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400" r:id="rId5"/>
    <p:sldId id="258" r:id="rId6"/>
    <p:sldId id="259" r:id="rId7"/>
    <p:sldId id="260" r:id="rId8"/>
    <p:sldId id="386" r:id="rId9"/>
    <p:sldId id="347" r:id="rId10"/>
    <p:sldId id="361" r:id="rId11"/>
    <p:sldId id="351" r:id="rId12"/>
    <p:sldId id="350" r:id="rId13"/>
    <p:sldId id="358" r:id="rId14"/>
    <p:sldId id="388" r:id="rId15"/>
    <p:sldId id="365" r:id="rId16"/>
    <p:sldId id="366" r:id="rId17"/>
    <p:sldId id="257" r:id="rId18"/>
    <p:sldId id="371" r:id="rId19"/>
    <p:sldId id="370" r:id="rId20"/>
    <p:sldId id="399" r:id="rId21"/>
    <p:sldId id="373" r:id="rId22"/>
    <p:sldId id="390" r:id="rId23"/>
    <p:sldId id="374" r:id="rId24"/>
    <p:sldId id="375" r:id="rId25"/>
    <p:sldId id="376" r:id="rId26"/>
    <p:sldId id="391" r:id="rId27"/>
    <p:sldId id="377" r:id="rId28"/>
    <p:sldId id="378" r:id="rId29"/>
    <p:sldId id="393" r:id="rId30"/>
    <p:sldId id="394" r:id="rId31"/>
    <p:sldId id="395" r:id="rId32"/>
    <p:sldId id="396" r:id="rId33"/>
    <p:sldId id="379" r:id="rId3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26" autoAdjust="0"/>
    <p:restoredTop sz="94660"/>
  </p:normalViewPr>
  <p:slideViewPr>
    <p:cSldViewPr snapToGrid="0">
      <p:cViewPr varScale="1">
        <p:scale>
          <a:sx n="67" d="100"/>
          <a:sy n="67" d="100"/>
        </p:scale>
        <p:origin x="74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035F8C-C6FD-4A64-B4D2-BDDC44B4EEA1}" type="datetimeFigureOut">
              <a:rPr lang="nl-NL" smtClean="0"/>
              <a:t>24-10-2022</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AC2F2-77DB-4DCC-B4CA-65D78CE81DEF}" type="slidenum">
              <a:rPr lang="nl-NL" smtClean="0"/>
              <a:t>‹#›</a:t>
            </a:fld>
            <a:endParaRPr lang="nl-NL"/>
          </a:p>
        </p:txBody>
      </p:sp>
    </p:spTree>
    <p:extLst>
      <p:ext uri="{BB962C8B-B14F-4D97-AF65-F5344CB8AC3E}">
        <p14:creationId xmlns:p14="http://schemas.microsoft.com/office/powerpoint/2010/main" val="3986408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214BB9-6DDA-45F0-85DA-E7F803E4B6F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9585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nl-NL" sz="1200" b="0" i="0" u="none" strike="noStrike" cap="none" smtClean="0">
                <a:solidFill>
                  <a:schemeClr val="dk1"/>
                </a:solidFill>
                <a:latin typeface="Calibri"/>
                <a:ea typeface="Calibri"/>
                <a:cs typeface="Calibri"/>
                <a:sym typeface="Calibri"/>
              </a:rPr>
              <a:t>10</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33558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nl-NL"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881064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nl-NL" sz="1200" b="0" i="0" u="none" strike="noStrike" cap="none" smtClean="0">
                <a:solidFill>
                  <a:schemeClr val="dk1"/>
                </a:solidFill>
                <a:latin typeface="Calibri"/>
                <a:ea typeface="Calibri"/>
                <a:cs typeface="Calibri"/>
                <a:sym typeface="Calibri"/>
              </a:rPr>
              <a:t>12</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05669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nl-NL" sz="1200" b="0" i="0" u="none" strike="noStrike" cap="none" smtClean="0">
                <a:solidFill>
                  <a:schemeClr val="dk1"/>
                </a:solidFill>
                <a:latin typeface="Calibri"/>
                <a:ea typeface="Calibri"/>
                <a:cs typeface="Calibri"/>
                <a:sym typeface="Calibri"/>
              </a:rPr>
              <a:t>13</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41283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66909" y="4751219"/>
            <a:ext cx="5335270" cy="3887361"/>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dirty="0"/>
          </a:p>
        </p:txBody>
      </p:sp>
      <p:sp>
        <p:nvSpPr>
          <p:cNvPr id="96" name="Google Shape;96;p2:notes"/>
          <p:cNvSpPr>
            <a:spLocks noGrp="1" noRot="1" noChangeAspect="1"/>
          </p:cNvSpPr>
          <p:nvPr>
            <p:ph type="sldImg" idx="2"/>
          </p:nvPr>
        </p:nvSpPr>
        <p:spPr>
          <a:xfrm>
            <a:off x="373063" y="1233488"/>
            <a:ext cx="5922962"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6589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nl-NL" sz="1200" b="0" i="0" u="none" strike="noStrike" cap="none" smtClean="0">
                <a:solidFill>
                  <a:schemeClr val="dk1"/>
                </a:solidFill>
                <a:latin typeface="Calibri"/>
                <a:ea typeface="Calibri"/>
                <a:cs typeface="Calibri"/>
                <a:sym typeface="Calibri"/>
              </a:rPr>
              <a:t>15</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70568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nl-NL" sz="1200" b="0" i="0" u="none" strike="noStrike" cap="none" smtClean="0">
                <a:solidFill>
                  <a:schemeClr val="dk1"/>
                </a:solidFill>
                <a:latin typeface="Calibri"/>
                <a:ea typeface="Calibri"/>
                <a:cs typeface="Calibri"/>
                <a:sym typeface="Calibri"/>
              </a:rPr>
              <a:t>16</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94121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nl-NL" sz="1200" b="0" i="0" u="none" strike="noStrike" cap="none" smtClean="0">
                <a:solidFill>
                  <a:schemeClr val="dk1"/>
                </a:solidFill>
                <a:latin typeface="Calibri"/>
                <a:ea typeface="Calibri"/>
                <a:cs typeface="Calibri"/>
                <a:sym typeface="Calibri"/>
              </a:rPr>
              <a:t>17</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95021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66909" y="4751219"/>
            <a:ext cx="5335270" cy="3887361"/>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dirty="0"/>
          </a:p>
        </p:txBody>
      </p:sp>
      <p:sp>
        <p:nvSpPr>
          <p:cNvPr id="86" name="Google Shape;86;p1:notes"/>
          <p:cNvSpPr>
            <a:spLocks noGrp="1" noRot="1" noChangeAspect="1"/>
          </p:cNvSpPr>
          <p:nvPr>
            <p:ph type="sldImg" idx="2"/>
          </p:nvPr>
        </p:nvSpPr>
        <p:spPr>
          <a:xfrm>
            <a:off x="373063" y="1233488"/>
            <a:ext cx="5922962"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5660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214BB9-6DDA-45F0-85DA-E7F803E4B6F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1806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DONE BY SA&amp;E TEAM:</a:t>
            </a:r>
            <a:br>
              <a:rPr lang="en-US" dirty="0"/>
            </a:br>
            <a:br>
              <a:rPr lang="en-US" dirty="0"/>
            </a:br>
            <a:r>
              <a:rPr lang="en-US" dirty="0"/>
              <a:t>Needs to be an explanation of the set-up of the event. Tell students that first they receive their Course Approval explanation from the OC’s (and what it is for) and then later they’ll receive the general pre-departure presentation from our team.</a:t>
            </a:r>
            <a:br>
              <a:rPr lang="en-US" dirty="0"/>
            </a:br>
            <a:r>
              <a:rPr lang="en-US" dirty="0"/>
              <a:t>Make sure students understand the link between those presentations by mentioning that they need the information about course approvals for their exchange process. In the second presentation also good to reflect on that information from the first.</a:t>
            </a:r>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214BB9-6DDA-45F0-85DA-E7F803E4B6F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5865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214BB9-6DDA-45F0-85DA-E7F803E4B6F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369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66909" y="4751219"/>
            <a:ext cx="5335270" cy="3887361"/>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dirty="0"/>
          </a:p>
        </p:txBody>
      </p:sp>
      <p:sp>
        <p:nvSpPr>
          <p:cNvPr id="86" name="Google Shape;86;p1:notes"/>
          <p:cNvSpPr>
            <a:spLocks noGrp="1" noRot="1" noChangeAspect="1"/>
          </p:cNvSpPr>
          <p:nvPr>
            <p:ph type="sldImg" idx="2"/>
          </p:nvPr>
        </p:nvSpPr>
        <p:spPr>
          <a:xfrm>
            <a:off x="373063" y="1233488"/>
            <a:ext cx="5922962"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4218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nl-NL" sz="1200" b="0" i="0" u="none" strike="noStrike" cap="none" smtClean="0">
                <a:solidFill>
                  <a:schemeClr val="dk1"/>
                </a:solidFill>
                <a:latin typeface="Calibri"/>
                <a:ea typeface="Calibri"/>
                <a:cs typeface="Calibri"/>
                <a:sym typeface="Calibri"/>
              </a:rPr>
              <a:t>6</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07250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nl-NL" sz="1200" b="0" i="0" u="none" strike="noStrike" cap="none" smtClean="0">
                <a:solidFill>
                  <a:schemeClr val="dk1"/>
                </a:solidFill>
                <a:latin typeface="Calibri"/>
                <a:ea typeface="Calibri"/>
                <a:cs typeface="Calibri"/>
                <a:sym typeface="Calibri"/>
              </a:rPr>
              <a:t>7</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38806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nl-NL" sz="1200" b="0" i="0" u="none" strike="noStrike" cap="none" smtClean="0">
                <a:solidFill>
                  <a:schemeClr val="dk1"/>
                </a:solidFill>
                <a:latin typeface="Calibri"/>
                <a:ea typeface="Calibri"/>
                <a:cs typeface="Calibri"/>
                <a:sym typeface="Calibri"/>
              </a:rPr>
              <a:t>8</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71041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nl-NL" sz="1200" b="0" i="0" u="none" strike="noStrike" cap="none" smtClean="0">
                <a:solidFill>
                  <a:schemeClr val="dk1"/>
                </a:solidFill>
                <a:latin typeface="Calibri"/>
                <a:ea typeface="Calibri"/>
                <a:cs typeface="Calibri"/>
                <a:sym typeface="Calibri"/>
              </a:rPr>
              <a:t>9</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13271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7C598-E913-4C62-B87E-6DCA389573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a:extLst>
              <a:ext uri="{FF2B5EF4-FFF2-40B4-BE49-F238E27FC236}">
                <a16:creationId xmlns:a16="http://schemas.microsoft.com/office/drawing/2014/main" id="{25D29E43-1EEB-4EDB-84C0-C083D38399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6AF07C6F-0C09-4318-8ABE-0A19165FC6A6}"/>
              </a:ext>
            </a:extLst>
          </p:cNvPr>
          <p:cNvSpPr>
            <a:spLocks noGrp="1"/>
          </p:cNvSpPr>
          <p:nvPr>
            <p:ph type="dt" sz="half" idx="10"/>
          </p:nvPr>
        </p:nvSpPr>
        <p:spPr/>
        <p:txBody>
          <a:bodyPr/>
          <a:lstStyle/>
          <a:p>
            <a:fld id="{9BF1D7CF-0BD0-4E73-A011-F7EBE215834F}" type="datetimeFigureOut">
              <a:rPr lang="nl-NL" smtClean="0"/>
              <a:t>24-10-2022</a:t>
            </a:fld>
            <a:endParaRPr lang="nl-NL"/>
          </a:p>
        </p:txBody>
      </p:sp>
      <p:sp>
        <p:nvSpPr>
          <p:cNvPr id="5" name="Footer Placeholder 4">
            <a:extLst>
              <a:ext uri="{FF2B5EF4-FFF2-40B4-BE49-F238E27FC236}">
                <a16:creationId xmlns:a16="http://schemas.microsoft.com/office/drawing/2014/main" id="{9A1AFD76-A69E-4D41-AA08-FE735F7DFC21}"/>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D703DAAC-7954-4BB6-B84D-B509B9080A08}"/>
              </a:ext>
            </a:extLst>
          </p:cNvPr>
          <p:cNvSpPr>
            <a:spLocks noGrp="1"/>
          </p:cNvSpPr>
          <p:nvPr>
            <p:ph type="sldNum" sz="quarter" idx="12"/>
          </p:nvPr>
        </p:nvSpPr>
        <p:spPr/>
        <p:txBody>
          <a:bodyPr/>
          <a:lstStyle/>
          <a:p>
            <a:fld id="{77DB7E63-B7A8-4898-8595-97B77E29E41C}" type="slidenum">
              <a:rPr lang="nl-NL" smtClean="0"/>
              <a:t>‹#›</a:t>
            </a:fld>
            <a:endParaRPr lang="nl-NL"/>
          </a:p>
        </p:txBody>
      </p:sp>
    </p:spTree>
    <p:extLst>
      <p:ext uri="{BB962C8B-B14F-4D97-AF65-F5344CB8AC3E}">
        <p14:creationId xmlns:p14="http://schemas.microsoft.com/office/powerpoint/2010/main" val="1908829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396AF-E7F9-4741-B252-1D7592C9908E}"/>
              </a:ext>
            </a:extLst>
          </p:cNvPr>
          <p:cNvSpPr>
            <a:spLocks noGrp="1"/>
          </p:cNvSpPr>
          <p:nvPr>
            <p:ph type="title"/>
          </p:nvPr>
        </p:nvSpPr>
        <p:spPr/>
        <p:txBody>
          <a:body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1C6B2C45-1C92-4908-A6AA-DE3EB02B90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24BB69AF-B32A-46F2-B51E-FF86B0926C7F}"/>
              </a:ext>
            </a:extLst>
          </p:cNvPr>
          <p:cNvSpPr>
            <a:spLocks noGrp="1"/>
          </p:cNvSpPr>
          <p:nvPr>
            <p:ph type="dt" sz="half" idx="10"/>
          </p:nvPr>
        </p:nvSpPr>
        <p:spPr/>
        <p:txBody>
          <a:bodyPr/>
          <a:lstStyle/>
          <a:p>
            <a:fld id="{9BF1D7CF-0BD0-4E73-A011-F7EBE215834F}" type="datetimeFigureOut">
              <a:rPr lang="nl-NL" smtClean="0"/>
              <a:t>24-10-2022</a:t>
            </a:fld>
            <a:endParaRPr lang="nl-NL"/>
          </a:p>
        </p:txBody>
      </p:sp>
      <p:sp>
        <p:nvSpPr>
          <p:cNvPr id="5" name="Footer Placeholder 4">
            <a:extLst>
              <a:ext uri="{FF2B5EF4-FFF2-40B4-BE49-F238E27FC236}">
                <a16:creationId xmlns:a16="http://schemas.microsoft.com/office/drawing/2014/main" id="{4CEBDAFB-D563-4B5D-8E2C-173B6BD08031}"/>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D8FEA741-95A7-48D8-9472-E2EF09D03F23}"/>
              </a:ext>
            </a:extLst>
          </p:cNvPr>
          <p:cNvSpPr>
            <a:spLocks noGrp="1"/>
          </p:cNvSpPr>
          <p:nvPr>
            <p:ph type="sldNum" sz="quarter" idx="12"/>
          </p:nvPr>
        </p:nvSpPr>
        <p:spPr/>
        <p:txBody>
          <a:bodyPr/>
          <a:lstStyle/>
          <a:p>
            <a:fld id="{77DB7E63-B7A8-4898-8595-97B77E29E41C}" type="slidenum">
              <a:rPr lang="nl-NL" smtClean="0"/>
              <a:t>‹#›</a:t>
            </a:fld>
            <a:endParaRPr lang="nl-NL"/>
          </a:p>
        </p:txBody>
      </p:sp>
    </p:spTree>
    <p:extLst>
      <p:ext uri="{BB962C8B-B14F-4D97-AF65-F5344CB8AC3E}">
        <p14:creationId xmlns:p14="http://schemas.microsoft.com/office/powerpoint/2010/main" val="346434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1954FB-70E2-43E4-8D98-628EF007CFC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6BE37A11-5B2D-4EAD-B2D6-E04FB527C6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55E998D4-E939-4D68-83E7-7947F5A6BDDC}"/>
              </a:ext>
            </a:extLst>
          </p:cNvPr>
          <p:cNvSpPr>
            <a:spLocks noGrp="1"/>
          </p:cNvSpPr>
          <p:nvPr>
            <p:ph type="dt" sz="half" idx="10"/>
          </p:nvPr>
        </p:nvSpPr>
        <p:spPr/>
        <p:txBody>
          <a:bodyPr/>
          <a:lstStyle/>
          <a:p>
            <a:fld id="{9BF1D7CF-0BD0-4E73-A011-F7EBE215834F}" type="datetimeFigureOut">
              <a:rPr lang="nl-NL" smtClean="0"/>
              <a:t>24-10-2022</a:t>
            </a:fld>
            <a:endParaRPr lang="nl-NL"/>
          </a:p>
        </p:txBody>
      </p:sp>
      <p:sp>
        <p:nvSpPr>
          <p:cNvPr id="5" name="Footer Placeholder 4">
            <a:extLst>
              <a:ext uri="{FF2B5EF4-FFF2-40B4-BE49-F238E27FC236}">
                <a16:creationId xmlns:a16="http://schemas.microsoft.com/office/drawing/2014/main" id="{89D7ABDD-9D83-4DE4-8207-DD2A6E3CFCFB}"/>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920F30E2-E35F-4837-9312-69E11C6EAA3A}"/>
              </a:ext>
            </a:extLst>
          </p:cNvPr>
          <p:cNvSpPr>
            <a:spLocks noGrp="1"/>
          </p:cNvSpPr>
          <p:nvPr>
            <p:ph type="sldNum" sz="quarter" idx="12"/>
          </p:nvPr>
        </p:nvSpPr>
        <p:spPr/>
        <p:txBody>
          <a:bodyPr/>
          <a:lstStyle/>
          <a:p>
            <a:fld id="{77DB7E63-B7A8-4898-8595-97B77E29E41C}" type="slidenum">
              <a:rPr lang="nl-NL" smtClean="0"/>
              <a:t>‹#›</a:t>
            </a:fld>
            <a:endParaRPr lang="nl-NL"/>
          </a:p>
        </p:txBody>
      </p:sp>
    </p:spTree>
    <p:extLst>
      <p:ext uri="{BB962C8B-B14F-4D97-AF65-F5344CB8AC3E}">
        <p14:creationId xmlns:p14="http://schemas.microsoft.com/office/powerpoint/2010/main" val="3256400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DBFD6-B60B-469D-B41D-B492C7FCEDE4}"/>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0FB2F8FB-C1CF-4063-9816-36BB3A00D4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43BAACBA-C8F4-4D38-B477-C2EC6AA71477}"/>
              </a:ext>
            </a:extLst>
          </p:cNvPr>
          <p:cNvSpPr>
            <a:spLocks noGrp="1"/>
          </p:cNvSpPr>
          <p:nvPr>
            <p:ph type="dt" sz="half" idx="10"/>
          </p:nvPr>
        </p:nvSpPr>
        <p:spPr/>
        <p:txBody>
          <a:bodyPr/>
          <a:lstStyle/>
          <a:p>
            <a:fld id="{9BF1D7CF-0BD0-4E73-A011-F7EBE215834F}" type="datetimeFigureOut">
              <a:rPr lang="nl-NL" smtClean="0"/>
              <a:t>24-10-2022</a:t>
            </a:fld>
            <a:endParaRPr lang="nl-NL"/>
          </a:p>
        </p:txBody>
      </p:sp>
      <p:sp>
        <p:nvSpPr>
          <p:cNvPr id="5" name="Footer Placeholder 4">
            <a:extLst>
              <a:ext uri="{FF2B5EF4-FFF2-40B4-BE49-F238E27FC236}">
                <a16:creationId xmlns:a16="http://schemas.microsoft.com/office/drawing/2014/main" id="{E2CE50AE-134A-40CA-B485-2C72932A13E2}"/>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C00056DE-C763-4B83-B1A9-4CDEF10428F4}"/>
              </a:ext>
            </a:extLst>
          </p:cNvPr>
          <p:cNvSpPr>
            <a:spLocks noGrp="1"/>
          </p:cNvSpPr>
          <p:nvPr>
            <p:ph type="sldNum" sz="quarter" idx="12"/>
          </p:nvPr>
        </p:nvSpPr>
        <p:spPr/>
        <p:txBody>
          <a:bodyPr/>
          <a:lstStyle/>
          <a:p>
            <a:fld id="{77DB7E63-B7A8-4898-8595-97B77E29E41C}" type="slidenum">
              <a:rPr lang="nl-NL" smtClean="0"/>
              <a:t>‹#›</a:t>
            </a:fld>
            <a:endParaRPr lang="nl-NL"/>
          </a:p>
        </p:txBody>
      </p:sp>
    </p:spTree>
    <p:extLst>
      <p:ext uri="{BB962C8B-B14F-4D97-AF65-F5344CB8AC3E}">
        <p14:creationId xmlns:p14="http://schemas.microsoft.com/office/powerpoint/2010/main" val="1445399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DDC4B-D0AE-460A-B61D-8CE532EB6E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9D42D44B-9883-4553-882D-3AA6CC74E7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762CF2-FE52-4A2E-BAE5-19177ED835E2}"/>
              </a:ext>
            </a:extLst>
          </p:cNvPr>
          <p:cNvSpPr>
            <a:spLocks noGrp="1"/>
          </p:cNvSpPr>
          <p:nvPr>
            <p:ph type="dt" sz="half" idx="10"/>
          </p:nvPr>
        </p:nvSpPr>
        <p:spPr/>
        <p:txBody>
          <a:bodyPr/>
          <a:lstStyle/>
          <a:p>
            <a:fld id="{9BF1D7CF-0BD0-4E73-A011-F7EBE215834F}" type="datetimeFigureOut">
              <a:rPr lang="nl-NL" smtClean="0"/>
              <a:t>24-10-2022</a:t>
            </a:fld>
            <a:endParaRPr lang="nl-NL"/>
          </a:p>
        </p:txBody>
      </p:sp>
      <p:sp>
        <p:nvSpPr>
          <p:cNvPr id="5" name="Footer Placeholder 4">
            <a:extLst>
              <a:ext uri="{FF2B5EF4-FFF2-40B4-BE49-F238E27FC236}">
                <a16:creationId xmlns:a16="http://schemas.microsoft.com/office/drawing/2014/main" id="{2F9FFB38-76AA-4FA4-82EE-DBD24F7C8458}"/>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957BDA96-D48D-40B5-9B56-D0CD3DD0E4E9}"/>
              </a:ext>
            </a:extLst>
          </p:cNvPr>
          <p:cNvSpPr>
            <a:spLocks noGrp="1"/>
          </p:cNvSpPr>
          <p:nvPr>
            <p:ph type="sldNum" sz="quarter" idx="12"/>
          </p:nvPr>
        </p:nvSpPr>
        <p:spPr/>
        <p:txBody>
          <a:bodyPr/>
          <a:lstStyle/>
          <a:p>
            <a:fld id="{77DB7E63-B7A8-4898-8595-97B77E29E41C}" type="slidenum">
              <a:rPr lang="nl-NL" smtClean="0"/>
              <a:t>‹#›</a:t>
            </a:fld>
            <a:endParaRPr lang="nl-NL"/>
          </a:p>
        </p:txBody>
      </p:sp>
    </p:spTree>
    <p:extLst>
      <p:ext uri="{BB962C8B-B14F-4D97-AF65-F5344CB8AC3E}">
        <p14:creationId xmlns:p14="http://schemas.microsoft.com/office/powerpoint/2010/main" val="3462893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9DF45-7A8B-49E6-883F-9F9E3141FF94}"/>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C0E7A209-BF27-453C-BE85-636DD358F6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2030D28E-E7B9-4150-A66A-932FAF7DD4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86D73AEC-6412-4D51-BDA4-19489F75C14F}"/>
              </a:ext>
            </a:extLst>
          </p:cNvPr>
          <p:cNvSpPr>
            <a:spLocks noGrp="1"/>
          </p:cNvSpPr>
          <p:nvPr>
            <p:ph type="dt" sz="half" idx="10"/>
          </p:nvPr>
        </p:nvSpPr>
        <p:spPr/>
        <p:txBody>
          <a:bodyPr/>
          <a:lstStyle/>
          <a:p>
            <a:fld id="{9BF1D7CF-0BD0-4E73-A011-F7EBE215834F}" type="datetimeFigureOut">
              <a:rPr lang="nl-NL" smtClean="0"/>
              <a:t>24-10-2022</a:t>
            </a:fld>
            <a:endParaRPr lang="nl-NL"/>
          </a:p>
        </p:txBody>
      </p:sp>
      <p:sp>
        <p:nvSpPr>
          <p:cNvPr id="6" name="Footer Placeholder 5">
            <a:extLst>
              <a:ext uri="{FF2B5EF4-FFF2-40B4-BE49-F238E27FC236}">
                <a16:creationId xmlns:a16="http://schemas.microsoft.com/office/drawing/2014/main" id="{223273AF-55D1-4A83-A7BD-81DE6F4A86FE}"/>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A7AF4542-3565-4AAD-A4EA-A794C95706F4}"/>
              </a:ext>
            </a:extLst>
          </p:cNvPr>
          <p:cNvSpPr>
            <a:spLocks noGrp="1"/>
          </p:cNvSpPr>
          <p:nvPr>
            <p:ph type="sldNum" sz="quarter" idx="12"/>
          </p:nvPr>
        </p:nvSpPr>
        <p:spPr/>
        <p:txBody>
          <a:bodyPr/>
          <a:lstStyle/>
          <a:p>
            <a:fld id="{77DB7E63-B7A8-4898-8595-97B77E29E41C}" type="slidenum">
              <a:rPr lang="nl-NL" smtClean="0"/>
              <a:t>‹#›</a:t>
            </a:fld>
            <a:endParaRPr lang="nl-NL"/>
          </a:p>
        </p:txBody>
      </p:sp>
    </p:spTree>
    <p:extLst>
      <p:ext uri="{BB962C8B-B14F-4D97-AF65-F5344CB8AC3E}">
        <p14:creationId xmlns:p14="http://schemas.microsoft.com/office/powerpoint/2010/main" val="3044819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1530C-3DF7-48B3-8F12-7D925EEFBDFD}"/>
              </a:ext>
            </a:extLst>
          </p:cNvPr>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9F84B1ED-5BFD-4F03-98EC-5FFFA2047C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9F7066-1B6B-4A07-BB05-F7129616C3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D42AC347-4044-47DB-82FD-DE6E83B981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A8A2A6-7AF7-4455-92DB-0A432E0A22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9970075A-E17F-4A06-9FF2-2BEF9245CB46}"/>
              </a:ext>
            </a:extLst>
          </p:cNvPr>
          <p:cNvSpPr>
            <a:spLocks noGrp="1"/>
          </p:cNvSpPr>
          <p:nvPr>
            <p:ph type="dt" sz="half" idx="10"/>
          </p:nvPr>
        </p:nvSpPr>
        <p:spPr/>
        <p:txBody>
          <a:bodyPr/>
          <a:lstStyle/>
          <a:p>
            <a:fld id="{9BF1D7CF-0BD0-4E73-A011-F7EBE215834F}" type="datetimeFigureOut">
              <a:rPr lang="nl-NL" smtClean="0"/>
              <a:t>24-10-2022</a:t>
            </a:fld>
            <a:endParaRPr lang="nl-NL"/>
          </a:p>
        </p:txBody>
      </p:sp>
      <p:sp>
        <p:nvSpPr>
          <p:cNvPr id="8" name="Footer Placeholder 7">
            <a:extLst>
              <a:ext uri="{FF2B5EF4-FFF2-40B4-BE49-F238E27FC236}">
                <a16:creationId xmlns:a16="http://schemas.microsoft.com/office/drawing/2014/main" id="{A13D0877-15FA-477F-B0AC-2FA9F7F0FBB3}"/>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E57C2DFF-7680-41A3-9864-674B0E6F08F2}"/>
              </a:ext>
            </a:extLst>
          </p:cNvPr>
          <p:cNvSpPr>
            <a:spLocks noGrp="1"/>
          </p:cNvSpPr>
          <p:nvPr>
            <p:ph type="sldNum" sz="quarter" idx="12"/>
          </p:nvPr>
        </p:nvSpPr>
        <p:spPr/>
        <p:txBody>
          <a:bodyPr/>
          <a:lstStyle/>
          <a:p>
            <a:fld id="{77DB7E63-B7A8-4898-8595-97B77E29E41C}" type="slidenum">
              <a:rPr lang="nl-NL" smtClean="0"/>
              <a:t>‹#›</a:t>
            </a:fld>
            <a:endParaRPr lang="nl-NL"/>
          </a:p>
        </p:txBody>
      </p:sp>
    </p:spTree>
    <p:extLst>
      <p:ext uri="{BB962C8B-B14F-4D97-AF65-F5344CB8AC3E}">
        <p14:creationId xmlns:p14="http://schemas.microsoft.com/office/powerpoint/2010/main" val="236815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EAB83-B73A-43C2-AB0E-0AC62E0B3FE1}"/>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56DEE546-446D-42C8-AD00-03D5EBCE52D2}"/>
              </a:ext>
            </a:extLst>
          </p:cNvPr>
          <p:cNvSpPr>
            <a:spLocks noGrp="1"/>
          </p:cNvSpPr>
          <p:nvPr>
            <p:ph type="dt" sz="half" idx="10"/>
          </p:nvPr>
        </p:nvSpPr>
        <p:spPr/>
        <p:txBody>
          <a:bodyPr/>
          <a:lstStyle/>
          <a:p>
            <a:fld id="{9BF1D7CF-0BD0-4E73-A011-F7EBE215834F}" type="datetimeFigureOut">
              <a:rPr lang="nl-NL" smtClean="0"/>
              <a:t>24-10-2022</a:t>
            </a:fld>
            <a:endParaRPr lang="nl-NL"/>
          </a:p>
        </p:txBody>
      </p:sp>
      <p:sp>
        <p:nvSpPr>
          <p:cNvPr id="4" name="Footer Placeholder 3">
            <a:extLst>
              <a:ext uri="{FF2B5EF4-FFF2-40B4-BE49-F238E27FC236}">
                <a16:creationId xmlns:a16="http://schemas.microsoft.com/office/drawing/2014/main" id="{260B2AF2-C08D-4A85-86B8-9E0C11FC4709}"/>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4273374A-9C32-47F6-A4CD-8849FC2BA60E}"/>
              </a:ext>
            </a:extLst>
          </p:cNvPr>
          <p:cNvSpPr>
            <a:spLocks noGrp="1"/>
          </p:cNvSpPr>
          <p:nvPr>
            <p:ph type="sldNum" sz="quarter" idx="12"/>
          </p:nvPr>
        </p:nvSpPr>
        <p:spPr/>
        <p:txBody>
          <a:bodyPr/>
          <a:lstStyle/>
          <a:p>
            <a:fld id="{77DB7E63-B7A8-4898-8595-97B77E29E41C}" type="slidenum">
              <a:rPr lang="nl-NL" smtClean="0"/>
              <a:t>‹#›</a:t>
            </a:fld>
            <a:endParaRPr lang="nl-NL"/>
          </a:p>
        </p:txBody>
      </p:sp>
    </p:spTree>
    <p:extLst>
      <p:ext uri="{BB962C8B-B14F-4D97-AF65-F5344CB8AC3E}">
        <p14:creationId xmlns:p14="http://schemas.microsoft.com/office/powerpoint/2010/main" val="4201804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DF4B29-4F54-48D2-A866-2E437CCD2BA4}"/>
              </a:ext>
            </a:extLst>
          </p:cNvPr>
          <p:cNvSpPr>
            <a:spLocks noGrp="1"/>
          </p:cNvSpPr>
          <p:nvPr>
            <p:ph type="dt" sz="half" idx="10"/>
          </p:nvPr>
        </p:nvSpPr>
        <p:spPr/>
        <p:txBody>
          <a:bodyPr/>
          <a:lstStyle/>
          <a:p>
            <a:fld id="{9BF1D7CF-0BD0-4E73-A011-F7EBE215834F}" type="datetimeFigureOut">
              <a:rPr lang="nl-NL" smtClean="0"/>
              <a:t>24-10-2022</a:t>
            </a:fld>
            <a:endParaRPr lang="nl-NL"/>
          </a:p>
        </p:txBody>
      </p:sp>
      <p:sp>
        <p:nvSpPr>
          <p:cNvPr id="3" name="Footer Placeholder 2">
            <a:extLst>
              <a:ext uri="{FF2B5EF4-FFF2-40B4-BE49-F238E27FC236}">
                <a16:creationId xmlns:a16="http://schemas.microsoft.com/office/drawing/2014/main" id="{86E46CED-7F75-44E0-952F-65884403394F}"/>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AC510867-33B3-4879-B8AB-2FF987D9768D}"/>
              </a:ext>
            </a:extLst>
          </p:cNvPr>
          <p:cNvSpPr>
            <a:spLocks noGrp="1"/>
          </p:cNvSpPr>
          <p:nvPr>
            <p:ph type="sldNum" sz="quarter" idx="12"/>
          </p:nvPr>
        </p:nvSpPr>
        <p:spPr/>
        <p:txBody>
          <a:bodyPr/>
          <a:lstStyle/>
          <a:p>
            <a:fld id="{77DB7E63-B7A8-4898-8595-97B77E29E41C}" type="slidenum">
              <a:rPr lang="nl-NL" smtClean="0"/>
              <a:t>‹#›</a:t>
            </a:fld>
            <a:endParaRPr lang="nl-NL"/>
          </a:p>
        </p:txBody>
      </p:sp>
    </p:spTree>
    <p:extLst>
      <p:ext uri="{BB962C8B-B14F-4D97-AF65-F5344CB8AC3E}">
        <p14:creationId xmlns:p14="http://schemas.microsoft.com/office/powerpoint/2010/main" val="702059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47B2D-DBF1-472F-B9C0-D693A4D7B8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5E19F0B6-F1C8-4CD2-B98D-60FF14238C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FE8E613C-F66F-43A0-81B6-D5CBBEA6F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50A755-CCF0-4DC0-ACC9-0FB1B196F4CB}"/>
              </a:ext>
            </a:extLst>
          </p:cNvPr>
          <p:cNvSpPr>
            <a:spLocks noGrp="1"/>
          </p:cNvSpPr>
          <p:nvPr>
            <p:ph type="dt" sz="half" idx="10"/>
          </p:nvPr>
        </p:nvSpPr>
        <p:spPr/>
        <p:txBody>
          <a:bodyPr/>
          <a:lstStyle/>
          <a:p>
            <a:fld id="{9BF1D7CF-0BD0-4E73-A011-F7EBE215834F}" type="datetimeFigureOut">
              <a:rPr lang="nl-NL" smtClean="0"/>
              <a:t>24-10-2022</a:t>
            </a:fld>
            <a:endParaRPr lang="nl-NL"/>
          </a:p>
        </p:txBody>
      </p:sp>
      <p:sp>
        <p:nvSpPr>
          <p:cNvPr id="6" name="Footer Placeholder 5">
            <a:extLst>
              <a:ext uri="{FF2B5EF4-FFF2-40B4-BE49-F238E27FC236}">
                <a16:creationId xmlns:a16="http://schemas.microsoft.com/office/drawing/2014/main" id="{452E58DD-BAB6-4C5C-BF8A-4F45D8831745}"/>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60EC8695-06B1-4D70-9017-C6CD6DB69895}"/>
              </a:ext>
            </a:extLst>
          </p:cNvPr>
          <p:cNvSpPr>
            <a:spLocks noGrp="1"/>
          </p:cNvSpPr>
          <p:nvPr>
            <p:ph type="sldNum" sz="quarter" idx="12"/>
          </p:nvPr>
        </p:nvSpPr>
        <p:spPr/>
        <p:txBody>
          <a:bodyPr/>
          <a:lstStyle/>
          <a:p>
            <a:fld id="{77DB7E63-B7A8-4898-8595-97B77E29E41C}" type="slidenum">
              <a:rPr lang="nl-NL" smtClean="0"/>
              <a:t>‹#›</a:t>
            </a:fld>
            <a:endParaRPr lang="nl-NL"/>
          </a:p>
        </p:txBody>
      </p:sp>
    </p:spTree>
    <p:extLst>
      <p:ext uri="{BB962C8B-B14F-4D97-AF65-F5344CB8AC3E}">
        <p14:creationId xmlns:p14="http://schemas.microsoft.com/office/powerpoint/2010/main" val="1781648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72365-DFB9-4330-A28E-4359868E12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623944B4-CBBE-45DB-B7B8-9B7EB12E99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a:extLst>
              <a:ext uri="{FF2B5EF4-FFF2-40B4-BE49-F238E27FC236}">
                <a16:creationId xmlns:a16="http://schemas.microsoft.com/office/drawing/2014/main" id="{54DF6716-31C4-4B33-A274-58F47CE3C4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EC6F0D-B909-4D97-9E3D-150222AF853A}"/>
              </a:ext>
            </a:extLst>
          </p:cNvPr>
          <p:cNvSpPr>
            <a:spLocks noGrp="1"/>
          </p:cNvSpPr>
          <p:nvPr>
            <p:ph type="dt" sz="half" idx="10"/>
          </p:nvPr>
        </p:nvSpPr>
        <p:spPr/>
        <p:txBody>
          <a:bodyPr/>
          <a:lstStyle/>
          <a:p>
            <a:fld id="{9BF1D7CF-0BD0-4E73-A011-F7EBE215834F}" type="datetimeFigureOut">
              <a:rPr lang="nl-NL" smtClean="0"/>
              <a:t>24-10-2022</a:t>
            </a:fld>
            <a:endParaRPr lang="nl-NL"/>
          </a:p>
        </p:txBody>
      </p:sp>
      <p:sp>
        <p:nvSpPr>
          <p:cNvPr id="6" name="Footer Placeholder 5">
            <a:extLst>
              <a:ext uri="{FF2B5EF4-FFF2-40B4-BE49-F238E27FC236}">
                <a16:creationId xmlns:a16="http://schemas.microsoft.com/office/drawing/2014/main" id="{40DD0257-25C9-4A2D-8A37-F61256BFFCC4}"/>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28716F2A-0B48-42F9-BBDE-D79964C8C2E0}"/>
              </a:ext>
            </a:extLst>
          </p:cNvPr>
          <p:cNvSpPr>
            <a:spLocks noGrp="1"/>
          </p:cNvSpPr>
          <p:nvPr>
            <p:ph type="sldNum" sz="quarter" idx="12"/>
          </p:nvPr>
        </p:nvSpPr>
        <p:spPr/>
        <p:txBody>
          <a:bodyPr/>
          <a:lstStyle/>
          <a:p>
            <a:fld id="{77DB7E63-B7A8-4898-8595-97B77E29E41C}" type="slidenum">
              <a:rPr lang="nl-NL" smtClean="0"/>
              <a:t>‹#›</a:t>
            </a:fld>
            <a:endParaRPr lang="nl-NL"/>
          </a:p>
        </p:txBody>
      </p:sp>
    </p:spTree>
    <p:extLst>
      <p:ext uri="{BB962C8B-B14F-4D97-AF65-F5344CB8AC3E}">
        <p14:creationId xmlns:p14="http://schemas.microsoft.com/office/powerpoint/2010/main" val="3589121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D1E3F6-EB3C-4301-943A-34908D7F8A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D2F78E24-AE25-4EC4-B133-A0AC0ACF05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9813ED37-768A-4111-828D-DEC604624F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F1D7CF-0BD0-4E73-A011-F7EBE215834F}" type="datetimeFigureOut">
              <a:rPr lang="nl-NL" smtClean="0"/>
              <a:t>24-10-2022</a:t>
            </a:fld>
            <a:endParaRPr lang="nl-NL"/>
          </a:p>
        </p:txBody>
      </p:sp>
      <p:sp>
        <p:nvSpPr>
          <p:cNvPr id="5" name="Footer Placeholder 4">
            <a:extLst>
              <a:ext uri="{FF2B5EF4-FFF2-40B4-BE49-F238E27FC236}">
                <a16:creationId xmlns:a16="http://schemas.microsoft.com/office/drawing/2014/main" id="{CD583CCE-03B7-46D2-9D86-7C93A9D1FF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a:extLst>
              <a:ext uri="{FF2B5EF4-FFF2-40B4-BE49-F238E27FC236}">
                <a16:creationId xmlns:a16="http://schemas.microsoft.com/office/drawing/2014/main" id="{D25CD956-9BAF-467D-AE73-B9DC0DC454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DB7E63-B7A8-4898-8595-97B77E29E41C}" type="slidenum">
              <a:rPr lang="nl-NL" smtClean="0"/>
              <a:t>‹#›</a:t>
            </a:fld>
            <a:endParaRPr lang="nl-NL"/>
          </a:p>
        </p:txBody>
      </p:sp>
    </p:spTree>
    <p:extLst>
      <p:ext uri="{BB962C8B-B14F-4D97-AF65-F5344CB8AC3E}">
        <p14:creationId xmlns:p14="http://schemas.microsoft.com/office/powerpoint/2010/main" val="3611607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tilburguniversity.edu/students/studying/exams/examination-board/social-and-behavioral-sciences/study-abroad"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5.tmp"/><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17.tmp"/><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6.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www.tilburguniversity.edu/students/studying/lectures/abroad/studyabroad-study-plan-tsb/"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Used luggage and suitcases of various types">
            <a:extLst>
              <a:ext uri="{FF2B5EF4-FFF2-40B4-BE49-F238E27FC236}">
                <a16:creationId xmlns:a16="http://schemas.microsoft.com/office/drawing/2014/main" id="{AA266DEB-CBA4-4587-94E1-002D6DCE2E38}"/>
              </a:ext>
            </a:extLst>
          </p:cNvPr>
          <p:cNvPicPr>
            <a:picLocks noChangeAspect="1"/>
          </p:cNvPicPr>
          <p:nvPr/>
        </p:nvPicPr>
        <p:blipFill>
          <a:blip r:embed="rId3">
            <a:extLst>
              <a:ext uri="{28A0092B-C50C-407E-A947-70E740481C1C}">
                <a14:useLocalDpi xmlns:a14="http://schemas.microsoft.com/office/drawing/2010/main" val="0"/>
              </a:ext>
            </a:extLst>
          </a:blip>
          <a:srcRect t="12545" b="12545"/>
          <a:stretch/>
        </p:blipFill>
        <p:spPr>
          <a:xfrm>
            <a:off x="20" y="0"/>
            <a:ext cx="12191980" cy="6856718"/>
          </a:xfrm>
          <a:prstGeom prst="rect">
            <a:avLst/>
          </a:prstGeom>
        </p:spPr>
      </p:pic>
      <p:sp>
        <p:nvSpPr>
          <p:cNvPr id="8" name="Rechthoek 7">
            <a:extLst>
              <a:ext uri="{FF2B5EF4-FFF2-40B4-BE49-F238E27FC236}">
                <a16:creationId xmlns:a16="http://schemas.microsoft.com/office/drawing/2014/main" id="{656A0F39-6C60-4287-B333-19B269825C35}"/>
              </a:ext>
            </a:extLst>
          </p:cNvPr>
          <p:cNvSpPr/>
          <p:nvPr/>
        </p:nvSpPr>
        <p:spPr>
          <a:xfrm>
            <a:off x="2727960" y="1808480"/>
            <a:ext cx="6739890" cy="3258820"/>
          </a:xfrm>
          <a:prstGeom prst="rect">
            <a:avLst/>
          </a:prstGeom>
          <a:solidFill>
            <a:schemeClr val="bg1">
              <a:alpha val="32157"/>
            </a:schemeClr>
          </a:solidFill>
          <a:ln w="2857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hthoek 5">
            <a:extLst>
              <a:ext uri="{FF2B5EF4-FFF2-40B4-BE49-F238E27FC236}">
                <a16:creationId xmlns:a16="http://schemas.microsoft.com/office/drawing/2014/main" id="{15045578-7877-45ED-A2C8-CAF096A299CF}"/>
              </a:ext>
            </a:extLst>
          </p:cNvPr>
          <p:cNvSpPr/>
          <p:nvPr/>
        </p:nvSpPr>
        <p:spPr>
          <a:xfrm>
            <a:off x="2575560" y="1656080"/>
            <a:ext cx="7040880" cy="3545840"/>
          </a:xfrm>
          <a:prstGeom prst="rect">
            <a:avLst/>
          </a:prstGeom>
          <a:noFill/>
          <a:ln w="762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kstvak 6">
            <a:extLst>
              <a:ext uri="{FF2B5EF4-FFF2-40B4-BE49-F238E27FC236}">
                <a16:creationId xmlns:a16="http://schemas.microsoft.com/office/drawing/2014/main" id="{750B09BF-1F16-4FA2-8DBB-4626EA521F82}"/>
              </a:ext>
            </a:extLst>
          </p:cNvPr>
          <p:cNvSpPr txBox="1"/>
          <p:nvPr/>
        </p:nvSpPr>
        <p:spPr>
          <a:xfrm>
            <a:off x="2658327" y="2837533"/>
            <a:ext cx="6875344" cy="144655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003366"/>
                </a:solidFill>
                <a:effectLst/>
                <a:uLnTx/>
                <a:uFillTx/>
                <a:latin typeface="Scala Sans Offc" panose="020B0504030101020102" pitchFamily="34" charset="0"/>
                <a:ea typeface="+mn-ea"/>
                <a:cs typeface="+mn-cs"/>
              </a:rPr>
              <a:t>Destination: Exchange Event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003366"/>
                </a:solidFill>
                <a:effectLst/>
                <a:uLnTx/>
                <a:uFillTx/>
                <a:latin typeface="Scala Sans Offc" panose="020B0504030101020102" pitchFamily="34" charset="0"/>
                <a:ea typeface="+mn-ea"/>
                <a:cs typeface="+mn-cs"/>
              </a:rPr>
              <a:t>08-09-2022</a:t>
            </a:r>
          </a:p>
        </p:txBody>
      </p:sp>
    </p:spTree>
    <p:extLst>
      <p:ext uri="{BB962C8B-B14F-4D97-AF65-F5344CB8AC3E}">
        <p14:creationId xmlns:p14="http://schemas.microsoft.com/office/powerpoint/2010/main" val="2469613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17" name="Google Shape;220;p17"/>
          <p:cNvPicPr preferRelativeResize="0"/>
          <p:nvPr/>
        </p:nvPicPr>
        <p:blipFill rotWithShape="1">
          <a:blip r:embed="rId3">
            <a:alphaModFix/>
          </a:blip>
          <a:srcRect/>
          <a:stretch/>
        </p:blipFill>
        <p:spPr>
          <a:xfrm>
            <a:off x="503" y="282"/>
            <a:ext cx="12191495" cy="6857716"/>
          </a:xfrm>
          <a:prstGeom prst="rect">
            <a:avLst/>
          </a:prstGeom>
          <a:noFill/>
          <a:ln>
            <a:noFill/>
          </a:ln>
        </p:spPr>
      </p:pic>
      <p:pic>
        <p:nvPicPr>
          <p:cNvPr id="18" name="Google Shape;221;p17"/>
          <p:cNvPicPr preferRelativeResize="0"/>
          <p:nvPr/>
        </p:nvPicPr>
        <p:blipFill rotWithShape="1">
          <a:blip r:embed="rId4">
            <a:alphaModFix/>
          </a:blip>
          <a:srcRect/>
          <a:stretch/>
        </p:blipFill>
        <p:spPr>
          <a:xfrm>
            <a:off x="314323" y="-190500"/>
            <a:ext cx="11877675" cy="7115867"/>
          </a:xfrm>
          <a:prstGeom prst="rect">
            <a:avLst/>
          </a:prstGeom>
          <a:noFill/>
          <a:ln>
            <a:noFill/>
          </a:ln>
        </p:spPr>
      </p:pic>
      <p:grpSp>
        <p:nvGrpSpPr>
          <p:cNvPr id="19" name="Google Shape;222;p17"/>
          <p:cNvGrpSpPr/>
          <p:nvPr/>
        </p:nvGrpSpPr>
        <p:grpSpPr>
          <a:xfrm>
            <a:off x="1148498" y="336275"/>
            <a:ext cx="7995502" cy="603454"/>
            <a:chOff x="677010" y="738915"/>
            <a:chExt cx="6324291" cy="603454"/>
          </a:xfrm>
        </p:grpSpPr>
        <p:pic>
          <p:nvPicPr>
            <p:cNvPr id="20" name="Google Shape;223;p17"/>
            <p:cNvPicPr preferRelativeResize="0"/>
            <p:nvPr/>
          </p:nvPicPr>
          <p:blipFill rotWithShape="1">
            <a:blip r:embed="rId5">
              <a:alphaModFix/>
            </a:blip>
            <a:srcRect/>
            <a:stretch/>
          </p:blipFill>
          <p:spPr>
            <a:xfrm>
              <a:off x="677010" y="738915"/>
              <a:ext cx="6324291" cy="603454"/>
            </a:xfrm>
            <a:prstGeom prst="rect">
              <a:avLst/>
            </a:prstGeom>
            <a:noFill/>
            <a:ln>
              <a:noFill/>
            </a:ln>
          </p:spPr>
        </p:pic>
        <p:sp>
          <p:nvSpPr>
            <p:cNvPr id="21" name="Google Shape;224;p17"/>
            <p:cNvSpPr txBox="1"/>
            <p:nvPr/>
          </p:nvSpPr>
          <p:spPr>
            <a:xfrm>
              <a:off x="824323" y="775439"/>
              <a:ext cx="6176977"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2800" b="1" dirty="0" err="1">
                  <a:solidFill>
                    <a:schemeClr val="lt1"/>
                  </a:solidFill>
                  <a:latin typeface="+mn-lt"/>
                </a:rPr>
                <a:t>Approval</a:t>
              </a:r>
              <a:r>
                <a:rPr lang="nl-NL" sz="2800" b="1" dirty="0">
                  <a:solidFill>
                    <a:schemeClr val="lt1"/>
                  </a:solidFill>
                  <a:latin typeface="+mn-lt"/>
                </a:rPr>
                <a:t> </a:t>
              </a:r>
              <a:r>
                <a:rPr lang="nl-NL" sz="2800" b="1" dirty="0" err="1">
                  <a:solidFill>
                    <a:schemeClr val="lt1"/>
                  </a:solidFill>
                  <a:latin typeface="+mn-lt"/>
                </a:rPr>
                <a:t>by</a:t>
              </a:r>
              <a:r>
                <a:rPr lang="nl-NL" sz="2800" b="1" dirty="0">
                  <a:solidFill>
                    <a:schemeClr val="lt1"/>
                  </a:solidFill>
                  <a:latin typeface="+mn-lt"/>
                </a:rPr>
                <a:t> Examination Board TSB</a:t>
              </a:r>
              <a:endParaRPr lang="nl-NL" sz="2800" b="1" dirty="0">
                <a:solidFill>
                  <a:schemeClr val="lt1"/>
                </a:solidFill>
                <a:latin typeface="+mn-lt"/>
                <a:sym typeface="Arial"/>
              </a:endParaRPr>
            </a:p>
            <a:p>
              <a:pPr marL="0" marR="0" lvl="0" indent="0" algn="l" rtl="0">
                <a:spcBef>
                  <a:spcPts val="0"/>
                </a:spcBef>
                <a:spcAft>
                  <a:spcPts val="0"/>
                </a:spcAft>
                <a:buNone/>
              </a:pPr>
              <a:endParaRPr sz="2000" dirty="0">
                <a:solidFill>
                  <a:schemeClr val="lt1"/>
                </a:solidFill>
                <a:latin typeface="Scala Sans Offc" panose="020B0504030101020102" pitchFamily="34" charset="0"/>
                <a:sym typeface="Arial"/>
              </a:endParaRPr>
            </a:p>
          </p:txBody>
        </p:sp>
      </p:grpSp>
      <p:sp>
        <p:nvSpPr>
          <p:cNvPr id="22" name="Rectangle 21"/>
          <p:cNvSpPr/>
          <p:nvPr/>
        </p:nvSpPr>
        <p:spPr>
          <a:xfrm>
            <a:off x="1745780" y="1830021"/>
            <a:ext cx="8392535" cy="1600438"/>
          </a:xfrm>
          <a:prstGeom prst="rect">
            <a:avLst/>
          </a:prstGeom>
        </p:spPr>
        <p:txBody>
          <a:bodyPr wrap="square">
            <a:spAutoFit/>
          </a:bodyPr>
          <a:lstStyle/>
          <a:p>
            <a:pPr marL="342900" indent="-342900">
              <a:buFont typeface="Wingdings" panose="05000000000000000000" pitchFamily="2" charset="2"/>
              <a:buChar char="§"/>
            </a:pPr>
            <a:r>
              <a:rPr lang="en-US" sz="2000" dirty="0">
                <a:solidFill>
                  <a:srgbClr val="002060"/>
                </a:solidFill>
              </a:rPr>
              <a:t>Are courses of an appropriate level and content? </a:t>
            </a:r>
          </a:p>
          <a:p>
            <a:pPr marL="342900" indent="-342900">
              <a:buFont typeface="Wingdings" panose="05000000000000000000" pitchFamily="2" charset="2"/>
              <a:buChar char="§"/>
            </a:pPr>
            <a:endParaRPr lang="en-US" sz="2000" dirty="0">
              <a:solidFill>
                <a:srgbClr val="002060"/>
              </a:solidFill>
            </a:endParaRPr>
          </a:p>
          <a:p>
            <a:pPr marL="342900" indent="-342900">
              <a:buFont typeface="Wingdings" panose="05000000000000000000" pitchFamily="2" charset="2"/>
              <a:buChar char="§"/>
            </a:pPr>
            <a:r>
              <a:rPr lang="en-US" sz="2000" dirty="0">
                <a:solidFill>
                  <a:srgbClr val="002060"/>
                </a:solidFill>
              </a:rPr>
              <a:t>Approval needed to get the ECTS registered!</a:t>
            </a:r>
          </a:p>
          <a:p>
            <a:pPr marL="285750" lvl="5" indent="-285750">
              <a:buFont typeface="Wingdings" panose="05000000000000000000" pitchFamily="2" charset="2"/>
              <a:buChar char="§"/>
            </a:pPr>
            <a:endParaRPr lang="nl-NL" sz="1800" dirty="0">
              <a:solidFill>
                <a:schemeClr val="bg2">
                  <a:lumMod val="75000"/>
                </a:schemeClr>
              </a:solidFill>
            </a:endParaRPr>
          </a:p>
          <a:p>
            <a:pPr marL="342900" indent="-342900">
              <a:buFont typeface="Wingdings" panose="05000000000000000000" pitchFamily="2" charset="2"/>
              <a:buChar char="§"/>
            </a:pPr>
            <a:endParaRPr lang="nl-NL" sz="2000" b="1" dirty="0">
              <a:solidFill>
                <a:schemeClr val="bg2">
                  <a:lumMod val="75000"/>
                </a:schemeClr>
              </a:solidFill>
            </a:endParaRPr>
          </a:p>
        </p:txBody>
      </p:sp>
      <p:grpSp>
        <p:nvGrpSpPr>
          <p:cNvPr id="23" name="Google Shape;139;p15"/>
          <p:cNvGrpSpPr/>
          <p:nvPr/>
        </p:nvGrpSpPr>
        <p:grpSpPr>
          <a:xfrm>
            <a:off x="1148498" y="1109073"/>
            <a:ext cx="9625201" cy="683483"/>
            <a:chOff x="3705266" y="2890922"/>
            <a:chExt cx="7905548" cy="807216"/>
          </a:xfrm>
        </p:grpSpPr>
        <p:pic>
          <p:nvPicPr>
            <p:cNvPr id="24" name="Google Shape;140;p15"/>
            <p:cNvPicPr preferRelativeResize="0"/>
            <p:nvPr/>
          </p:nvPicPr>
          <p:blipFill rotWithShape="1">
            <a:blip r:embed="rId6">
              <a:alphaModFix/>
            </a:blip>
            <a:srcRect/>
            <a:stretch/>
          </p:blipFill>
          <p:spPr>
            <a:xfrm>
              <a:off x="3705266" y="2890922"/>
              <a:ext cx="7905548" cy="807216"/>
            </a:xfrm>
            <a:prstGeom prst="rect">
              <a:avLst/>
            </a:prstGeom>
            <a:noFill/>
            <a:ln>
              <a:noFill/>
            </a:ln>
          </p:spPr>
        </p:pic>
        <p:sp>
          <p:nvSpPr>
            <p:cNvPr id="25" name="Google Shape;141;p15"/>
            <p:cNvSpPr txBox="1"/>
            <p:nvPr/>
          </p:nvSpPr>
          <p:spPr>
            <a:xfrm>
              <a:off x="3965802" y="3000799"/>
              <a:ext cx="7645012" cy="293730"/>
            </a:xfrm>
            <a:prstGeom prst="rect">
              <a:avLst/>
            </a:prstGeom>
            <a:noFill/>
            <a:ln>
              <a:noFill/>
            </a:ln>
          </p:spPr>
          <p:txBody>
            <a:bodyPr spcFirstLastPara="1" wrap="square" lIns="91425" tIns="45700" rIns="91425" bIns="45700" anchor="t" anchorCtr="0">
              <a:noAutofit/>
            </a:bodyPr>
            <a:lstStyle/>
            <a:p>
              <a:pPr lvl="1" eaLnBrk="1" hangingPunct="1">
                <a:buFontTx/>
                <a:buNone/>
              </a:pPr>
              <a:r>
                <a:rPr lang="nl-NL" sz="2200" b="1" dirty="0" err="1">
                  <a:solidFill>
                    <a:srgbClr val="002060"/>
                  </a:solidFill>
                </a:rPr>
                <a:t>Why</a:t>
              </a:r>
              <a:r>
                <a:rPr lang="nl-NL" sz="2200" b="1" dirty="0">
                  <a:solidFill>
                    <a:srgbClr val="002060"/>
                  </a:solidFill>
                </a:rPr>
                <a:t>?</a:t>
              </a:r>
            </a:p>
            <a:p>
              <a:pPr marL="0" marR="0" lvl="0" indent="0" algn="l" rtl="0">
                <a:spcBef>
                  <a:spcPts val="0"/>
                </a:spcBef>
                <a:spcAft>
                  <a:spcPts val="0"/>
                </a:spcAft>
                <a:buNone/>
              </a:pPr>
              <a:endParaRPr sz="2400" dirty="0">
                <a:latin typeface="Scala Sans Offc" panose="020B0504030101020102" pitchFamily="34" charset="0"/>
              </a:endParaRPr>
            </a:p>
          </p:txBody>
        </p:sp>
      </p:grpSp>
      <p:grpSp>
        <p:nvGrpSpPr>
          <p:cNvPr id="26" name="Google Shape;139;p15"/>
          <p:cNvGrpSpPr/>
          <p:nvPr/>
        </p:nvGrpSpPr>
        <p:grpSpPr>
          <a:xfrm>
            <a:off x="1129448" y="2988673"/>
            <a:ext cx="9625201" cy="683483"/>
            <a:chOff x="3705266" y="2890922"/>
            <a:chExt cx="7905548" cy="807216"/>
          </a:xfrm>
        </p:grpSpPr>
        <p:pic>
          <p:nvPicPr>
            <p:cNvPr id="27" name="Google Shape;140;p15"/>
            <p:cNvPicPr preferRelativeResize="0"/>
            <p:nvPr/>
          </p:nvPicPr>
          <p:blipFill rotWithShape="1">
            <a:blip r:embed="rId6">
              <a:alphaModFix/>
            </a:blip>
            <a:srcRect/>
            <a:stretch/>
          </p:blipFill>
          <p:spPr>
            <a:xfrm>
              <a:off x="3705266" y="2890922"/>
              <a:ext cx="7905548" cy="807216"/>
            </a:xfrm>
            <a:prstGeom prst="rect">
              <a:avLst/>
            </a:prstGeom>
            <a:noFill/>
            <a:ln>
              <a:noFill/>
            </a:ln>
          </p:spPr>
        </p:pic>
        <p:sp>
          <p:nvSpPr>
            <p:cNvPr id="28" name="Google Shape;141;p15"/>
            <p:cNvSpPr txBox="1"/>
            <p:nvPr/>
          </p:nvSpPr>
          <p:spPr>
            <a:xfrm>
              <a:off x="3965802" y="3000799"/>
              <a:ext cx="7645012" cy="293730"/>
            </a:xfrm>
            <a:prstGeom prst="rect">
              <a:avLst/>
            </a:prstGeom>
            <a:noFill/>
            <a:ln>
              <a:noFill/>
            </a:ln>
          </p:spPr>
          <p:txBody>
            <a:bodyPr spcFirstLastPara="1" wrap="square" lIns="91425" tIns="45700" rIns="91425" bIns="45700" anchor="t" anchorCtr="0">
              <a:noAutofit/>
            </a:bodyPr>
            <a:lstStyle/>
            <a:p>
              <a:pPr lvl="1" eaLnBrk="1" hangingPunct="1">
                <a:buFontTx/>
                <a:buNone/>
              </a:pPr>
              <a:r>
                <a:rPr lang="nl-NL" sz="2200" b="1" dirty="0">
                  <a:solidFill>
                    <a:srgbClr val="002060"/>
                  </a:solidFill>
                </a:rPr>
                <a:t>How?</a:t>
              </a:r>
            </a:p>
            <a:p>
              <a:pPr marL="0" marR="0" lvl="0" indent="0" algn="l" rtl="0">
                <a:spcBef>
                  <a:spcPts val="0"/>
                </a:spcBef>
                <a:spcAft>
                  <a:spcPts val="0"/>
                </a:spcAft>
                <a:buNone/>
              </a:pPr>
              <a:endParaRPr sz="2400" dirty="0">
                <a:latin typeface="Scala Sans Offc" panose="020B0504030101020102" pitchFamily="34" charset="0"/>
              </a:endParaRPr>
            </a:p>
          </p:txBody>
        </p:sp>
      </p:grpSp>
      <p:sp>
        <p:nvSpPr>
          <p:cNvPr id="29" name="Rectangle 28"/>
          <p:cNvSpPr/>
          <p:nvPr/>
        </p:nvSpPr>
        <p:spPr>
          <a:xfrm>
            <a:off x="1745780" y="3803659"/>
            <a:ext cx="9027919" cy="2246769"/>
          </a:xfrm>
          <a:prstGeom prst="rect">
            <a:avLst/>
          </a:prstGeom>
        </p:spPr>
        <p:txBody>
          <a:bodyPr wrap="square">
            <a:spAutoFit/>
          </a:bodyPr>
          <a:lstStyle/>
          <a:p>
            <a:pPr marL="342900" indent="-342900">
              <a:buFont typeface="Wingdings" panose="05000000000000000000" pitchFamily="2" charset="2"/>
              <a:buChar char="§"/>
            </a:pPr>
            <a:r>
              <a:rPr lang="en-US" sz="2000" dirty="0">
                <a:solidFill>
                  <a:srgbClr val="002060"/>
                </a:solidFill>
              </a:rPr>
              <a:t>Courses that you want to REPLACE during your exchange: </a:t>
            </a:r>
          </a:p>
          <a:p>
            <a:r>
              <a:rPr lang="en-US" sz="2000" dirty="0">
                <a:solidFill>
                  <a:srgbClr val="002060"/>
                </a:solidFill>
              </a:rPr>
              <a:t>	Form: “</a:t>
            </a:r>
            <a:r>
              <a:rPr lang="en-US" sz="2000" b="1" dirty="0">
                <a:solidFill>
                  <a:srgbClr val="002060"/>
                </a:solidFill>
              </a:rPr>
              <a:t>study abroad </a:t>
            </a:r>
            <a:r>
              <a:rPr lang="en-US" sz="2000" b="1" dirty="0">
                <a:solidFill>
                  <a:srgbClr val="00B0F0"/>
                </a:solidFill>
              </a:rPr>
              <a:t>substitute course</a:t>
            </a:r>
            <a:r>
              <a:rPr lang="en-US" sz="2000" dirty="0">
                <a:solidFill>
                  <a:srgbClr val="002060"/>
                </a:solidFill>
              </a:rPr>
              <a:t>” </a:t>
            </a:r>
          </a:p>
          <a:p>
            <a:r>
              <a:rPr lang="en-US" sz="2000" dirty="0">
                <a:solidFill>
                  <a:srgbClr val="002060"/>
                </a:solidFill>
              </a:rPr>
              <a:t>	(assessed by the program director)</a:t>
            </a:r>
          </a:p>
          <a:p>
            <a:endParaRPr lang="en-US" sz="2000" dirty="0">
              <a:solidFill>
                <a:srgbClr val="002060"/>
              </a:solidFill>
            </a:endParaRPr>
          </a:p>
          <a:p>
            <a:pPr marL="342900" indent="-342900">
              <a:buFont typeface="Wingdings" panose="05000000000000000000" pitchFamily="2" charset="2"/>
              <a:buChar char="§"/>
            </a:pPr>
            <a:r>
              <a:rPr lang="en-US" sz="2000" dirty="0">
                <a:solidFill>
                  <a:srgbClr val="002060"/>
                </a:solidFill>
              </a:rPr>
              <a:t>Minor courses, electives and extra courses you want to do during exchange</a:t>
            </a:r>
          </a:p>
          <a:p>
            <a:pPr lvl="1"/>
            <a:r>
              <a:rPr lang="en-US" sz="2000" dirty="0">
                <a:solidFill>
                  <a:srgbClr val="002060"/>
                </a:solidFill>
              </a:rPr>
              <a:t>	Form: “</a:t>
            </a:r>
            <a:r>
              <a:rPr lang="en-US" sz="2000" b="1" dirty="0">
                <a:solidFill>
                  <a:srgbClr val="002060"/>
                </a:solidFill>
              </a:rPr>
              <a:t>study abroad </a:t>
            </a:r>
            <a:r>
              <a:rPr lang="en-US" sz="2000" b="1" dirty="0">
                <a:solidFill>
                  <a:srgbClr val="00B0F0"/>
                </a:solidFill>
              </a:rPr>
              <a:t>course approval form</a:t>
            </a:r>
            <a:r>
              <a:rPr lang="en-US" sz="2000" dirty="0">
                <a:solidFill>
                  <a:srgbClr val="002060"/>
                </a:solidFill>
              </a:rPr>
              <a:t>”</a:t>
            </a:r>
          </a:p>
          <a:p>
            <a:pPr lvl="1"/>
            <a:r>
              <a:rPr lang="en-US" sz="2000" b="1" dirty="0">
                <a:solidFill>
                  <a:srgbClr val="002060"/>
                </a:solidFill>
              </a:rPr>
              <a:t>	</a:t>
            </a:r>
            <a:r>
              <a:rPr lang="en-US" sz="2000" dirty="0">
                <a:solidFill>
                  <a:srgbClr val="002060"/>
                </a:solidFill>
              </a:rPr>
              <a:t>(assessed by the Examination Board)</a:t>
            </a:r>
            <a:endParaRPr lang="en-US" sz="2000" b="1" dirty="0">
              <a:solidFill>
                <a:srgbClr val="002060"/>
              </a:solidFill>
            </a:endParaRPr>
          </a:p>
        </p:txBody>
      </p:sp>
    </p:spTree>
    <p:extLst>
      <p:ext uri="{BB962C8B-B14F-4D97-AF65-F5344CB8AC3E}">
        <p14:creationId xmlns:p14="http://schemas.microsoft.com/office/powerpoint/2010/main" val="387056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300"/>
                                        <p:tgtEl>
                                          <p:spTgt spid="23"/>
                                        </p:tgtEl>
                                      </p:cBhvr>
                                    </p:animEffect>
                                  </p:childTnLst>
                                </p:cTn>
                              </p:par>
                            </p:childTnLst>
                          </p:cTn>
                        </p:par>
                        <p:par>
                          <p:cTn id="12" fill="hold">
                            <p:stCondLst>
                              <p:cond delay="800"/>
                            </p:stCondLst>
                            <p:childTnLst>
                              <p:par>
                                <p:cTn id="13" presetID="10" presetClass="entr" presetSubtype="0"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3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Google Shape;220;p17"/>
          <p:cNvPicPr preferRelativeResize="0"/>
          <p:nvPr/>
        </p:nvPicPr>
        <p:blipFill rotWithShape="1">
          <a:blip r:embed="rId3">
            <a:alphaModFix/>
          </a:blip>
          <a:srcRect/>
          <a:stretch/>
        </p:blipFill>
        <p:spPr>
          <a:xfrm>
            <a:off x="66673" y="-31883"/>
            <a:ext cx="12191495" cy="6857716"/>
          </a:xfrm>
          <a:prstGeom prst="rect">
            <a:avLst/>
          </a:prstGeom>
          <a:noFill/>
          <a:ln>
            <a:noFill/>
          </a:ln>
        </p:spPr>
      </p:pic>
      <p:pic>
        <p:nvPicPr>
          <p:cNvPr id="5" name="Google Shape;221;p17"/>
          <p:cNvPicPr preferRelativeResize="0"/>
          <p:nvPr/>
        </p:nvPicPr>
        <p:blipFill rotWithShape="1">
          <a:blip r:embed="rId4">
            <a:alphaModFix/>
          </a:blip>
          <a:srcRect/>
          <a:stretch/>
        </p:blipFill>
        <p:spPr>
          <a:xfrm>
            <a:off x="-236657" y="-257867"/>
            <a:ext cx="12125325" cy="7115867"/>
          </a:xfrm>
          <a:prstGeom prst="rect">
            <a:avLst/>
          </a:prstGeom>
          <a:noFill/>
          <a:ln>
            <a:noFill/>
          </a:ln>
        </p:spPr>
      </p:pic>
      <p:grpSp>
        <p:nvGrpSpPr>
          <p:cNvPr id="6" name="Google Shape;222;p17"/>
          <p:cNvGrpSpPr/>
          <p:nvPr/>
        </p:nvGrpSpPr>
        <p:grpSpPr>
          <a:xfrm>
            <a:off x="1167548" y="317225"/>
            <a:ext cx="9685055" cy="603454"/>
            <a:chOff x="677010" y="738915"/>
            <a:chExt cx="7979155" cy="603454"/>
          </a:xfrm>
        </p:grpSpPr>
        <p:pic>
          <p:nvPicPr>
            <p:cNvPr id="7" name="Google Shape;223;p17"/>
            <p:cNvPicPr preferRelativeResize="0"/>
            <p:nvPr/>
          </p:nvPicPr>
          <p:blipFill rotWithShape="1">
            <a:blip r:embed="rId5">
              <a:alphaModFix/>
            </a:blip>
            <a:srcRect/>
            <a:stretch/>
          </p:blipFill>
          <p:spPr>
            <a:xfrm>
              <a:off x="677010" y="738915"/>
              <a:ext cx="6324291" cy="603454"/>
            </a:xfrm>
            <a:prstGeom prst="rect">
              <a:avLst/>
            </a:prstGeom>
            <a:noFill/>
            <a:ln>
              <a:noFill/>
            </a:ln>
          </p:spPr>
        </p:pic>
        <p:sp>
          <p:nvSpPr>
            <p:cNvPr id="8" name="Google Shape;224;p17"/>
            <p:cNvSpPr txBox="1"/>
            <p:nvPr/>
          </p:nvSpPr>
          <p:spPr>
            <a:xfrm>
              <a:off x="1366991" y="771773"/>
              <a:ext cx="7289174" cy="40011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err="1">
                  <a:ln>
                    <a:noFill/>
                  </a:ln>
                  <a:solidFill>
                    <a:prstClr val="white"/>
                  </a:solidFill>
                  <a:effectLst/>
                  <a:uLnTx/>
                  <a:uFillTx/>
                  <a:latin typeface="Calibri" panose="020F0502020204030204"/>
                  <a:ea typeface="+mn-ea"/>
                  <a:cs typeface="+mn-cs"/>
                  <a:sym typeface="Arial"/>
                </a:rPr>
                <a:t>Approval</a:t>
              </a:r>
              <a:r>
                <a:rPr kumimoji="0" lang="nl-NL" sz="2800" b="1" i="0" u="none" strike="noStrike" kern="1200" cap="none" spc="0" normalizeH="0" baseline="0" noProof="0" dirty="0">
                  <a:ln>
                    <a:noFill/>
                  </a:ln>
                  <a:solidFill>
                    <a:prstClr val="white"/>
                  </a:solidFill>
                  <a:effectLst/>
                  <a:uLnTx/>
                  <a:uFillTx/>
                  <a:latin typeface="Calibri" panose="020F0502020204030204"/>
                  <a:ea typeface="+mn-ea"/>
                  <a:cs typeface="+mn-cs"/>
                  <a:sym typeface="Arial"/>
                </a:rPr>
                <a:t> </a:t>
              </a:r>
              <a:r>
                <a:rPr kumimoji="0" lang="nl-NL" sz="2800" b="1" i="0" u="none" strike="noStrike" kern="1200" cap="none" spc="0" normalizeH="0" baseline="0" noProof="0" dirty="0" err="1">
                  <a:ln>
                    <a:noFill/>
                  </a:ln>
                  <a:solidFill>
                    <a:prstClr val="white"/>
                  </a:solidFill>
                  <a:effectLst/>
                  <a:uLnTx/>
                  <a:uFillTx/>
                  <a:latin typeface="Calibri" panose="020F0502020204030204"/>
                  <a:ea typeface="+mn-ea"/>
                  <a:cs typeface="+mn-cs"/>
                  <a:sym typeface="Arial"/>
                </a:rPr>
                <a:t>by</a:t>
              </a:r>
              <a:r>
                <a:rPr kumimoji="0" lang="nl-NL" sz="2800" b="1" i="0" u="none" strike="noStrike" kern="1200" cap="none" spc="0" normalizeH="0" baseline="0" noProof="0" dirty="0">
                  <a:ln>
                    <a:noFill/>
                  </a:ln>
                  <a:solidFill>
                    <a:prstClr val="white"/>
                  </a:solidFill>
                  <a:effectLst/>
                  <a:uLnTx/>
                  <a:uFillTx/>
                  <a:latin typeface="Calibri" panose="020F0502020204030204"/>
                  <a:ea typeface="+mn-ea"/>
                  <a:cs typeface="+mn-cs"/>
                  <a:sym typeface="Arial"/>
                </a:rPr>
                <a:t> Examination board TSB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dirty="0">
                <a:ln>
                  <a:noFill/>
                </a:ln>
                <a:solidFill>
                  <a:prstClr val="white"/>
                </a:solidFill>
                <a:effectLst/>
                <a:uLnTx/>
                <a:uFillTx/>
                <a:latin typeface="Scala Sans Offc" panose="020B0504030101020102" pitchFamily="34" charset="0"/>
                <a:ea typeface="+mn-ea"/>
                <a:cs typeface="+mn-cs"/>
                <a:sym typeface="Arial"/>
              </a:endParaRPr>
            </a:p>
          </p:txBody>
        </p:sp>
      </p:grpSp>
      <p:sp>
        <p:nvSpPr>
          <p:cNvPr id="10" name="Rectangle 9"/>
          <p:cNvSpPr/>
          <p:nvPr/>
        </p:nvSpPr>
        <p:spPr>
          <a:xfrm>
            <a:off x="1339397" y="1237622"/>
            <a:ext cx="9394864" cy="4832092"/>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nl-NL" sz="4400" b="1" i="0" u="none" strike="noStrike" kern="1200" cap="none" spc="0" normalizeH="0" baseline="0" noProof="0" dirty="0">
                <a:ln>
                  <a:noFill/>
                </a:ln>
                <a:solidFill>
                  <a:srgbClr val="002060"/>
                </a:solidFill>
                <a:effectLst/>
                <a:uLnTx/>
                <a:uFillTx/>
                <a:latin typeface="Calibri" panose="020F0502020204030204"/>
                <a:ea typeface="+mn-ea"/>
                <a:cs typeface="+mn-cs"/>
              </a:rPr>
              <a:t>Go </a:t>
            </a:r>
            <a:r>
              <a:rPr kumimoji="0" lang="nl-NL" sz="4400" b="1" i="0" u="none" strike="noStrike" kern="1200" cap="none" spc="0" normalizeH="0" baseline="0" noProof="0" dirty="0" err="1">
                <a:ln>
                  <a:noFill/>
                </a:ln>
                <a:solidFill>
                  <a:srgbClr val="002060"/>
                </a:solidFill>
                <a:effectLst/>
                <a:uLnTx/>
                <a:uFillTx/>
                <a:latin typeface="Calibri" panose="020F0502020204030204"/>
                <a:ea typeface="+mn-ea"/>
                <a:cs typeface="+mn-cs"/>
              </a:rPr>
              <a:t>to</a:t>
            </a:r>
            <a:r>
              <a:rPr kumimoji="0" lang="nl-NL" sz="4400" b="1" i="0" u="none" strike="noStrike" kern="1200" cap="none" spc="0" normalizeH="0" baseline="0" noProof="0" dirty="0">
                <a:ln>
                  <a:noFill/>
                </a:ln>
                <a:solidFill>
                  <a:srgbClr val="002060"/>
                </a:solidFill>
                <a:effectLst/>
                <a:uLnTx/>
                <a:uFillTx/>
                <a:latin typeface="Calibri" panose="020F0502020204030204"/>
                <a:ea typeface="+mn-ea"/>
                <a:cs typeface="+mn-cs"/>
              </a:rPr>
              <a:t>:</a:t>
            </a:r>
          </a:p>
          <a:p>
            <a:pPr marR="0" lvl="0" algn="l" defTabSz="914400" rtl="0" eaLnBrk="1" fontAlgn="auto" latinLnBrk="0" hangingPunct="1">
              <a:lnSpc>
                <a:spcPct val="100000"/>
              </a:lnSpc>
              <a:spcBef>
                <a:spcPts val="0"/>
              </a:spcBef>
              <a:spcAft>
                <a:spcPts val="0"/>
              </a:spcAft>
              <a:buClrTx/>
              <a:buSzTx/>
              <a:tabLst/>
              <a:defRPr/>
            </a:pPr>
            <a:r>
              <a:rPr lang="en-US" sz="4400" dirty="0">
                <a:hlinkClick r:id="rId6"/>
              </a:rPr>
              <a:t>Examination Board TSB: Study Abroad | Tilburg University</a:t>
            </a:r>
            <a:endParaRPr kumimoji="0" lang="nl-NL" sz="44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nl-NL" sz="20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eriod" startAt="2"/>
              <a:tabLst/>
              <a:defRPr/>
            </a:pPr>
            <a:endParaRPr kumimoji="0" lang="nl-NL" sz="20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0" marR="0" lvl="5"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nl-NL" sz="2000" b="1" i="0" u="none" strike="noStrike" kern="1200" cap="none" spc="0" normalizeH="0" baseline="0" noProof="0" dirty="0">
              <a:ln>
                <a:noFill/>
              </a:ln>
              <a:solidFill>
                <a:srgbClr val="19346A"/>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1101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Google Shape;220;p17"/>
          <p:cNvPicPr preferRelativeResize="0"/>
          <p:nvPr/>
        </p:nvPicPr>
        <p:blipFill rotWithShape="1">
          <a:blip r:embed="rId3">
            <a:alphaModFix/>
          </a:blip>
          <a:srcRect/>
          <a:stretch/>
        </p:blipFill>
        <p:spPr>
          <a:xfrm>
            <a:off x="503" y="282"/>
            <a:ext cx="12191495" cy="6857716"/>
          </a:xfrm>
          <a:prstGeom prst="rect">
            <a:avLst/>
          </a:prstGeom>
          <a:noFill/>
          <a:ln>
            <a:noFill/>
          </a:ln>
        </p:spPr>
      </p:pic>
      <p:pic>
        <p:nvPicPr>
          <p:cNvPr id="5" name="Google Shape;221;p17"/>
          <p:cNvPicPr preferRelativeResize="0"/>
          <p:nvPr/>
        </p:nvPicPr>
        <p:blipFill rotWithShape="1">
          <a:blip r:embed="rId4">
            <a:alphaModFix/>
          </a:blip>
          <a:srcRect/>
          <a:stretch/>
        </p:blipFill>
        <p:spPr>
          <a:xfrm>
            <a:off x="314323" y="-152400"/>
            <a:ext cx="11877675" cy="7115867"/>
          </a:xfrm>
          <a:prstGeom prst="rect">
            <a:avLst/>
          </a:prstGeom>
          <a:noFill/>
          <a:ln>
            <a:noFill/>
          </a:ln>
        </p:spPr>
      </p:pic>
      <p:grpSp>
        <p:nvGrpSpPr>
          <p:cNvPr id="6" name="Google Shape;222;p17"/>
          <p:cNvGrpSpPr/>
          <p:nvPr/>
        </p:nvGrpSpPr>
        <p:grpSpPr>
          <a:xfrm>
            <a:off x="1148498" y="374375"/>
            <a:ext cx="6542657" cy="603454"/>
            <a:chOff x="677010" y="738915"/>
            <a:chExt cx="6324291" cy="603454"/>
          </a:xfrm>
        </p:grpSpPr>
        <p:pic>
          <p:nvPicPr>
            <p:cNvPr id="7" name="Google Shape;223;p17"/>
            <p:cNvPicPr preferRelativeResize="0"/>
            <p:nvPr/>
          </p:nvPicPr>
          <p:blipFill rotWithShape="1">
            <a:blip r:embed="rId5">
              <a:alphaModFix/>
            </a:blip>
            <a:srcRect/>
            <a:stretch/>
          </p:blipFill>
          <p:spPr>
            <a:xfrm>
              <a:off x="677010" y="738915"/>
              <a:ext cx="6324291" cy="603454"/>
            </a:xfrm>
            <a:prstGeom prst="rect">
              <a:avLst/>
            </a:prstGeom>
            <a:noFill/>
            <a:ln>
              <a:noFill/>
            </a:ln>
          </p:spPr>
        </p:pic>
        <p:sp>
          <p:nvSpPr>
            <p:cNvPr id="8" name="Google Shape;224;p17"/>
            <p:cNvSpPr txBox="1"/>
            <p:nvPr/>
          </p:nvSpPr>
          <p:spPr>
            <a:xfrm>
              <a:off x="824324" y="775439"/>
              <a:ext cx="5838778"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2800" b="1" dirty="0" err="1">
                  <a:solidFill>
                    <a:schemeClr val="lt1"/>
                  </a:solidFill>
                  <a:latin typeface="+mn-lt"/>
                  <a:sym typeface="Arial"/>
                </a:rPr>
                <a:t>Terminology</a:t>
              </a:r>
              <a:endParaRPr lang="nl-NL" sz="2800" b="1" dirty="0">
                <a:solidFill>
                  <a:schemeClr val="lt1"/>
                </a:solidFill>
                <a:latin typeface="+mn-lt"/>
                <a:sym typeface="Arial"/>
              </a:endParaRPr>
            </a:p>
            <a:p>
              <a:pPr marL="0" marR="0" lvl="0" indent="0" algn="l" rtl="0">
                <a:spcBef>
                  <a:spcPts val="0"/>
                </a:spcBef>
                <a:spcAft>
                  <a:spcPts val="0"/>
                </a:spcAft>
                <a:buNone/>
              </a:pPr>
              <a:endParaRPr sz="2000" dirty="0">
                <a:solidFill>
                  <a:schemeClr val="lt1"/>
                </a:solidFill>
                <a:latin typeface="Scala Sans Offc" panose="020B0504030101020102" pitchFamily="34" charset="0"/>
                <a:sym typeface="Arial"/>
              </a:endParaRPr>
            </a:p>
          </p:txBody>
        </p:sp>
      </p:grpSp>
      <p:sp>
        <p:nvSpPr>
          <p:cNvPr id="9" name="Rectangle 8"/>
          <p:cNvSpPr/>
          <p:nvPr/>
        </p:nvSpPr>
        <p:spPr>
          <a:xfrm>
            <a:off x="1745780" y="1325126"/>
            <a:ext cx="8392535" cy="2616101"/>
          </a:xfrm>
          <a:prstGeom prst="rect">
            <a:avLst/>
          </a:prstGeom>
        </p:spPr>
        <p:txBody>
          <a:bodyPr wrap="square">
            <a:spAutoFit/>
          </a:bodyPr>
          <a:lstStyle/>
          <a:p>
            <a:pPr marL="285750" lvl="5" indent="-285750">
              <a:buFont typeface="Wingdings" panose="05000000000000000000" pitchFamily="2" charset="2"/>
              <a:buChar char="§"/>
            </a:pPr>
            <a:endParaRPr lang="nl-NL" sz="1800" dirty="0">
              <a:solidFill>
                <a:schemeClr val="bg2">
                  <a:lumMod val="75000"/>
                </a:schemeClr>
              </a:solidFill>
            </a:endParaRPr>
          </a:p>
          <a:p>
            <a:pPr marL="285750" lvl="5" indent="-285750">
              <a:buFont typeface="Wingdings" panose="05000000000000000000" pitchFamily="2" charset="2"/>
              <a:buChar char="§"/>
            </a:pPr>
            <a:r>
              <a:rPr lang="nl-NL" sz="1800" dirty="0">
                <a:solidFill>
                  <a:srgbClr val="002060"/>
                </a:solidFill>
              </a:rPr>
              <a:t>Extra course</a:t>
            </a:r>
          </a:p>
          <a:p>
            <a:pPr marL="285750" lvl="5" indent="-285750">
              <a:buFont typeface="Wingdings" panose="05000000000000000000" pitchFamily="2" charset="2"/>
              <a:buChar char="§"/>
            </a:pPr>
            <a:endParaRPr lang="nl-NL" sz="1800" dirty="0">
              <a:solidFill>
                <a:srgbClr val="002060"/>
              </a:solidFill>
            </a:endParaRPr>
          </a:p>
          <a:p>
            <a:pPr marL="285750" lvl="5" indent="-285750">
              <a:buFont typeface="Wingdings" panose="05000000000000000000" pitchFamily="2" charset="2"/>
              <a:buChar char="§"/>
            </a:pPr>
            <a:r>
              <a:rPr lang="nl-NL" sz="1800" dirty="0" err="1">
                <a:solidFill>
                  <a:srgbClr val="002060"/>
                </a:solidFill>
              </a:rPr>
              <a:t>Elective</a:t>
            </a:r>
            <a:r>
              <a:rPr lang="nl-NL" sz="1800" dirty="0">
                <a:solidFill>
                  <a:srgbClr val="002060"/>
                </a:solidFill>
              </a:rPr>
              <a:t>			</a:t>
            </a:r>
            <a:r>
              <a:rPr lang="nl-NL" sz="1800" b="1" dirty="0">
                <a:solidFill>
                  <a:srgbClr val="002060"/>
                </a:solidFill>
              </a:rPr>
              <a:t>“</a:t>
            </a:r>
            <a:r>
              <a:rPr lang="nl-NL" sz="1800" b="1" dirty="0" err="1">
                <a:solidFill>
                  <a:srgbClr val="002060"/>
                </a:solidFill>
              </a:rPr>
              <a:t>study</a:t>
            </a:r>
            <a:r>
              <a:rPr lang="nl-NL" sz="1800" b="1" dirty="0">
                <a:solidFill>
                  <a:srgbClr val="002060"/>
                </a:solidFill>
              </a:rPr>
              <a:t> </a:t>
            </a:r>
            <a:r>
              <a:rPr lang="nl-NL" sz="1800" b="1" dirty="0" err="1">
                <a:solidFill>
                  <a:srgbClr val="002060"/>
                </a:solidFill>
              </a:rPr>
              <a:t>abroad</a:t>
            </a:r>
            <a:r>
              <a:rPr lang="nl-NL" sz="1800" b="1" dirty="0">
                <a:solidFill>
                  <a:srgbClr val="002060"/>
                </a:solidFill>
              </a:rPr>
              <a:t> course </a:t>
            </a:r>
            <a:r>
              <a:rPr lang="nl-NL" sz="1800" b="1" dirty="0" err="1">
                <a:solidFill>
                  <a:srgbClr val="002060"/>
                </a:solidFill>
              </a:rPr>
              <a:t>approval</a:t>
            </a:r>
            <a:r>
              <a:rPr lang="nl-NL" sz="1800" b="1" dirty="0">
                <a:solidFill>
                  <a:srgbClr val="002060"/>
                </a:solidFill>
              </a:rPr>
              <a:t>” form</a:t>
            </a:r>
            <a:endParaRPr lang="nl-NL" sz="1800" dirty="0">
              <a:solidFill>
                <a:srgbClr val="002060"/>
              </a:solidFill>
            </a:endParaRPr>
          </a:p>
          <a:p>
            <a:pPr marL="285750" lvl="5" indent="-285750">
              <a:buFont typeface="Wingdings" panose="05000000000000000000" pitchFamily="2" charset="2"/>
              <a:buChar char="§"/>
            </a:pPr>
            <a:endParaRPr lang="nl-NL" sz="1800" dirty="0">
              <a:solidFill>
                <a:srgbClr val="002060"/>
              </a:solidFill>
            </a:endParaRPr>
          </a:p>
          <a:p>
            <a:pPr marL="285750" lvl="5" indent="-285750">
              <a:buFont typeface="Wingdings" panose="05000000000000000000" pitchFamily="2" charset="2"/>
              <a:buChar char="§"/>
            </a:pPr>
            <a:r>
              <a:rPr lang="nl-NL" sz="1800" dirty="0">
                <a:solidFill>
                  <a:srgbClr val="002060"/>
                </a:solidFill>
              </a:rPr>
              <a:t>Minor</a:t>
            </a:r>
          </a:p>
          <a:p>
            <a:pPr marL="285750" lvl="5" indent="-285750">
              <a:buFont typeface="Wingdings" panose="05000000000000000000" pitchFamily="2" charset="2"/>
              <a:buChar char="§"/>
            </a:pPr>
            <a:endParaRPr lang="nl-NL" sz="1800" dirty="0">
              <a:solidFill>
                <a:srgbClr val="002060"/>
              </a:solidFill>
            </a:endParaRPr>
          </a:p>
          <a:p>
            <a:pPr marL="285750" lvl="5" indent="-285750">
              <a:buFont typeface="Wingdings" panose="05000000000000000000" pitchFamily="2" charset="2"/>
              <a:buChar char="§"/>
            </a:pPr>
            <a:r>
              <a:rPr lang="nl-NL" sz="1800" dirty="0" err="1">
                <a:solidFill>
                  <a:srgbClr val="002060"/>
                </a:solidFill>
              </a:rPr>
              <a:t>Substitute</a:t>
            </a:r>
            <a:r>
              <a:rPr lang="nl-NL" sz="1800" dirty="0">
                <a:solidFill>
                  <a:srgbClr val="002060"/>
                </a:solidFill>
              </a:rPr>
              <a:t> course		</a:t>
            </a:r>
            <a:r>
              <a:rPr lang="nl-NL" sz="1800" b="1" dirty="0">
                <a:solidFill>
                  <a:srgbClr val="002060"/>
                </a:solidFill>
              </a:rPr>
              <a:t>“</a:t>
            </a:r>
            <a:r>
              <a:rPr lang="nl-NL" sz="1800" b="1" dirty="0" err="1">
                <a:solidFill>
                  <a:srgbClr val="002060"/>
                </a:solidFill>
              </a:rPr>
              <a:t>study</a:t>
            </a:r>
            <a:r>
              <a:rPr lang="nl-NL" sz="1800" b="1" dirty="0">
                <a:solidFill>
                  <a:srgbClr val="002060"/>
                </a:solidFill>
              </a:rPr>
              <a:t> </a:t>
            </a:r>
            <a:r>
              <a:rPr lang="nl-NL" sz="1800" b="1" dirty="0" err="1">
                <a:solidFill>
                  <a:srgbClr val="002060"/>
                </a:solidFill>
              </a:rPr>
              <a:t>abroad</a:t>
            </a:r>
            <a:r>
              <a:rPr lang="nl-NL" sz="1800" b="1" dirty="0">
                <a:solidFill>
                  <a:srgbClr val="002060"/>
                </a:solidFill>
              </a:rPr>
              <a:t> </a:t>
            </a:r>
            <a:r>
              <a:rPr lang="nl-NL" sz="1800" b="1" dirty="0" err="1">
                <a:solidFill>
                  <a:srgbClr val="002060"/>
                </a:solidFill>
              </a:rPr>
              <a:t>substitute</a:t>
            </a:r>
            <a:r>
              <a:rPr lang="nl-NL" sz="1800" b="1" dirty="0">
                <a:solidFill>
                  <a:srgbClr val="002060"/>
                </a:solidFill>
              </a:rPr>
              <a:t> course” form</a:t>
            </a:r>
            <a:endParaRPr lang="nl-NL" sz="1800" dirty="0">
              <a:solidFill>
                <a:srgbClr val="002060"/>
              </a:solidFill>
            </a:endParaRPr>
          </a:p>
          <a:p>
            <a:pPr marL="342900" indent="-342900">
              <a:buFont typeface="Wingdings" panose="05000000000000000000" pitchFamily="2" charset="2"/>
              <a:buChar char="§"/>
            </a:pPr>
            <a:endParaRPr lang="nl-NL" sz="2000" b="1" dirty="0">
              <a:solidFill>
                <a:schemeClr val="bg2">
                  <a:lumMod val="75000"/>
                </a:schemeClr>
              </a:solidFill>
            </a:endParaRPr>
          </a:p>
        </p:txBody>
      </p:sp>
      <p:grpSp>
        <p:nvGrpSpPr>
          <p:cNvPr id="13" name="Google Shape;139;p15"/>
          <p:cNvGrpSpPr/>
          <p:nvPr/>
        </p:nvGrpSpPr>
        <p:grpSpPr>
          <a:xfrm>
            <a:off x="1745780" y="4435071"/>
            <a:ext cx="13513270" cy="1095647"/>
            <a:chOff x="3705267" y="2890922"/>
            <a:chExt cx="9046313" cy="1293995"/>
          </a:xfrm>
        </p:grpSpPr>
        <p:pic>
          <p:nvPicPr>
            <p:cNvPr id="14" name="Google Shape;140;p15"/>
            <p:cNvPicPr preferRelativeResize="0"/>
            <p:nvPr/>
          </p:nvPicPr>
          <p:blipFill rotWithShape="1">
            <a:blip r:embed="rId6">
              <a:alphaModFix/>
            </a:blip>
            <a:srcRect/>
            <a:stretch/>
          </p:blipFill>
          <p:spPr>
            <a:xfrm>
              <a:off x="3705267" y="2890922"/>
              <a:ext cx="7074269" cy="1293995"/>
            </a:xfrm>
            <a:prstGeom prst="rect">
              <a:avLst/>
            </a:prstGeom>
            <a:noFill/>
            <a:ln>
              <a:noFill/>
            </a:ln>
          </p:spPr>
        </p:pic>
        <p:sp>
          <p:nvSpPr>
            <p:cNvPr id="15" name="Google Shape;141;p15"/>
            <p:cNvSpPr txBox="1"/>
            <p:nvPr/>
          </p:nvSpPr>
          <p:spPr>
            <a:xfrm>
              <a:off x="4117497" y="3017670"/>
              <a:ext cx="8634083" cy="329168"/>
            </a:xfrm>
            <a:prstGeom prst="rect">
              <a:avLst/>
            </a:prstGeom>
            <a:noFill/>
            <a:ln>
              <a:noFill/>
            </a:ln>
          </p:spPr>
          <p:txBody>
            <a:bodyPr spcFirstLastPara="1" wrap="square" lIns="91425" tIns="45700" rIns="91425" bIns="45700" anchor="t" anchorCtr="0">
              <a:noAutofit/>
            </a:bodyPr>
            <a:lstStyle/>
            <a:p>
              <a:pPr lvl="1" eaLnBrk="1" hangingPunct="1">
                <a:buFontTx/>
                <a:buNone/>
              </a:pPr>
              <a:r>
                <a:rPr lang="nl-NL" sz="2200" b="1" dirty="0">
                  <a:solidFill>
                    <a:srgbClr val="002060"/>
                  </a:solidFill>
                </a:rPr>
                <a:t>Be </a:t>
              </a:r>
              <a:r>
                <a:rPr lang="nl-NL" sz="2200" b="1" dirty="0" err="1">
                  <a:solidFill>
                    <a:srgbClr val="002060"/>
                  </a:solidFill>
                </a:rPr>
                <a:t>aware</a:t>
              </a:r>
              <a:endParaRPr lang="nl-NL" sz="2200" b="1" dirty="0">
                <a:solidFill>
                  <a:srgbClr val="002060"/>
                </a:solidFill>
              </a:endParaRPr>
            </a:p>
            <a:p>
              <a:pPr lvl="1" eaLnBrk="1" hangingPunct="1">
                <a:buFontTx/>
                <a:buNone/>
              </a:pPr>
              <a:r>
                <a:rPr lang="nl-NL" sz="2000" dirty="0">
                  <a:solidFill>
                    <a:srgbClr val="002060"/>
                  </a:solidFill>
                </a:rPr>
                <a:t>OW verplicht keuze vak = </a:t>
              </a:r>
              <a:r>
                <a:rPr lang="nl-NL" sz="2000" dirty="0" err="1">
                  <a:solidFill>
                    <a:srgbClr val="002060"/>
                  </a:solidFill>
                </a:rPr>
                <a:t>substitute</a:t>
              </a:r>
              <a:r>
                <a:rPr lang="nl-NL" sz="2000" dirty="0">
                  <a:solidFill>
                    <a:srgbClr val="002060"/>
                  </a:solidFill>
                </a:rPr>
                <a:t> course!!! (</a:t>
              </a:r>
              <a:r>
                <a:rPr lang="nl-NL" sz="2000" dirty="0" err="1">
                  <a:solidFill>
                    <a:srgbClr val="002060"/>
                  </a:solidFill>
                </a:rPr>
                <a:t>use</a:t>
              </a:r>
              <a:r>
                <a:rPr lang="nl-NL" sz="2000" dirty="0">
                  <a:solidFill>
                    <a:srgbClr val="002060"/>
                  </a:solidFill>
                </a:rPr>
                <a:t> </a:t>
              </a:r>
              <a:r>
                <a:rPr lang="nl-NL" sz="2000" dirty="0" err="1">
                  <a:solidFill>
                    <a:srgbClr val="002060"/>
                  </a:solidFill>
                </a:rPr>
                <a:t>the</a:t>
              </a:r>
              <a:r>
                <a:rPr lang="nl-NL" sz="2000" dirty="0">
                  <a:solidFill>
                    <a:srgbClr val="002060"/>
                  </a:solidFill>
                </a:rPr>
                <a:t> right form)</a:t>
              </a:r>
            </a:p>
            <a:p>
              <a:pPr marL="0" marR="0" lvl="0" indent="0" algn="l" rtl="0">
                <a:spcBef>
                  <a:spcPts val="0"/>
                </a:spcBef>
                <a:spcAft>
                  <a:spcPts val="0"/>
                </a:spcAft>
                <a:buNone/>
              </a:pPr>
              <a:endParaRPr sz="2400" dirty="0">
                <a:latin typeface="Scala Sans Offc" panose="020B0504030101020102" pitchFamily="34" charset="0"/>
              </a:endParaRPr>
            </a:p>
          </p:txBody>
        </p:sp>
      </p:grpSp>
      <p:sp>
        <p:nvSpPr>
          <p:cNvPr id="10" name="Right Brace 9"/>
          <p:cNvSpPr/>
          <p:nvPr/>
        </p:nvSpPr>
        <p:spPr>
          <a:xfrm>
            <a:off x="4322618" y="1690688"/>
            <a:ext cx="822037" cy="136654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nl-NL" b="1" dirty="0"/>
          </a:p>
        </p:txBody>
      </p:sp>
    </p:spTree>
    <p:extLst>
      <p:ext uri="{BB962C8B-B14F-4D97-AF65-F5344CB8AC3E}">
        <p14:creationId xmlns:p14="http://schemas.microsoft.com/office/powerpoint/2010/main" val="92018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a:p>
        </p:txBody>
      </p:sp>
      <p:pic>
        <p:nvPicPr>
          <p:cNvPr id="4" name="Google Shape;220;p17"/>
          <p:cNvPicPr preferRelativeResize="0"/>
          <p:nvPr/>
        </p:nvPicPr>
        <p:blipFill rotWithShape="1">
          <a:blip r:embed="rId3">
            <a:alphaModFix/>
          </a:blip>
          <a:srcRect/>
          <a:stretch/>
        </p:blipFill>
        <p:spPr>
          <a:xfrm>
            <a:off x="503" y="282"/>
            <a:ext cx="12191495" cy="6857716"/>
          </a:xfrm>
          <a:prstGeom prst="rect">
            <a:avLst/>
          </a:prstGeom>
          <a:noFill/>
          <a:ln>
            <a:noFill/>
          </a:ln>
        </p:spPr>
      </p:pic>
      <p:pic>
        <p:nvPicPr>
          <p:cNvPr id="5" name="Google Shape;221;p17"/>
          <p:cNvPicPr preferRelativeResize="0"/>
          <p:nvPr/>
        </p:nvPicPr>
        <p:blipFill rotWithShape="1">
          <a:blip r:embed="rId4">
            <a:alphaModFix/>
          </a:blip>
          <a:srcRect/>
          <a:stretch/>
        </p:blipFill>
        <p:spPr>
          <a:xfrm>
            <a:off x="314323" y="-190500"/>
            <a:ext cx="11877675" cy="7115867"/>
          </a:xfrm>
          <a:prstGeom prst="rect">
            <a:avLst/>
          </a:prstGeom>
          <a:noFill/>
          <a:ln>
            <a:noFill/>
          </a:ln>
        </p:spPr>
      </p:pic>
      <p:grpSp>
        <p:nvGrpSpPr>
          <p:cNvPr id="6" name="Google Shape;222;p17"/>
          <p:cNvGrpSpPr/>
          <p:nvPr/>
        </p:nvGrpSpPr>
        <p:grpSpPr>
          <a:xfrm>
            <a:off x="1241263" y="365125"/>
            <a:ext cx="6542657" cy="603454"/>
            <a:chOff x="677010" y="738915"/>
            <a:chExt cx="6324291" cy="603454"/>
          </a:xfrm>
        </p:grpSpPr>
        <p:pic>
          <p:nvPicPr>
            <p:cNvPr id="7" name="Google Shape;223;p17"/>
            <p:cNvPicPr preferRelativeResize="0"/>
            <p:nvPr/>
          </p:nvPicPr>
          <p:blipFill rotWithShape="1">
            <a:blip r:embed="rId5">
              <a:alphaModFix/>
            </a:blip>
            <a:srcRect/>
            <a:stretch/>
          </p:blipFill>
          <p:spPr>
            <a:xfrm>
              <a:off x="677010" y="738915"/>
              <a:ext cx="6324291" cy="603454"/>
            </a:xfrm>
            <a:prstGeom prst="rect">
              <a:avLst/>
            </a:prstGeom>
            <a:noFill/>
            <a:ln>
              <a:noFill/>
            </a:ln>
          </p:spPr>
        </p:pic>
        <p:sp>
          <p:nvSpPr>
            <p:cNvPr id="8" name="Google Shape;224;p17"/>
            <p:cNvSpPr txBox="1"/>
            <p:nvPr/>
          </p:nvSpPr>
          <p:spPr>
            <a:xfrm>
              <a:off x="824324" y="775439"/>
              <a:ext cx="5838778"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2800" b="1" dirty="0">
                  <a:solidFill>
                    <a:schemeClr val="lt1"/>
                  </a:solidFill>
                  <a:latin typeface="+mn-lt"/>
                </a:rPr>
                <a:t>Course </a:t>
              </a:r>
              <a:r>
                <a:rPr lang="nl-NL" sz="2800" b="1" dirty="0" err="1">
                  <a:solidFill>
                    <a:schemeClr val="lt1"/>
                  </a:solidFill>
                  <a:latin typeface="+mn-lt"/>
                </a:rPr>
                <a:t>Approval</a:t>
              </a:r>
              <a:r>
                <a:rPr lang="nl-NL" sz="2800" b="1" dirty="0">
                  <a:solidFill>
                    <a:schemeClr val="lt1"/>
                  </a:solidFill>
                  <a:latin typeface="+mn-lt"/>
                </a:rPr>
                <a:t> form</a:t>
              </a:r>
              <a:endParaRPr lang="nl-NL" sz="2800" b="1" dirty="0">
                <a:solidFill>
                  <a:schemeClr val="lt1"/>
                </a:solidFill>
                <a:latin typeface="+mn-lt"/>
                <a:sym typeface="Arial"/>
              </a:endParaRPr>
            </a:p>
            <a:p>
              <a:pPr marL="0" marR="0" lvl="0" indent="0" algn="l" rtl="0">
                <a:spcBef>
                  <a:spcPts val="0"/>
                </a:spcBef>
                <a:spcAft>
                  <a:spcPts val="0"/>
                </a:spcAft>
                <a:buNone/>
              </a:pPr>
              <a:endParaRPr sz="2000" dirty="0">
                <a:solidFill>
                  <a:schemeClr val="lt1"/>
                </a:solidFill>
                <a:latin typeface="Scala Sans Offc" panose="020B0504030101020102" pitchFamily="34" charset="0"/>
                <a:sym typeface="Arial"/>
              </a:endParaRPr>
            </a:p>
          </p:txBody>
        </p:sp>
      </p:grpSp>
      <p:sp>
        <p:nvSpPr>
          <p:cNvPr id="9" name="Rectangle 8"/>
          <p:cNvSpPr/>
          <p:nvPr/>
        </p:nvSpPr>
        <p:spPr>
          <a:xfrm>
            <a:off x="1745780" y="1953590"/>
            <a:ext cx="8392535" cy="3139321"/>
          </a:xfrm>
          <a:prstGeom prst="rect">
            <a:avLst/>
          </a:prstGeom>
        </p:spPr>
        <p:txBody>
          <a:bodyPr wrap="square">
            <a:spAutoFit/>
          </a:bodyPr>
          <a:lstStyle/>
          <a:p>
            <a:pPr marL="342900" indent="-342900">
              <a:buFont typeface="Wingdings" panose="05000000000000000000" pitchFamily="2" charset="2"/>
              <a:buChar char="§"/>
            </a:pPr>
            <a:r>
              <a:rPr lang="en-US" sz="2000" dirty="0">
                <a:solidFill>
                  <a:srgbClr val="002060"/>
                </a:solidFill>
              </a:rPr>
              <a:t>Minor / Electives</a:t>
            </a:r>
          </a:p>
          <a:p>
            <a:pPr lvl="4"/>
            <a:r>
              <a:rPr lang="en-US" sz="2000" dirty="0">
                <a:solidFill>
                  <a:srgbClr val="002060"/>
                </a:solidFill>
              </a:rPr>
              <a:t>-  Bachelor level courses</a:t>
            </a:r>
          </a:p>
          <a:p>
            <a:pPr marL="2171700" lvl="4" indent="-342900">
              <a:buFontTx/>
              <a:buChar char="-"/>
            </a:pPr>
            <a:r>
              <a:rPr lang="en-US" sz="2000" dirty="0">
                <a:solidFill>
                  <a:srgbClr val="002060"/>
                </a:solidFill>
              </a:rPr>
              <a:t>No master courses</a:t>
            </a:r>
          </a:p>
          <a:p>
            <a:pPr marL="2171700" lvl="4" indent="-342900">
              <a:buFontTx/>
              <a:buChar char="-"/>
            </a:pPr>
            <a:r>
              <a:rPr lang="en-US" sz="2000" dirty="0">
                <a:solidFill>
                  <a:srgbClr val="002060"/>
                </a:solidFill>
              </a:rPr>
              <a:t>No language courses</a:t>
            </a:r>
          </a:p>
          <a:p>
            <a:pPr lvl="4"/>
            <a:endParaRPr lang="en-US" sz="2000" dirty="0">
              <a:solidFill>
                <a:srgbClr val="002060"/>
              </a:solidFill>
            </a:endParaRPr>
          </a:p>
          <a:p>
            <a:pPr marL="342900" indent="-342900">
              <a:buFont typeface="Wingdings" panose="05000000000000000000" pitchFamily="2" charset="2"/>
              <a:buChar char="§"/>
            </a:pPr>
            <a:r>
              <a:rPr lang="en-US" sz="2000" dirty="0">
                <a:solidFill>
                  <a:srgbClr val="002060"/>
                </a:solidFill>
              </a:rPr>
              <a:t>Extra courses</a:t>
            </a:r>
          </a:p>
          <a:p>
            <a:pPr lvl="2"/>
            <a:r>
              <a:rPr lang="en-US" sz="2000" dirty="0">
                <a:solidFill>
                  <a:srgbClr val="002060"/>
                </a:solidFill>
              </a:rPr>
              <a:t>	-  No requirements</a:t>
            </a:r>
          </a:p>
          <a:p>
            <a:pPr marL="342900" indent="-342900">
              <a:buFont typeface="Wingdings" panose="05000000000000000000" pitchFamily="2" charset="2"/>
              <a:buChar char="§"/>
            </a:pPr>
            <a:endParaRPr lang="en-US" sz="2000" dirty="0">
              <a:solidFill>
                <a:srgbClr val="002060"/>
              </a:solidFill>
            </a:endParaRPr>
          </a:p>
          <a:p>
            <a:pPr lvl="5"/>
            <a:endParaRPr lang="nl-NL" sz="1800" dirty="0">
              <a:solidFill>
                <a:schemeClr val="bg2">
                  <a:lumMod val="75000"/>
                </a:schemeClr>
              </a:solidFill>
            </a:endParaRPr>
          </a:p>
          <a:p>
            <a:pPr marL="342900" indent="-342900">
              <a:buFont typeface="Wingdings" panose="05000000000000000000" pitchFamily="2" charset="2"/>
              <a:buChar char="§"/>
            </a:pPr>
            <a:endParaRPr lang="nl-NL" sz="2000" b="1" dirty="0">
              <a:solidFill>
                <a:schemeClr val="bg2">
                  <a:lumMod val="75000"/>
                </a:schemeClr>
              </a:solidFill>
            </a:endParaRPr>
          </a:p>
        </p:txBody>
      </p:sp>
      <p:grpSp>
        <p:nvGrpSpPr>
          <p:cNvPr id="10" name="Google Shape;139;p15"/>
          <p:cNvGrpSpPr/>
          <p:nvPr/>
        </p:nvGrpSpPr>
        <p:grpSpPr>
          <a:xfrm>
            <a:off x="1148498" y="1232642"/>
            <a:ext cx="6542657" cy="683483"/>
            <a:chOff x="3705266" y="2890922"/>
            <a:chExt cx="7905548" cy="807216"/>
          </a:xfrm>
        </p:grpSpPr>
        <p:pic>
          <p:nvPicPr>
            <p:cNvPr id="11" name="Google Shape;140;p15"/>
            <p:cNvPicPr preferRelativeResize="0"/>
            <p:nvPr/>
          </p:nvPicPr>
          <p:blipFill rotWithShape="1">
            <a:blip r:embed="rId6">
              <a:alphaModFix/>
            </a:blip>
            <a:srcRect/>
            <a:stretch/>
          </p:blipFill>
          <p:spPr>
            <a:xfrm>
              <a:off x="3705266" y="2890922"/>
              <a:ext cx="7905548" cy="807216"/>
            </a:xfrm>
            <a:prstGeom prst="rect">
              <a:avLst/>
            </a:prstGeom>
            <a:noFill/>
            <a:ln>
              <a:noFill/>
            </a:ln>
          </p:spPr>
        </p:pic>
        <p:sp>
          <p:nvSpPr>
            <p:cNvPr id="12" name="Google Shape;141;p15"/>
            <p:cNvSpPr txBox="1"/>
            <p:nvPr/>
          </p:nvSpPr>
          <p:spPr>
            <a:xfrm>
              <a:off x="3965802" y="3000799"/>
              <a:ext cx="7645012" cy="293730"/>
            </a:xfrm>
            <a:prstGeom prst="rect">
              <a:avLst/>
            </a:prstGeom>
            <a:noFill/>
            <a:ln>
              <a:noFill/>
            </a:ln>
          </p:spPr>
          <p:txBody>
            <a:bodyPr spcFirstLastPara="1" wrap="square" lIns="91425" tIns="45700" rIns="91425" bIns="45700" anchor="t" anchorCtr="0">
              <a:noAutofit/>
            </a:bodyPr>
            <a:lstStyle/>
            <a:p>
              <a:pPr lvl="1" eaLnBrk="1" hangingPunct="1">
                <a:buFontTx/>
                <a:buNone/>
              </a:pPr>
              <a:r>
                <a:rPr lang="nl-NL" sz="2200" dirty="0" err="1">
                  <a:solidFill>
                    <a:srgbClr val="002060"/>
                  </a:solidFill>
                </a:rPr>
                <a:t>Requirements</a:t>
              </a:r>
              <a:endParaRPr lang="nl-NL" sz="2200" dirty="0">
                <a:solidFill>
                  <a:srgbClr val="002060"/>
                </a:solidFill>
              </a:endParaRPr>
            </a:p>
            <a:p>
              <a:pPr marL="0" marR="0" lvl="0" indent="0" algn="l" rtl="0">
                <a:spcBef>
                  <a:spcPts val="0"/>
                </a:spcBef>
                <a:spcAft>
                  <a:spcPts val="0"/>
                </a:spcAft>
                <a:buNone/>
              </a:pPr>
              <a:endParaRPr sz="2400" dirty="0">
                <a:latin typeface="Scala Sans Offc" panose="020B0504030101020102" pitchFamily="34" charset="0"/>
              </a:endParaRPr>
            </a:p>
          </p:txBody>
        </p:sp>
      </p:grpSp>
      <p:pic>
        <p:nvPicPr>
          <p:cNvPr id="17" name="Picture 16" descr="https://www.tilburguniversity.edu/upload/46a8dba6-814f-4cb5-9be1-f4808c75bd39_140269_TSB_Study_ - Windows Internet Explorer pro"/>
          <p:cNvPicPr>
            <a:picLocks noChangeAspect="1"/>
          </p:cNvPicPr>
          <p:nvPr/>
        </p:nvPicPr>
        <p:blipFill rotWithShape="1">
          <a:blip r:embed="rId7">
            <a:extLst>
              <a:ext uri="{28A0092B-C50C-407E-A947-70E740481C1C}">
                <a14:useLocalDpi xmlns:a14="http://schemas.microsoft.com/office/drawing/2010/main" val="0"/>
              </a:ext>
            </a:extLst>
          </a:blip>
          <a:srcRect l="30761" t="11010" r="31739" b="2925"/>
          <a:stretch/>
        </p:blipFill>
        <p:spPr>
          <a:xfrm>
            <a:off x="7009853" y="34927"/>
            <a:ext cx="4933332" cy="6779978"/>
          </a:xfrm>
          <a:prstGeom prst="rect">
            <a:avLst/>
          </a:prstGeom>
          <a:solidFill>
            <a:srgbClr val="00B0F0"/>
          </a:solidFill>
          <a:ln w="12700">
            <a:solidFill>
              <a:schemeClr val="tx1"/>
            </a:solidFill>
          </a:ln>
        </p:spPr>
      </p:pic>
      <p:sp>
        <p:nvSpPr>
          <p:cNvPr id="18" name="Right Arrow 17"/>
          <p:cNvSpPr/>
          <p:nvPr/>
        </p:nvSpPr>
        <p:spPr>
          <a:xfrm>
            <a:off x="9850992" y="3367433"/>
            <a:ext cx="978408" cy="484632"/>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Tree>
    <p:extLst>
      <p:ext uri="{BB962C8B-B14F-4D97-AF65-F5344CB8AC3E}">
        <p14:creationId xmlns:p14="http://schemas.microsoft.com/office/powerpoint/2010/main" val="47025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4"/>
          <p:cNvPicPr preferRelativeResize="0"/>
          <p:nvPr/>
        </p:nvPicPr>
        <p:blipFill>
          <a:blip r:embed="rId3">
            <a:extLst>
              <a:ext uri="{28A0092B-C50C-407E-A947-70E740481C1C}">
                <a14:useLocalDpi xmlns:a14="http://schemas.microsoft.com/office/drawing/2010/main" val="0"/>
              </a:ext>
            </a:extLst>
          </a:blip>
          <a:stretch>
            <a:fillRect/>
          </a:stretch>
        </p:blipFill>
        <p:spPr>
          <a:xfrm>
            <a:off x="0" y="0"/>
            <a:ext cx="12337072" cy="6939603"/>
          </a:xfrm>
          <a:prstGeom prst="rect">
            <a:avLst/>
          </a:prstGeom>
          <a:noFill/>
          <a:ln>
            <a:noFill/>
          </a:ln>
        </p:spPr>
      </p:pic>
      <p:pic>
        <p:nvPicPr>
          <p:cNvPr id="99" name="Google Shape;99;p14"/>
          <p:cNvPicPr preferRelativeResize="0"/>
          <p:nvPr/>
        </p:nvPicPr>
        <p:blipFill rotWithShape="1">
          <a:blip r:embed="rId4">
            <a:alphaModFix/>
          </a:blip>
          <a:srcRect/>
          <a:stretch/>
        </p:blipFill>
        <p:spPr>
          <a:xfrm>
            <a:off x="3482" y="360"/>
            <a:ext cx="12337072" cy="6939603"/>
          </a:xfrm>
          <a:prstGeom prst="rect">
            <a:avLst/>
          </a:prstGeom>
          <a:noFill/>
          <a:ln>
            <a:noFill/>
          </a:ln>
        </p:spPr>
      </p:pic>
      <p:pic>
        <p:nvPicPr>
          <p:cNvPr id="100" name="Google Shape;100;p14"/>
          <p:cNvPicPr preferRelativeResize="0"/>
          <p:nvPr/>
        </p:nvPicPr>
        <p:blipFill rotWithShape="1">
          <a:blip r:embed="rId5">
            <a:alphaModFix/>
          </a:blip>
          <a:srcRect/>
          <a:stretch/>
        </p:blipFill>
        <p:spPr>
          <a:xfrm>
            <a:off x="5760129" y="974719"/>
            <a:ext cx="862812" cy="880420"/>
          </a:xfrm>
          <a:prstGeom prst="rect">
            <a:avLst/>
          </a:prstGeom>
          <a:noFill/>
          <a:ln>
            <a:noFill/>
          </a:ln>
        </p:spPr>
      </p:pic>
      <p:grpSp>
        <p:nvGrpSpPr>
          <p:cNvPr id="2" name="Group 1"/>
          <p:cNvGrpSpPr/>
          <p:nvPr/>
        </p:nvGrpSpPr>
        <p:grpSpPr>
          <a:xfrm>
            <a:off x="-33389" y="179550"/>
            <a:ext cx="6606690" cy="1372216"/>
            <a:chOff x="1743467" y="2219235"/>
            <a:chExt cx="6606690" cy="1372216"/>
          </a:xfrm>
        </p:grpSpPr>
        <p:pic>
          <p:nvPicPr>
            <p:cNvPr id="27" name="Google Shape;89;p13"/>
            <p:cNvPicPr preferRelativeResize="0"/>
            <p:nvPr/>
          </p:nvPicPr>
          <p:blipFill rotWithShape="1">
            <a:blip r:embed="rId6">
              <a:alphaModFix/>
            </a:blip>
            <a:srcRect/>
            <a:stretch/>
          </p:blipFill>
          <p:spPr>
            <a:xfrm>
              <a:off x="1743467" y="2219235"/>
              <a:ext cx="6606690" cy="1270734"/>
            </a:xfrm>
            <a:prstGeom prst="rect">
              <a:avLst/>
            </a:prstGeom>
            <a:noFill/>
            <a:ln>
              <a:noFill/>
            </a:ln>
          </p:spPr>
        </p:pic>
        <p:sp>
          <p:nvSpPr>
            <p:cNvPr id="29" name="Google Shape;91;p13"/>
            <p:cNvSpPr txBox="1"/>
            <p:nvPr/>
          </p:nvSpPr>
          <p:spPr>
            <a:xfrm>
              <a:off x="2526207" y="2514233"/>
              <a:ext cx="5407442" cy="10772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3600" dirty="0" err="1">
                  <a:solidFill>
                    <a:schemeClr val="lt1"/>
                  </a:solidFill>
                  <a:latin typeface="+mj-lt"/>
                </a:rPr>
                <a:t>Substitute</a:t>
              </a:r>
              <a:r>
                <a:rPr lang="nl-NL" sz="3600" dirty="0">
                  <a:solidFill>
                    <a:schemeClr val="lt1"/>
                  </a:solidFill>
                  <a:latin typeface="+mj-lt"/>
                </a:rPr>
                <a:t> Course(s) form</a:t>
              </a:r>
              <a:endParaRPr sz="3600" dirty="0">
                <a:latin typeface="+mj-lt"/>
              </a:endParaRPr>
            </a:p>
          </p:txBody>
        </p:sp>
      </p:grpSp>
      <p:pic>
        <p:nvPicPr>
          <p:cNvPr id="22" name="Picture 21" descr="https://www.tilburguniversity.edu/upload/528e89c6-1fdd-4e16-91e3-c37f280047d6_140269_TSB_Study_ - Windows Internet Explorer pro"/>
          <p:cNvPicPr>
            <a:picLocks noChangeAspect="1"/>
          </p:cNvPicPr>
          <p:nvPr/>
        </p:nvPicPr>
        <p:blipFill rotWithShape="1">
          <a:blip r:embed="rId7">
            <a:extLst>
              <a:ext uri="{28A0092B-C50C-407E-A947-70E740481C1C}">
                <a14:useLocalDpi xmlns:a14="http://schemas.microsoft.com/office/drawing/2010/main" val="0"/>
              </a:ext>
            </a:extLst>
          </a:blip>
          <a:srcRect l="30978" t="11370" r="31847" b="2925"/>
          <a:stretch/>
        </p:blipFill>
        <p:spPr>
          <a:xfrm>
            <a:off x="6789545" y="43823"/>
            <a:ext cx="4914775" cy="6854817"/>
          </a:xfrm>
          <a:prstGeom prst="rect">
            <a:avLst/>
          </a:prstGeom>
        </p:spPr>
      </p:pic>
      <p:pic>
        <p:nvPicPr>
          <p:cNvPr id="24" name="Google Shape;101;p14"/>
          <p:cNvPicPr preferRelativeResize="0"/>
          <p:nvPr/>
        </p:nvPicPr>
        <p:blipFill rotWithShape="1">
          <a:blip r:embed="rId8">
            <a:alphaModFix/>
          </a:blip>
          <a:srcRect/>
          <a:stretch/>
        </p:blipFill>
        <p:spPr>
          <a:xfrm>
            <a:off x="629985" y="1551766"/>
            <a:ext cx="5103163" cy="1151606"/>
          </a:xfrm>
          <a:prstGeom prst="rect">
            <a:avLst/>
          </a:prstGeom>
          <a:noFill/>
          <a:ln>
            <a:noFill/>
          </a:ln>
        </p:spPr>
      </p:pic>
      <p:sp>
        <p:nvSpPr>
          <p:cNvPr id="25" name="Google Shape;122;p14"/>
          <p:cNvSpPr txBox="1"/>
          <p:nvPr/>
        </p:nvSpPr>
        <p:spPr>
          <a:xfrm>
            <a:off x="551662" y="1697634"/>
            <a:ext cx="5014882" cy="50803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dirty="0">
                <a:solidFill>
                  <a:schemeClr val="lt1"/>
                </a:solidFill>
                <a:latin typeface="+mj-lt"/>
                <a:sym typeface="Arial"/>
              </a:rPr>
              <a:t>Assessment by program director takes more time!</a:t>
            </a:r>
            <a:endParaRPr sz="2400" dirty="0">
              <a:solidFill>
                <a:schemeClr val="lt1"/>
              </a:solidFill>
              <a:latin typeface="+mj-lt"/>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16" name="Google Shape;98;p14"/>
          <p:cNvPicPr preferRelativeResize="0"/>
          <p:nvPr/>
        </p:nvPicPr>
        <p:blipFill>
          <a:blip r:embed="rId3">
            <a:extLst>
              <a:ext uri="{28A0092B-C50C-407E-A947-70E740481C1C}">
                <a14:useLocalDpi xmlns:a14="http://schemas.microsoft.com/office/drawing/2010/main" val="0"/>
              </a:ext>
            </a:extLst>
          </a:blip>
          <a:stretch>
            <a:fillRect/>
          </a:stretch>
        </p:blipFill>
        <p:spPr>
          <a:xfrm>
            <a:off x="0" y="0"/>
            <a:ext cx="12337072" cy="6939603"/>
          </a:xfrm>
          <a:prstGeom prst="rect">
            <a:avLst/>
          </a:prstGeom>
          <a:noFill/>
          <a:ln>
            <a:noFill/>
          </a:ln>
        </p:spPr>
      </p:pic>
      <p:pic>
        <p:nvPicPr>
          <p:cNvPr id="17" name="Google Shape;99;p14"/>
          <p:cNvPicPr preferRelativeResize="0"/>
          <p:nvPr/>
        </p:nvPicPr>
        <p:blipFill rotWithShape="1">
          <a:blip r:embed="rId4">
            <a:alphaModFix/>
          </a:blip>
          <a:srcRect/>
          <a:stretch/>
        </p:blipFill>
        <p:spPr>
          <a:xfrm>
            <a:off x="-72536" y="0"/>
            <a:ext cx="12337072" cy="6939603"/>
          </a:xfrm>
          <a:prstGeom prst="rect">
            <a:avLst/>
          </a:prstGeom>
          <a:noFill/>
          <a:ln>
            <a:noFill/>
          </a:ln>
        </p:spPr>
      </p:pic>
      <p:grpSp>
        <p:nvGrpSpPr>
          <p:cNvPr id="18" name="Group 17"/>
          <p:cNvGrpSpPr/>
          <p:nvPr/>
        </p:nvGrpSpPr>
        <p:grpSpPr>
          <a:xfrm>
            <a:off x="-33389" y="179550"/>
            <a:ext cx="6606690" cy="1372216"/>
            <a:chOff x="1743467" y="2219235"/>
            <a:chExt cx="6606690" cy="1372216"/>
          </a:xfrm>
        </p:grpSpPr>
        <p:pic>
          <p:nvPicPr>
            <p:cNvPr id="19" name="Google Shape;89;p13"/>
            <p:cNvPicPr preferRelativeResize="0"/>
            <p:nvPr/>
          </p:nvPicPr>
          <p:blipFill rotWithShape="1">
            <a:blip r:embed="rId5">
              <a:alphaModFix/>
            </a:blip>
            <a:srcRect/>
            <a:stretch/>
          </p:blipFill>
          <p:spPr>
            <a:xfrm>
              <a:off x="1743467" y="2219235"/>
              <a:ext cx="6606690" cy="1270734"/>
            </a:xfrm>
            <a:prstGeom prst="rect">
              <a:avLst/>
            </a:prstGeom>
            <a:noFill/>
            <a:ln>
              <a:noFill/>
            </a:ln>
          </p:spPr>
        </p:pic>
        <p:sp>
          <p:nvSpPr>
            <p:cNvPr id="20" name="Google Shape;91;p13"/>
            <p:cNvSpPr txBox="1"/>
            <p:nvPr/>
          </p:nvSpPr>
          <p:spPr>
            <a:xfrm>
              <a:off x="2526206" y="2514233"/>
              <a:ext cx="5429027" cy="10772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3600" dirty="0" err="1">
                  <a:solidFill>
                    <a:schemeClr val="lt1"/>
                  </a:solidFill>
                  <a:latin typeface="+mj-lt"/>
                </a:rPr>
                <a:t>What</a:t>
              </a:r>
              <a:r>
                <a:rPr lang="nl-NL" sz="3600" dirty="0">
                  <a:solidFill>
                    <a:schemeClr val="lt1"/>
                  </a:solidFill>
                  <a:latin typeface="+mj-lt"/>
                </a:rPr>
                <a:t> </a:t>
              </a:r>
              <a:r>
                <a:rPr lang="nl-NL" sz="3600" dirty="0" err="1">
                  <a:solidFill>
                    <a:schemeClr val="lt1"/>
                  </a:solidFill>
                  <a:latin typeface="+mj-lt"/>
                </a:rPr>
                <a:t>about</a:t>
              </a:r>
              <a:r>
                <a:rPr lang="nl-NL" sz="3600" dirty="0">
                  <a:solidFill>
                    <a:schemeClr val="lt1"/>
                  </a:solidFill>
                  <a:latin typeface="+mj-lt"/>
                </a:rPr>
                <a:t> </a:t>
              </a:r>
              <a:r>
                <a:rPr lang="nl-NL" sz="3600" dirty="0" err="1">
                  <a:solidFill>
                    <a:schemeClr val="lt1"/>
                  </a:solidFill>
                  <a:latin typeface="+mj-lt"/>
                </a:rPr>
                <a:t>study</a:t>
              </a:r>
              <a:r>
                <a:rPr lang="nl-NL" sz="3600" dirty="0">
                  <a:solidFill>
                    <a:schemeClr val="lt1"/>
                  </a:solidFill>
                  <a:latin typeface="+mj-lt"/>
                </a:rPr>
                <a:t> delay?</a:t>
              </a:r>
              <a:endParaRPr sz="3600" dirty="0">
                <a:latin typeface="+mj-lt"/>
              </a:endParaRPr>
            </a:p>
          </p:txBody>
        </p:sp>
      </p:grpSp>
      <p:sp>
        <p:nvSpPr>
          <p:cNvPr id="22" name="Google Shape;122;p14"/>
          <p:cNvSpPr txBox="1"/>
          <p:nvPr/>
        </p:nvSpPr>
        <p:spPr>
          <a:xfrm>
            <a:off x="551661" y="1697634"/>
            <a:ext cx="6021639" cy="35781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400" dirty="0">
              <a:solidFill>
                <a:schemeClr val="lt1"/>
              </a:solidFill>
              <a:latin typeface="+mj-lt"/>
              <a:sym typeface="Arial"/>
            </a:endParaRPr>
          </a:p>
        </p:txBody>
      </p:sp>
      <p:pic>
        <p:nvPicPr>
          <p:cNvPr id="24" name="Picture 23"/>
          <p:cNvPicPr>
            <a:picLocks noChangeAspect="1"/>
          </p:cNvPicPr>
          <p:nvPr/>
        </p:nvPicPr>
        <p:blipFill>
          <a:blip r:embed="rId6"/>
          <a:stretch>
            <a:fillRect/>
          </a:stretch>
        </p:blipFill>
        <p:spPr>
          <a:xfrm>
            <a:off x="4830403" y="2787776"/>
            <a:ext cx="6716580" cy="3838624"/>
          </a:xfrm>
          <a:prstGeom prst="rect">
            <a:avLst/>
          </a:prstGeom>
        </p:spPr>
      </p:pic>
      <p:pic>
        <p:nvPicPr>
          <p:cNvPr id="21" name="Google Shape;101;p14"/>
          <p:cNvPicPr preferRelativeResize="0"/>
          <p:nvPr/>
        </p:nvPicPr>
        <p:blipFill rotWithShape="1">
          <a:blip r:embed="rId7">
            <a:alphaModFix/>
          </a:blip>
          <a:srcRect/>
          <a:stretch/>
        </p:blipFill>
        <p:spPr>
          <a:xfrm>
            <a:off x="298298" y="1598741"/>
            <a:ext cx="5880079" cy="950447"/>
          </a:xfrm>
          <a:prstGeom prst="rect">
            <a:avLst/>
          </a:prstGeom>
          <a:noFill/>
          <a:ln>
            <a:noFill/>
          </a:ln>
        </p:spPr>
      </p:pic>
      <p:sp>
        <p:nvSpPr>
          <p:cNvPr id="25" name="Rectangle 24"/>
          <p:cNvSpPr/>
          <p:nvPr/>
        </p:nvSpPr>
        <p:spPr>
          <a:xfrm>
            <a:off x="217136" y="1643576"/>
            <a:ext cx="5878864" cy="830997"/>
          </a:xfrm>
          <a:prstGeom prst="rect">
            <a:avLst/>
          </a:prstGeom>
        </p:spPr>
        <p:txBody>
          <a:bodyPr wrap="square">
            <a:spAutoFit/>
          </a:bodyPr>
          <a:lstStyle/>
          <a:p>
            <a:pPr lvl="0" algn="ctr"/>
            <a:r>
              <a:rPr lang="en-US" sz="2400" dirty="0">
                <a:solidFill>
                  <a:schemeClr val="lt1"/>
                </a:solidFill>
              </a:rPr>
              <a:t>Make an individual plan (together with your Education Coordinator)</a:t>
            </a:r>
          </a:p>
        </p:txBody>
      </p:sp>
      <p:pic>
        <p:nvPicPr>
          <p:cNvPr id="26" name="Google Shape;101;p14"/>
          <p:cNvPicPr preferRelativeResize="0"/>
          <p:nvPr/>
        </p:nvPicPr>
        <p:blipFill rotWithShape="1">
          <a:blip r:embed="rId7">
            <a:alphaModFix/>
          </a:blip>
          <a:srcRect/>
          <a:stretch/>
        </p:blipFill>
        <p:spPr>
          <a:xfrm>
            <a:off x="298298" y="4627295"/>
            <a:ext cx="3883554" cy="1130954"/>
          </a:xfrm>
          <a:prstGeom prst="rect">
            <a:avLst/>
          </a:prstGeom>
          <a:noFill/>
          <a:ln>
            <a:noFill/>
          </a:ln>
        </p:spPr>
      </p:pic>
      <p:sp>
        <p:nvSpPr>
          <p:cNvPr id="28" name="TextBox 27"/>
          <p:cNvSpPr txBox="1"/>
          <p:nvPr/>
        </p:nvSpPr>
        <p:spPr>
          <a:xfrm>
            <a:off x="491707" y="4745984"/>
            <a:ext cx="3690145" cy="830997"/>
          </a:xfrm>
          <a:prstGeom prst="rect">
            <a:avLst/>
          </a:prstGeom>
          <a:noFill/>
        </p:spPr>
        <p:txBody>
          <a:bodyPr wrap="square" rtlCol="0">
            <a:spAutoFit/>
          </a:bodyPr>
          <a:lstStyle/>
          <a:p>
            <a:r>
              <a:rPr lang="nl-NL" sz="2400" dirty="0" err="1">
                <a:solidFill>
                  <a:schemeClr val="bg1"/>
                </a:solidFill>
              </a:rPr>
              <a:t>Ask</a:t>
            </a:r>
            <a:r>
              <a:rPr lang="nl-NL" sz="2400" dirty="0">
                <a:solidFill>
                  <a:schemeClr val="bg1"/>
                </a:solidFill>
              </a:rPr>
              <a:t> </a:t>
            </a:r>
            <a:r>
              <a:rPr lang="nl-NL" sz="2400" dirty="0" err="1">
                <a:solidFill>
                  <a:schemeClr val="bg1"/>
                </a:solidFill>
              </a:rPr>
              <a:t>for</a:t>
            </a:r>
            <a:r>
              <a:rPr lang="nl-NL" sz="2400" dirty="0">
                <a:solidFill>
                  <a:schemeClr val="bg1"/>
                </a:solidFill>
              </a:rPr>
              <a:t> </a:t>
            </a:r>
            <a:r>
              <a:rPr lang="nl-NL" sz="2400" dirty="0" err="1">
                <a:solidFill>
                  <a:schemeClr val="bg1"/>
                </a:solidFill>
              </a:rPr>
              <a:t>distance</a:t>
            </a:r>
            <a:r>
              <a:rPr lang="nl-NL" sz="2400" dirty="0">
                <a:solidFill>
                  <a:schemeClr val="bg1"/>
                </a:solidFill>
              </a:rPr>
              <a:t> </a:t>
            </a:r>
            <a:r>
              <a:rPr lang="nl-NL" sz="2400" dirty="0" err="1">
                <a:solidFill>
                  <a:schemeClr val="bg1"/>
                </a:solidFill>
              </a:rPr>
              <a:t>exams</a:t>
            </a:r>
            <a:r>
              <a:rPr lang="nl-NL" sz="2400" dirty="0">
                <a:solidFill>
                  <a:schemeClr val="bg1"/>
                </a:solidFill>
              </a:rPr>
              <a:t>, Examination board TSB</a:t>
            </a:r>
          </a:p>
        </p:txBody>
      </p:sp>
    </p:spTree>
    <p:extLst>
      <p:ext uri="{BB962C8B-B14F-4D97-AF65-F5344CB8AC3E}">
        <p14:creationId xmlns:p14="http://schemas.microsoft.com/office/powerpoint/2010/main" val="355130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Google Shape;220;p17"/>
          <p:cNvPicPr preferRelativeResize="0"/>
          <p:nvPr/>
        </p:nvPicPr>
        <p:blipFill rotWithShape="1">
          <a:blip r:embed="rId3">
            <a:alphaModFix/>
          </a:blip>
          <a:srcRect/>
          <a:stretch/>
        </p:blipFill>
        <p:spPr>
          <a:xfrm>
            <a:off x="503" y="282"/>
            <a:ext cx="12191495" cy="6857716"/>
          </a:xfrm>
          <a:prstGeom prst="rect">
            <a:avLst/>
          </a:prstGeom>
          <a:noFill/>
          <a:ln>
            <a:noFill/>
          </a:ln>
        </p:spPr>
      </p:pic>
      <p:pic>
        <p:nvPicPr>
          <p:cNvPr id="5" name="Google Shape;221;p17"/>
          <p:cNvPicPr preferRelativeResize="0"/>
          <p:nvPr/>
        </p:nvPicPr>
        <p:blipFill rotWithShape="1">
          <a:blip r:embed="rId4">
            <a:alphaModFix/>
          </a:blip>
          <a:srcRect/>
          <a:stretch/>
        </p:blipFill>
        <p:spPr>
          <a:xfrm>
            <a:off x="314325" y="-190500"/>
            <a:ext cx="11488899" cy="7115867"/>
          </a:xfrm>
          <a:prstGeom prst="rect">
            <a:avLst/>
          </a:prstGeom>
          <a:noFill/>
          <a:ln>
            <a:noFill/>
          </a:ln>
        </p:spPr>
      </p:pic>
      <p:grpSp>
        <p:nvGrpSpPr>
          <p:cNvPr id="6" name="Google Shape;222;p17"/>
          <p:cNvGrpSpPr/>
          <p:nvPr/>
        </p:nvGrpSpPr>
        <p:grpSpPr>
          <a:xfrm>
            <a:off x="1148496" y="336275"/>
            <a:ext cx="10515599" cy="603454"/>
            <a:chOff x="677010" y="738915"/>
            <a:chExt cx="6528761" cy="603454"/>
          </a:xfrm>
        </p:grpSpPr>
        <p:pic>
          <p:nvPicPr>
            <p:cNvPr id="7" name="Google Shape;223;p17"/>
            <p:cNvPicPr preferRelativeResize="0"/>
            <p:nvPr/>
          </p:nvPicPr>
          <p:blipFill rotWithShape="1">
            <a:blip r:embed="rId5">
              <a:alphaModFix/>
            </a:blip>
            <a:srcRect/>
            <a:stretch/>
          </p:blipFill>
          <p:spPr>
            <a:xfrm>
              <a:off x="677010" y="738915"/>
              <a:ext cx="6324291" cy="603454"/>
            </a:xfrm>
            <a:prstGeom prst="rect">
              <a:avLst/>
            </a:prstGeom>
            <a:noFill/>
            <a:ln>
              <a:noFill/>
            </a:ln>
          </p:spPr>
        </p:pic>
        <p:sp>
          <p:nvSpPr>
            <p:cNvPr id="8" name="Google Shape;224;p17"/>
            <p:cNvSpPr txBox="1"/>
            <p:nvPr/>
          </p:nvSpPr>
          <p:spPr>
            <a:xfrm>
              <a:off x="803806" y="771773"/>
              <a:ext cx="6401965" cy="25870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2800" b="1" dirty="0" err="1">
                  <a:solidFill>
                    <a:schemeClr val="lt1"/>
                  </a:solidFill>
                  <a:latin typeface="+mn-lt"/>
                </a:rPr>
                <a:t>Vrijroosterregeling</a:t>
              </a:r>
              <a:r>
                <a:rPr lang="nl-NL" sz="2800" b="1" dirty="0">
                  <a:solidFill>
                    <a:schemeClr val="lt1"/>
                  </a:solidFill>
                  <a:latin typeface="+mn-lt"/>
                </a:rPr>
                <a:t> (TSB Exchange Schedule) or </a:t>
              </a:r>
              <a:r>
                <a:rPr lang="nl-NL" sz="2800" b="1" dirty="0" err="1">
                  <a:solidFill>
                    <a:schemeClr val="lt1"/>
                  </a:solidFill>
                  <a:latin typeface="+mn-lt"/>
                </a:rPr>
                <a:t>Mobility</a:t>
              </a:r>
              <a:r>
                <a:rPr lang="nl-NL" sz="2800" b="1" dirty="0">
                  <a:solidFill>
                    <a:schemeClr val="lt1"/>
                  </a:solidFill>
                  <a:latin typeface="+mn-lt"/>
                </a:rPr>
                <a:t> </a:t>
              </a:r>
              <a:r>
                <a:rPr lang="nl-NL" sz="2800" b="1" dirty="0" err="1">
                  <a:solidFill>
                    <a:schemeClr val="lt1"/>
                  </a:solidFill>
                  <a:latin typeface="+mn-lt"/>
                </a:rPr>
                <a:t>Window</a:t>
              </a:r>
              <a:endParaRPr lang="nl-NL" sz="2800" b="1" dirty="0">
                <a:solidFill>
                  <a:schemeClr val="lt1"/>
                </a:solidFill>
                <a:latin typeface="+mn-lt"/>
                <a:sym typeface="Arial"/>
              </a:endParaRPr>
            </a:p>
            <a:p>
              <a:pPr marL="0" marR="0" lvl="0" indent="0" algn="l" rtl="0">
                <a:spcBef>
                  <a:spcPts val="0"/>
                </a:spcBef>
                <a:spcAft>
                  <a:spcPts val="0"/>
                </a:spcAft>
                <a:buNone/>
              </a:pPr>
              <a:endParaRPr sz="2000" dirty="0">
                <a:solidFill>
                  <a:schemeClr val="lt1"/>
                </a:solidFill>
                <a:latin typeface="Scala Sans Offc" panose="020B0504030101020102" pitchFamily="34" charset="0"/>
                <a:sym typeface="Arial"/>
              </a:endParaRPr>
            </a:p>
          </p:txBody>
        </p:sp>
      </p:grpSp>
      <p:sp>
        <p:nvSpPr>
          <p:cNvPr id="9" name="Rectangle 8"/>
          <p:cNvSpPr/>
          <p:nvPr/>
        </p:nvSpPr>
        <p:spPr>
          <a:xfrm>
            <a:off x="1148497" y="1169817"/>
            <a:ext cx="10162400" cy="4093428"/>
          </a:xfrm>
          <a:prstGeom prst="rect">
            <a:avLst/>
          </a:prstGeom>
        </p:spPr>
        <p:txBody>
          <a:bodyPr wrap="square">
            <a:spAutoFit/>
          </a:bodyPr>
          <a:lstStyle/>
          <a:p>
            <a:pPr marL="800100" lvl="1" indent="-342900">
              <a:buFont typeface="Arial" panose="020B0604020202020204" pitchFamily="34" charset="0"/>
              <a:buChar char="•"/>
            </a:pPr>
            <a:r>
              <a:rPr lang="nl-NL" sz="2000" b="1" dirty="0">
                <a:solidFill>
                  <a:srgbClr val="19346A"/>
                </a:solidFill>
              </a:rPr>
              <a:t>Abroad without </a:t>
            </a:r>
            <a:r>
              <a:rPr lang="nl-NL" sz="2000" b="1" dirty="0" err="1">
                <a:solidFill>
                  <a:srgbClr val="19346A"/>
                </a:solidFill>
              </a:rPr>
              <a:t>study</a:t>
            </a:r>
            <a:r>
              <a:rPr lang="nl-NL" sz="2000" b="1" dirty="0">
                <a:solidFill>
                  <a:srgbClr val="19346A"/>
                </a:solidFill>
              </a:rPr>
              <a:t> delay: TSB Exchange Schedule or </a:t>
            </a:r>
            <a:r>
              <a:rPr lang="nl-NL" sz="2000" b="1" dirty="0" err="1">
                <a:solidFill>
                  <a:srgbClr val="19346A"/>
                </a:solidFill>
              </a:rPr>
              <a:t>Mobility</a:t>
            </a:r>
            <a:r>
              <a:rPr lang="nl-NL" sz="2000" b="1" dirty="0">
                <a:solidFill>
                  <a:srgbClr val="19346A"/>
                </a:solidFill>
              </a:rPr>
              <a:t> </a:t>
            </a:r>
            <a:r>
              <a:rPr lang="nl-NL" sz="2000" b="1" dirty="0" err="1">
                <a:solidFill>
                  <a:srgbClr val="19346A"/>
                </a:solidFill>
              </a:rPr>
              <a:t>Window</a:t>
            </a:r>
            <a:endParaRPr lang="nl-NL" sz="2000" b="1" dirty="0">
              <a:solidFill>
                <a:srgbClr val="19346A"/>
              </a:solidFill>
            </a:endParaRPr>
          </a:p>
          <a:p>
            <a:pPr lvl="1"/>
            <a:endParaRPr lang="nl-NL" sz="2000" b="1" dirty="0">
              <a:solidFill>
                <a:srgbClr val="19346A"/>
              </a:solidFill>
            </a:endParaRPr>
          </a:p>
          <a:p>
            <a:pPr marL="800100" lvl="8" indent="-342900">
              <a:buFont typeface="Arial" panose="020B0604020202020204" pitchFamily="34" charset="0"/>
              <a:buChar char="•"/>
            </a:pPr>
            <a:r>
              <a:rPr lang="nl-NL" sz="2000" b="1" dirty="0">
                <a:solidFill>
                  <a:srgbClr val="19346A"/>
                </a:solidFill>
              </a:rPr>
              <a:t>	Unique </a:t>
            </a:r>
            <a:r>
              <a:rPr lang="nl-NL" sz="2000" b="1" dirty="0" err="1">
                <a:solidFill>
                  <a:srgbClr val="19346A"/>
                </a:solidFill>
              </a:rPr>
              <a:t>for</a:t>
            </a:r>
            <a:r>
              <a:rPr lang="nl-NL" sz="2000" b="1" dirty="0">
                <a:solidFill>
                  <a:srgbClr val="19346A"/>
                </a:solidFill>
              </a:rPr>
              <a:t> TSB:</a:t>
            </a:r>
          </a:p>
          <a:p>
            <a:pPr marL="457200" lvl="8"/>
            <a:r>
              <a:rPr lang="nl-NL" sz="2000" b="1" dirty="0">
                <a:solidFill>
                  <a:srgbClr val="19346A"/>
                </a:solidFill>
              </a:rPr>
              <a:t>	* Without </a:t>
            </a:r>
            <a:r>
              <a:rPr lang="nl-NL" sz="2000" b="1" dirty="0" err="1">
                <a:solidFill>
                  <a:srgbClr val="19346A"/>
                </a:solidFill>
              </a:rPr>
              <a:t>study</a:t>
            </a:r>
            <a:r>
              <a:rPr lang="nl-NL" sz="2000" b="1" dirty="0">
                <a:solidFill>
                  <a:srgbClr val="19346A"/>
                </a:solidFill>
              </a:rPr>
              <a:t> delay</a:t>
            </a:r>
          </a:p>
          <a:p>
            <a:pPr marL="457200" lvl="8"/>
            <a:r>
              <a:rPr lang="nl-NL" sz="2000" b="1" dirty="0">
                <a:solidFill>
                  <a:srgbClr val="19346A"/>
                </a:solidFill>
              </a:rPr>
              <a:t>	* </a:t>
            </a:r>
            <a:r>
              <a:rPr lang="nl-NL" sz="2000" b="1" dirty="0" err="1">
                <a:solidFill>
                  <a:srgbClr val="19346A"/>
                </a:solidFill>
              </a:rPr>
              <a:t>Rescheduling</a:t>
            </a:r>
            <a:r>
              <a:rPr lang="nl-NL" sz="2000" b="1" dirty="0">
                <a:solidFill>
                  <a:srgbClr val="19346A"/>
                </a:solidFill>
              </a:rPr>
              <a:t> courses</a:t>
            </a:r>
          </a:p>
          <a:p>
            <a:pPr marL="0" lvl="7"/>
            <a:r>
              <a:rPr lang="nl-NL" sz="2000" b="1" dirty="0">
                <a:solidFill>
                  <a:srgbClr val="19346A"/>
                </a:solidFill>
              </a:rPr>
              <a:t>		- </a:t>
            </a:r>
            <a:r>
              <a:rPr lang="nl-NL" sz="2000" b="1" dirty="0" err="1">
                <a:solidFill>
                  <a:srgbClr val="19346A"/>
                </a:solidFill>
              </a:rPr>
              <a:t>Replace</a:t>
            </a:r>
            <a:r>
              <a:rPr lang="nl-NL" sz="2000" b="1" dirty="0">
                <a:solidFill>
                  <a:srgbClr val="19346A"/>
                </a:solidFill>
              </a:rPr>
              <a:t> courses </a:t>
            </a:r>
            <a:r>
              <a:rPr lang="nl-NL" sz="2000" b="1" dirty="0" err="1">
                <a:solidFill>
                  <a:srgbClr val="19346A"/>
                </a:solidFill>
              </a:rPr>
              <a:t>abroad</a:t>
            </a:r>
            <a:endParaRPr lang="nl-NL" sz="2000" b="1" dirty="0">
              <a:solidFill>
                <a:srgbClr val="19346A"/>
              </a:solidFill>
            </a:endParaRPr>
          </a:p>
          <a:p>
            <a:pPr marL="0" lvl="7"/>
            <a:r>
              <a:rPr lang="nl-NL" sz="2000" b="1" dirty="0">
                <a:solidFill>
                  <a:srgbClr val="19346A"/>
                </a:solidFill>
              </a:rPr>
              <a:t>		- Do minor- </a:t>
            </a:r>
            <a:r>
              <a:rPr lang="nl-NL" sz="2000" b="1" dirty="0" err="1">
                <a:solidFill>
                  <a:srgbClr val="19346A"/>
                </a:solidFill>
              </a:rPr>
              <a:t>and</a:t>
            </a:r>
            <a:r>
              <a:rPr lang="nl-NL" sz="2000" b="1" dirty="0">
                <a:solidFill>
                  <a:srgbClr val="19346A"/>
                </a:solidFill>
              </a:rPr>
              <a:t> </a:t>
            </a:r>
            <a:r>
              <a:rPr lang="nl-NL" sz="2000" b="1" dirty="0" err="1">
                <a:solidFill>
                  <a:srgbClr val="19346A"/>
                </a:solidFill>
              </a:rPr>
              <a:t>electives</a:t>
            </a:r>
            <a:r>
              <a:rPr lang="nl-NL" sz="2000" b="1" dirty="0">
                <a:solidFill>
                  <a:srgbClr val="19346A"/>
                </a:solidFill>
              </a:rPr>
              <a:t> </a:t>
            </a:r>
            <a:r>
              <a:rPr lang="nl-NL" sz="2000" b="1" dirty="0" err="1">
                <a:solidFill>
                  <a:srgbClr val="19346A"/>
                </a:solidFill>
              </a:rPr>
              <a:t>abroad</a:t>
            </a:r>
            <a:endParaRPr lang="nl-NL" sz="2000" b="1" dirty="0">
              <a:solidFill>
                <a:srgbClr val="19346A"/>
              </a:solidFill>
            </a:endParaRPr>
          </a:p>
          <a:p>
            <a:pPr marL="457200" lvl="8"/>
            <a:r>
              <a:rPr lang="nl-NL" sz="2000" b="1" dirty="0">
                <a:solidFill>
                  <a:srgbClr val="19346A"/>
                </a:solidFill>
              </a:rPr>
              <a:t>	* Different per program </a:t>
            </a:r>
            <a:r>
              <a:rPr lang="nl-NL" sz="2000" b="1" dirty="0" err="1">
                <a:solidFill>
                  <a:srgbClr val="19346A"/>
                </a:solidFill>
              </a:rPr>
              <a:t>and</a:t>
            </a:r>
            <a:r>
              <a:rPr lang="nl-NL" sz="2000" b="1" dirty="0">
                <a:solidFill>
                  <a:srgbClr val="19346A"/>
                </a:solidFill>
              </a:rPr>
              <a:t> per </a:t>
            </a:r>
            <a:r>
              <a:rPr lang="nl-NL" sz="2000" b="1" dirty="0" err="1">
                <a:solidFill>
                  <a:srgbClr val="19346A"/>
                </a:solidFill>
              </a:rPr>
              <a:t>starting</a:t>
            </a:r>
            <a:r>
              <a:rPr lang="nl-NL" sz="2000" b="1" dirty="0">
                <a:solidFill>
                  <a:srgbClr val="19346A"/>
                </a:solidFill>
              </a:rPr>
              <a:t> </a:t>
            </a:r>
            <a:r>
              <a:rPr lang="nl-NL" sz="2000" b="1" dirty="0" err="1">
                <a:solidFill>
                  <a:srgbClr val="19346A"/>
                </a:solidFill>
              </a:rPr>
              <a:t>year</a:t>
            </a:r>
            <a:r>
              <a:rPr lang="nl-NL" sz="2000" b="1" dirty="0">
                <a:solidFill>
                  <a:srgbClr val="19346A"/>
                </a:solidFill>
              </a:rPr>
              <a:t>!</a:t>
            </a:r>
          </a:p>
          <a:p>
            <a:pPr marL="457200" lvl="8"/>
            <a:endParaRPr lang="nl-NL" sz="2000" b="1" dirty="0">
              <a:solidFill>
                <a:srgbClr val="19346A"/>
              </a:solidFill>
            </a:endParaRPr>
          </a:p>
          <a:p>
            <a:pPr marL="457200" lvl="8"/>
            <a:endParaRPr lang="nl-NL" sz="2000" b="1" dirty="0">
              <a:solidFill>
                <a:srgbClr val="19346A"/>
              </a:solidFill>
            </a:endParaRPr>
          </a:p>
          <a:p>
            <a:pPr marL="457200" lvl="8"/>
            <a:endParaRPr lang="nl-NL" sz="2000" b="1" dirty="0">
              <a:solidFill>
                <a:srgbClr val="19346A"/>
              </a:solidFill>
            </a:endParaRPr>
          </a:p>
          <a:p>
            <a:pPr marL="800100" lvl="8" indent="-342900">
              <a:buFont typeface="Arial" panose="020B0604020202020204" pitchFamily="34" charset="0"/>
              <a:buChar char="•"/>
            </a:pPr>
            <a:r>
              <a:rPr lang="en-US" sz="2000" b="1" dirty="0">
                <a:solidFill>
                  <a:srgbClr val="19346A"/>
                </a:solidFill>
              </a:rPr>
              <a:t>Abroad with study delay: individual study plan</a:t>
            </a:r>
          </a:p>
          <a:p>
            <a:pPr marL="457200" lvl="8"/>
            <a:r>
              <a:rPr lang="nl-NL" sz="2000" dirty="0">
                <a:solidFill>
                  <a:srgbClr val="19346A"/>
                </a:solidFill>
              </a:rPr>
              <a:t>	</a:t>
            </a:r>
            <a:r>
              <a:rPr lang="nl-NL" sz="2000" b="1" dirty="0">
                <a:solidFill>
                  <a:srgbClr val="19346A"/>
                </a:solidFill>
              </a:rPr>
              <a:t>* Education </a:t>
            </a:r>
            <a:r>
              <a:rPr lang="nl-NL" sz="2000" b="1" dirty="0" err="1">
                <a:solidFill>
                  <a:srgbClr val="19346A"/>
                </a:solidFill>
              </a:rPr>
              <a:t>Coordinator</a:t>
            </a:r>
            <a:endParaRPr lang="nl-NL" sz="2000" b="1" dirty="0">
              <a:solidFill>
                <a:srgbClr val="19346A"/>
              </a:solidFill>
            </a:endParaRPr>
          </a:p>
        </p:txBody>
      </p:sp>
      <p:grpSp>
        <p:nvGrpSpPr>
          <p:cNvPr id="14" name="Google Shape;139;p15"/>
          <p:cNvGrpSpPr/>
          <p:nvPr/>
        </p:nvGrpSpPr>
        <p:grpSpPr>
          <a:xfrm>
            <a:off x="6381758" y="1690688"/>
            <a:ext cx="5667632" cy="2967350"/>
            <a:chOff x="8203295" y="768074"/>
            <a:chExt cx="4177850" cy="2030920"/>
          </a:xfrm>
        </p:grpSpPr>
        <p:pic>
          <p:nvPicPr>
            <p:cNvPr id="15" name="Google Shape;140;p15"/>
            <p:cNvPicPr preferRelativeResize="0"/>
            <p:nvPr/>
          </p:nvPicPr>
          <p:blipFill rotWithShape="1">
            <a:blip r:embed="rId6">
              <a:alphaModFix/>
            </a:blip>
            <a:srcRect/>
            <a:stretch/>
          </p:blipFill>
          <p:spPr>
            <a:xfrm>
              <a:off x="8203295" y="768074"/>
              <a:ext cx="4177850" cy="807216"/>
            </a:xfrm>
            <a:prstGeom prst="rect">
              <a:avLst/>
            </a:prstGeom>
            <a:noFill/>
            <a:ln>
              <a:noFill/>
            </a:ln>
          </p:spPr>
        </p:pic>
        <p:sp>
          <p:nvSpPr>
            <p:cNvPr id="16" name="Google Shape;141;p15"/>
            <p:cNvSpPr txBox="1"/>
            <p:nvPr/>
          </p:nvSpPr>
          <p:spPr>
            <a:xfrm>
              <a:off x="8430906" y="860428"/>
              <a:ext cx="3823662" cy="1938566"/>
            </a:xfrm>
            <a:prstGeom prst="rect">
              <a:avLst/>
            </a:prstGeom>
            <a:noFill/>
            <a:ln>
              <a:noFill/>
            </a:ln>
          </p:spPr>
          <p:txBody>
            <a:bodyPr spcFirstLastPara="1" wrap="square" lIns="91425" tIns="45700" rIns="91425" bIns="45700" anchor="t" anchorCtr="0">
              <a:noAutofit/>
            </a:bodyPr>
            <a:lstStyle/>
            <a:p>
              <a:r>
                <a:rPr lang="nl-NL" sz="1800" dirty="0">
                  <a:solidFill>
                    <a:schemeClr val="bg1"/>
                  </a:solidFill>
                  <a:hlinkClick r:id="rId7"/>
                </a:rPr>
                <a:t>https://www.tilburguniversity.edu/students/studying/lectures/abroad/studyabroad-study-plan-tsb//</a:t>
              </a:r>
              <a:endParaRPr lang="nl-NL" sz="1800" dirty="0">
                <a:solidFill>
                  <a:schemeClr val="bg1"/>
                </a:solidFill>
              </a:endParaRPr>
            </a:p>
            <a:p>
              <a:pPr marL="0" marR="0" lvl="0" indent="0" algn="l" rtl="0">
                <a:spcBef>
                  <a:spcPts val="0"/>
                </a:spcBef>
                <a:spcAft>
                  <a:spcPts val="0"/>
                </a:spcAft>
                <a:buNone/>
              </a:pPr>
              <a:endParaRPr sz="2400" dirty="0">
                <a:latin typeface="Scala Sans Offc" panose="020B0504030101020102" pitchFamily="34" charset="0"/>
              </a:endParaRPr>
            </a:p>
          </p:txBody>
        </p:sp>
      </p:grpSp>
    </p:spTree>
    <p:extLst>
      <p:ext uri="{BB962C8B-B14F-4D97-AF65-F5344CB8AC3E}">
        <p14:creationId xmlns:p14="http://schemas.microsoft.com/office/powerpoint/2010/main" val="3989655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Google Shape;220;p17"/>
          <p:cNvPicPr preferRelativeResize="0"/>
          <p:nvPr/>
        </p:nvPicPr>
        <p:blipFill rotWithShape="1">
          <a:blip r:embed="rId3">
            <a:alphaModFix/>
          </a:blip>
          <a:srcRect/>
          <a:stretch/>
        </p:blipFill>
        <p:spPr>
          <a:xfrm>
            <a:off x="503" y="282"/>
            <a:ext cx="12191495" cy="6857716"/>
          </a:xfrm>
          <a:prstGeom prst="rect">
            <a:avLst/>
          </a:prstGeom>
          <a:noFill/>
          <a:ln>
            <a:noFill/>
          </a:ln>
        </p:spPr>
      </p:pic>
      <p:pic>
        <p:nvPicPr>
          <p:cNvPr id="5" name="Google Shape;221;p17"/>
          <p:cNvPicPr preferRelativeResize="0"/>
          <p:nvPr/>
        </p:nvPicPr>
        <p:blipFill rotWithShape="1">
          <a:blip r:embed="rId4">
            <a:alphaModFix/>
          </a:blip>
          <a:srcRect/>
          <a:stretch/>
        </p:blipFill>
        <p:spPr>
          <a:xfrm>
            <a:off x="371908" y="282"/>
            <a:ext cx="11448184" cy="7115867"/>
          </a:xfrm>
          <a:prstGeom prst="rect">
            <a:avLst/>
          </a:prstGeom>
          <a:noFill/>
          <a:ln>
            <a:noFill/>
          </a:ln>
        </p:spPr>
      </p:pic>
      <p:grpSp>
        <p:nvGrpSpPr>
          <p:cNvPr id="6" name="Google Shape;222;p17"/>
          <p:cNvGrpSpPr/>
          <p:nvPr/>
        </p:nvGrpSpPr>
        <p:grpSpPr>
          <a:xfrm>
            <a:off x="1148498" y="526774"/>
            <a:ext cx="7404952" cy="816251"/>
            <a:chOff x="677010" y="738915"/>
            <a:chExt cx="7157806" cy="603454"/>
          </a:xfrm>
        </p:grpSpPr>
        <p:pic>
          <p:nvPicPr>
            <p:cNvPr id="7" name="Google Shape;223;p17"/>
            <p:cNvPicPr preferRelativeResize="0"/>
            <p:nvPr/>
          </p:nvPicPr>
          <p:blipFill rotWithShape="1">
            <a:blip r:embed="rId5">
              <a:alphaModFix/>
            </a:blip>
            <a:srcRect/>
            <a:stretch/>
          </p:blipFill>
          <p:spPr>
            <a:xfrm>
              <a:off x="677010" y="738915"/>
              <a:ext cx="7157806" cy="603454"/>
            </a:xfrm>
            <a:prstGeom prst="rect">
              <a:avLst/>
            </a:prstGeom>
            <a:noFill/>
            <a:ln>
              <a:noFill/>
            </a:ln>
          </p:spPr>
        </p:pic>
        <p:sp>
          <p:nvSpPr>
            <p:cNvPr id="8" name="Google Shape;224;p17"/>
            <p:cNvSpPr txBox="1"/>
            <p:nvPr/>
          </p:nvSpPr>
          <p:spPr>
            <a:xfrm>
              <a:off x="824324" y="775438"/>
              <a:ext cx="7010492" cy="431859"/>
            </a:xfrm>
            <a:prstGeom prst="rect">
              <a:avLst/>
            </a:prstGeom>
            <a:noFill/>
            <a:ln>
              <a:noFill/>
            </a:ln>
          </p:spPr>
          <p:txBody>
            <a:bodyPr spcFirstLastPara="1" wrap="square" lIns="91425" tIns="45700" rIns="91425" bIns="45700" anchor="t" anchorCtr="0">
              <a:noAutofit/>
            </a:bodyPr>
            <a:lstStyle/>
            <a:p>
              <a:pPr lvl="0"/>
              <a:r>
                <a:rPr lang="en-US" sz="2800" b="1" dirty="0">
                  <a:solidFill>
                    <a:schemeClr val="lt1"/>
                  </a:solidFill>
                </a:rPr>
                <a:t>Thesis requirements</a:t>
              </a:r>
              <a:endParaRPr lang="en-US" sz="2800" b="1" dirty="0"/>
            </a:p>
            <a:p>
              <a:pPr marL="0" marR="0" lvl="0" indent="0" algn="l" rtl="0">
                <a:spcBef>
                  <a:spcPts val="0"/>
                </a:spcBef>
                <a:spcAft>
                  <a:spcPts val="0"/>
                </a:spcAft>
                <a:buNone/>
              </a:pPr>
              <a:endParaRPr sz="2000" dirty="0">
                <a:solidFill>
                  <a:schemeClr val="lt1"/>
                </a:solidFill>
                <a:latin typeface="Scala Sans Offc" panose="020B0504030101020102" pitchFamily="34" charset="0"/>
                <a:sym typeface="Arial"/>
              </a:endParaRPr>
            </a:p>
          </p:txBody>
        </p:sp>
      </p:grpSp>
      <p:sp>
        <p:nvSpPr>
          <p:cNvPr id="10" name="TextBox 9">
            <a:extLst>
              <a:ext uri="{FF2B5EF4-FFF2-40B4-BE49-F238E27FC236}">
                <a16:creationId xmlns:a16="http://schemas.microsoft.com/office/drawing/2014/main" id="{29E612E3-D68B-4CB7-AD16-E2B0F2BDB19B}"/>
              </a:ext>
            </a:extLst>
          </p:cNvPr>
          <p:cNvSpPr txBox="1"/>
          <p:nvPr/>
        </p:nvSpPr>
        <p:spPr>
          <a:xfrm>
            <a:off x="1300899" y="2399251"/>
            <a:ext cx="9529288" cy="2554545"/>
          </a:xfrm>
          <a:prstGeom prst="rect">
            <a:avLst/>
          </a:prstGeom>
          <a:noFill/>
        </p:spPr>
        <p:txBody>
          <a:bodyPr wrap="square" rtlCol="0">
            <a:spAutoFit/>
          </a:bodyPr>
          <a:lstStyle/>
          <a:p>
            <a:r>
              <a:rPr lang="en-US" sz="2000" dirty="0"/>
              <a:t>In order to be allowed to start writing a BA thesis, the student should have completed successfully: </a:t>
            </a:r>
          </a:p>
          <a:p>
            <a:endParaRPr lang="en-US" sz="2000" dirty="0"/>
          </a:p>
          <a:p>
            <a:pPr marL="342900" indent="-342900">
              <a:buAutoNum type="arabicParenR"/>
            </a:pPr>
            <a:r>
              <a:rPr lang="en-US" sz="2000" dirty="0"/>
              <a:t>all courses from the “</a:t>
            </a:r>
            <a:r>
              <a:rPr lang="en-US" sz="2000" dirty="0" err="1"/>
              <a:t>propedeutic</a:t>
            </a:r>
            <a:r>
              <a:rPr lang="en-US" sz="2000" dirty="0"/>
              <a:t>” phase of the BA program (first year) and </a:t>
            </a:r>
          </a:p>
          <a:p>
            <a:pPr marL="342900" indent="-342900">
              <a:buAutoNum type="arabicParenR"/>
            </a:pPr>
            <a:endParaRPr lang="en-US" sz="2000" dirty="0"/>
          </a:p>
          <a:p>
            <a:pPr marL="342900" indent="-342900">
              <a:buAutoNum type="arabicParenR"/>
            </a:pPr>
            <a:r>
              <a:rPr lang="en-US" sz="2000" dirty="0"/>
              <a:t>60 credits from the “</a:t>
            </a:r>
            <a:r>
              <a:rPr lang="en-US" sz="2000" dirty="0" err="1"/>
              <a:t>postpropedeutic</a:t>
            </a:r>
            <a:r>
              <a:rPr lang="en-US" sz="2000" dirty="0"/>
              <a:t>” phase (year 2 and 3) of the BA program. </a:t>
            </a:r>
          </a:p>
          <a:p>
            <a:pPr marL="342900" indent="-342900">
              <a:buAutoNum type="arabicParenR"/>
            </a:pPr>
            <a:endParaRPr lang="en-US" sz="2000" dirty="0"/>
          </a:p>
          <a:p>
            <a:r>
              <a:rPr lang="en-US" sz="2000" dirty="0"/>
              <a:t>in total 120 ECTS.</a:t>
            </a:r>
          </a:p>
        </p:txBody>
      </p:sp>
    </p:spTree>
    <p:extLst>
      <p:ext uri="{BB962C8B-B14F-4D97-AF65-F5344CB8AC3E}">
        <p14:creationId xmlns:p14="http://schemas.microsoft.com/office/powerpoint/2010/main" val="321529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a:p>
        </p:txBody>
      </p:sp>
      <p:pic>
        <p:nvPicPr>
          <p:cNvPr id="4" name="Google Shape;98;p14"/>
          <p:cNvPicPr preferRelativeResize="0"/>
          <p:nvPr/>
        </p:nvPicPr>
        <p:blipFill>
          <a:blip r:embed="rId2">
            <a:extLst>
              <a:ext uri="{28A0092B-C50C-407E-A947-70E740481C1C}">
                <a14:useLocalDpi xmlns:a14="http://schemas.microsoft.com/office/drawing/2010/main" val="0"/>
              </a:ext>
            </a:extLst>
          </a:blip>
          <a:stretch>
            <a:fillRect/>
          </a:stretch>
        </p:blipFill>
        <p:spPr>
          <a:xfrm>
            <a:off x="-123168" y="0"/>
            <a:ext cx="12337072" cy="6939603"/>
          </a:xfrm>
          <a:prstGeom prst="rect">
            <a:avLst/>
          </a:prstGeom>
          <a:noFill/>
          <a:ln>
            <a:noFill/>
          </a:ln>
        </p:spPr>
      </p:pic>
      <p:pic>
        <p:nvPicPr>
          <p:cNvPr id="5" name="Google Shape;99;p14"/>
          <p:cNvPicPr preferRelativeResize="0"/>
          <p:nvPr/>
        </p:nvPicPr>
        <p:blipFill rotWithShape="1">
          <a:blip r:embed="rId3">
            <a:alphaModFix/>
          </a:blip>
          <a:srcRect/>
          <a:stretch/>
        </p:blipFill>
        <p:spPr>
          <a:xfrm>
            <a:off x="-121964" y="0"/>
            <a:ext cx="12337072" cy="6939603"/>
          </a:xfrm>
          <a:prstGeom prst="rect">
            <a:avLst/>
          </a:prstGeom>
          <a:noFill/>
          <a:ln>
            <a:noFill/>
          </a:ln>
        </p:spPr>
      </p:pic>
      <p:grpSp>
        <p:nvGrpSpPr>
          <p:cNvPr id="6" name="Group 5"/>
          <p:cNvGrpSpPr/>
          <p:nvPr/>
        </p:nvGrpSpPr>
        <p:grpSpPr>
          <a:xfrm>
            <a:off x="-33389" y="179550"/>
            <a:ext cx="6606690" cy="1372216"/>
            <a:chOff x="1743467" y="2219235"/>
            <a:chExt cx="6606690" cy="1372216"/>
          </a:xfrm>
        </p:grpSpPr>
        <p:pic>
          <p:nvPicPr>
            <p:cNvPr id="7" name="Google Shape;89;p13"/>
            <p:cNvPicPr preferRelativeResize="0"/>
            <p:nvPr/>
          </p:nvPicPr>
          <p:blipFill rotWithShape="1">
            <a:blip r:embed="rId4">
              <a:alphaModFix/>
            </a:blip>
            <a:srcRect/>
            <a:stretch/>
          </p:blipFill>
          <p:spPr>
            <a:xfrm>
              <a:off x="1743467" y="2219235"/>
              <a:ext cx="6606690" cy="1270734"/>
            </a:xfrm>
            <a:prstGeom prst="rect">
              <a:avLst/>
            </a:prstGeom>
            <a:noFill/>
            <a:ln>
              <a:noFill/>
            </a:ln>
          </p:spPr>
        </p:pic>
        <p:sp>
          <p:nvSpPr>
            <p:cNvPr id="8" name="Google Shape;91;p13"/>
            <p:cNvSpPr txBox="1"/>
            <p:nvPr/>
          </p:nvSpPr>
          <p:spPr>
            <a:xfrm>
              <a:off x="2526206" y="2514233"/>
              <a:ext cx="5429027" cy="10772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3600" dirty="0">
                  <a:solidFill>
                    <a:schemeClr val="lt1"/>
                  </a:solidFill>
                  <a:latin typeface="+mj-lt"/>
                </a:rPr>
                <a:t>Psychologie Spring</a:t>
              </a:r>
              <a:endParaRPr sz="3600" dirty="0">
                <a:latin typeface="+mj-lt"/>
              </a:endParaRPr>
            </a:p>
          </p:txBody>
        </p:sp>
      </p:grpSp>
      <p:pic>
        <p:nvPicPr>
          <p:cNvPr id="10" name="Picture 9" descr="Table&#10;&#10;Description automatically generated with low confidence">
            <a:extLst>
              <a:ext uri="{FF2B5EF4-FFF2-40B4-BE49-F238E27FC236}">
                <a16:creationId xmlns:a16="http://schemas.microsoft.com/office/drawing/2014/main" id="{E43D657B-847F-8A25-3D80-2E5131AB87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3025" y="1551766"/>
            <a:ext cx="9829800" cy="5306233"/>
          </a:xfrm>
          <a:prstGeom prst="rect">
            <a:avLst/>
          </a:prstGeom>
        </p:spPr>
      </p:pic>
    </p:spTree>
    <p:extLst>
      <p:ext uri="{BB962C8B-B14F-4D97-AF65-F5344CB8AC3E}">
        <p14:creationId xmlns:p14="http://schemas.microsoft.com/office/powerpoint/2010/main" val="1615135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a:p>
        </p:txBody>
      </p:sp>
      <p:pic>
        <p:nvPicPr>
          <p:cNvPr id="4" name="Google Shape;98;p14"/>
          <p:cNvPicPr preferRelativeResize="0"/>
          <p:nvPr/>
        </p:nvPicPr>
        <p:blipFill>
          <a:blip r:embed="rId2">
            <a:extLst>
              <a:ext uri="{28A0092B-C50C-407E-A947-70E740481C1C}">
                <a14:useLocalDpi xmlns:a14="http://schemas.microsoft.com/office/drawing/2010/main" val="0"/>
              </a:ext>
            </a:extLst>
          </a:blip>
          <a:stretch>
            <a:fillRect/>
          </a:stretch>
        </p:blipFill>
        <p:spPr>
          <a:xfrm>
            <a:off x="-123168" y="0"/>
            <a:ext cx="12337072" cy="6939603"/>
          </a:xfrm>
          <a:prstGeom prst="rect">
            <a:avLst/>
          </a:prstGeom>
          <a:noFill/>
          <a:ln>
            <a:noFill/>
          </a:ln>
        </p:spPr>
      </p:pic>
      <p:pic>
        <p:nvPicPr>
          <p:cNvPr id="5" name="Google Shape;99;p14"/>
          <p:cNvPicPr preferRelativeResize="0"/>
          <p:nvPr/>
        </p:nvPicPr>
        <p:blipFill rotWithShape="1">
          <a:blip r:embed="rId3">
            <a:alphaModFix/>
          </a:blip>
          <a:srcRect/>
          <a:stretch/>
        </p:blipFill>
        <p:spPr>
          <a:xfrm>
            <a:off x="-121964" y="0"/>
            <a:ext cx="12337072" cy="6939603"/>
          </a:xfrm>
          <a:prstGeom prst="rect">
            <a:avLst/>
          </a:prstGeom>
          <a:noFill/>
          <a:ln>
            <a:noFill/>
          </a:ln>
        </p:spPr>
      </p:pic>
      <p:grpSp>
        <p:nvGrpSpPr>
          <p:cNvPr id="6" name="Group 5"/>
          <p:cNvGrpSpPr/>
          <p:nvPr/>
        </p:nvGrpSpPr>
        <p:grpSpPr>
          <a:xfrm>
            <a:off x="-33389" y="179550"/>
            <a:ext cx="6606690" cy="1372216"/>
            <a:chOff x="1743467" y="2219235"/>
            <a:chExt cx="6606690" cy="1372216"/>
          </a:xfrm>
        </p:grpSpPr>
        <p:pic>
          <p:nvPicPr>
            <p:cNvPr id="7" name="Google Shape;89;p13"/>
            <p:cNvPicPr preferRelativeResize="0"/>
            <p:nvPr/>
          </p:nvPicPr>
          <p:blipFill rotWithShape="1">
            <a:blip r:embed="rId4">
              <a:alphaModFix/>
            </a:blip>
            <a:srcRect/>
            <a:stretch/>
          </p:blipFill>
          <p:spPr>
            <a:xfrm>
              <a:off x="1743467" y="2219235"/>
              <a:ext cx="6606690" cy="1270734"/>
            </a:xfrm>
            <a:prstGeom prst="rect">
              <a:avLst/>
            </a:prstGeom>
            <a:noFill/>
            <a:ln>
              <a:noFill/>
            </a:ln>
          </p:spPr>
        </p:pic>
        <p:sp>
          <p:nvSpPr>
            <p:cNvPr id="8" name="Google Shape;91;p13"/>
            <p:cNvSpPr txBox="1"/>
            <p:nvPr/>
          </p:nvSpPr>
          <p:spPr>
            <a:xfrm>
              <a:off x="2526206" y="2514233"/>
              <a:ext cx="5429027" cy="10772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3600" dirty="0" err="1">
                  <a:solidFill>
                    <a:schemeClr val="lt1"/>
                  </a:solidFill>
                  <a:latin typeface="+mj-lt"/>
                </a:rPr>
                <a:t>Psychology</a:t>
              </a:r>
              <a:r>
                <a:rPr lang="nl-NL" sz="3600" dirty="0">
                  <a:solidFill>
                    <a:schemeClr val="lt1"/>
                  </a:solidFill>
                  <a:latin typeface="+mj-lt"/>
                </a:rPr>
                <a:t> Spring</a:t>
              </a:r>
              <a:endParaRPr sz="3600" dirty="0">
                <a:latin typeface="+mj-lt"/>
              </a:endParaRPr>
            </a:p>
          </p:txBody>
        </p:sp>
      </p:grpSp>
      <p:pic>
        <p:nvPicPr>
          <p:cNvPr id="10" name="Picture 9" descr="Application, table&#10;&#10;Description automatically generated">
            <a:extLst>
              <a:ext uri="{FF2B5EF4-FFF2-40B4-BE49-F238E27FC236}">
                <a16:creationId xmlns:a16="http://schemas.microsoft.com/office/drawing/2014/main" id="{CF136EB9-01D2-BD5B-BF0F-5992F7F53B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5450" y="1551766"/>
            <a:ext cx="9563100" cy="5239559"/>
          </a:xfrm>
          <a:prstGeom prst="rect">
            <a:avLst/>
          </a:prstGeom>
        </p:spPr>
      </p:pic>
    </p:spTree>
    <p:extLst>
      <p:ext uri="{BB962C8B-B14F-4D97-AF65-F5344CB8AC3E}">
        <p14:creationId xmlns:p14="http://schemas.microsoft.com/office/powerpoint/2010/main" val="3816014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Person holding out hand">
            <a:extLst>
              <a:ext uri="{FF2B5EF4-FFF2-40B4-BE49-F238E27FC236}">
                <a16:creationId xmlns:a16="http://schemas.microsoft.com/office/drawing/2014/main" id="{61187962-4B6E-5D79-C9A5-07A159619AE1}"/>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b="17582"/>
          <a:stretch/>
        </p:blipFill>
        <p:spPr>
          <a:xfrm>
            <a:off x="20" y="1"/>
            <a:ext cx="12191980" cy="6857999"/>
          </a:xfrm>
          <a:prstGeom prst="rect">
            <a:avLst/>
          </a:prstGeom>
        </p:spPr>
      </p:pic>
      <p:sp>
        <p:nvSpPr>
          <p:cNvPr id="2" name="Title 1">
            <a:extLst>
              <a:ext uri="{FF2B5EF4-FFF2-40B4-BE49-F238E27FC236}">
                <a16:creationId xmlns:a16="http://schemas.microsoft.com/office/drawing/2014/main" id="{11EB77FA-12C4-4DC9-B5B8-62DB0DA2AD60}"/>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b="1">
                <a:solidFill>
                  <a:srgbClr val="FFFFFF"/>
                </a:solidFill>
              </a:rPr>
              <a:t>Welcome! </a:t>
            </a:r>
          </a:p>
        </p:txBody>
      </p:sp>
    </p:spTree>
    <p:extLst>
      <p:ext uri="{BB962C8B-B14F-4D97-AF65-F5344CB8AC3E}">
        <p14:creationId xmlns:p14="http://schemas.microsoft.com/office/powerpoint/2010/main" val="34293809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Google Shape;98;p14"/>
          <p:cNvPicPr preferRelativeResize="0"/>
          <p:nvPr/>
        </p:nvPicPr>
        <p:blipFill>
          <a:blip r:embed="rId2">
            <a:extLst>
              <a:ext uri="{28A0092B-C50C-407E-A947-70E740481C1C}">
                <a14:useLocalDpi xmlns:a14="http://schemas.microsoft.com/office/drawing/2010/main" val="0"/>
              </a:ext>
            </a:extLst>
          </a:blip>
          <a:stretch>
            <a:fillRect/>
          </a:stretch>
        </p:blipFill>
        <p:spPr>
          <a:xfrm>
            <a:off x="-123168" y="0"/>
            <a:ext cx="12337072" cy="6939603"/>
          </a:xfrm>
          <a:prstGeom prst="rect">
            <a:avLst/>
          </a:prstGeom>
          <a:noFill/>
          <a:ln>
            <a:noFill/>
          </a:ln>
        </p:spPr>
      </p:pic>
      <p:pic>
        <p:nvPicPr>
          <p:cNvPr id="5" name="Google Shape;99;p14"/>
          <p:cNvPicPr preferRelativeResize="0"/>
          <p:nvPr/>
        </p:nvPicPr>
        <p:blipFill rotWithShape="1">
          <a:blip r:embed="rId3">
            <a:alphaModFix/>
          </a:blip>
          <a:srcRect/>
          <a:stretch/>
        </p:blipFill>
        <p:spPr>
          <a:xfrm>
            <a:off x="-121964" y="0"/>
            <a:ext cx="12337072" cy="6939603"/>
          </a:xfrm>
          <a:prstGeom prst="rect">
            <a:avLst/>
          </a:prstGeom>
          <a:noFill/>
          <a:ln>
            <a:noFill/>
          </a:ln>
        </p:spPr>
      </p:pic>
      <p:grpSp>
        <p:nvGrpSpPr>
          <p:cNvPr id="6" name="Group 5"/>
          <p:cNvGrpSpPr/>
          <p:nvPr/>
        </p:nvGrpSpPr>
        <p:grpSpPr>
          <a:xfrm>
            <a:off x="-33389" y="179550"/>
            <a:ext cx="6606690" cy="1372216"/>
            <a:chOff x="1743467" y="2219235"/>
            <a:chExt cx="6606690" cy="1372216"/>
          </a:xfrm>
        </p:grpSpPr>
        <p:pic>
          <p:nvPicPr>
            <p:cNvPr id="7" name="Google Shape;89;p13"/>
            <p:cNvPicPr preferRelativeResize="0"/>
            <p:nvPr/>
          </p:nvPicPr>
          <p:blipFill rotWithShape="1">
            <a:blip r:embed="rId4">
              <a:alphaModFix/>
            </a:blip>
            <a:srcRect/>
            <a:stretch/>
          </p:blipFill>
          <p:spPr>
            <a:xfrm>
              <a:off x="1743467" y="2219235"/>
              <a:ext cx="6606690" cy="1270734"/>
            </a:xfrm>
            <a:prstGeom prst="rect">
              <a:avLst/>
            </a:prstGeom>
            <a:noFill/>
            <a:ln>
              <a:noFill/>
            </a:ln>
          </p:spPr>
        </p:pic>
        <p:sp>
          <p:nvSpPr>
            <p:cNvPr id="8" name="Google Shape;91;p13"/>
            <p:cNvSpPr txBox="1"/>
            <p:nvPr/>
          </p:nvSpPr>
          <p:spPr>
            <a:xfrm>
              <a:off x="2526206" y="2514233"/>
              <a:ext cx="5429027" cy="10772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3600" dirty="0">
                  <a:solidFill>
                    <a:schemeClr val="lt1"/>
                  </a:solidFill>
                  <a:latin typeface="+mj-lt"/>
                </a:rPr>
                <a:t>PEW </a:t>
              </a:r>
              <a:r>
                <a:rPr lang="nl-NL" sz="3600" dirty="0" err="1">
                  <a:solidFill>
                    <a:schemeClr val="lt1"/>
                  </a:solidFill>
                  <a:latin typeface="+mj-lt"/>
                </a:rPr>
                <a:t>Fall</a:t>
              </a:r>
              <a:endParaRPr sz="3600" dirty="0">
                <a:latin typeface="+mj-lt"/>
              </a:endParaRPr>
            </a:p>
          </p:txBody>
        </p:sp>
      </p:grpSp>
      <p:pic>
        <p:nvPicPr>
          <p:cNvPr id="10" name="Picture 9" descr="Graphical user interface, application, table&#10;&#10;Description automatically generated">
            <a:extLst>
              <a:ext uri="{FF2B5EF4-FFF2-40B4-BE49-F238E27FC236}">
                <a16:creationId xmlns:a16="http://schemas.microsoft.com/office/drawing/2014/main" id="{1497226D-CC09-B3F9-1025-C2A472316D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3950" y="1551766"/>
            <a:ext cx="9829800" cy="5306233"/>
          </a:xfrm>
          <a:prstGeom prst="rect">
            <a:avLst/>
          </a:prstGeom>
        </p:spPr>
      </p:pic>
    </p:spTree>
    <p:extLst>
      <p:ext uri="{BB962C8B-B14F-4D97-AF65-F5344CB8AC3E}">
        <p14:creationId xmlns:p14="http://schemas.microsoft.com/office/powerpoint/2010/main" val="1167812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Google Shape;98;p14"/>
          <p:cNvPicPr preferRelativeResize="0"/>
          <p:nvPr/>
        </p:nvPicPr>
        <p:blipFill>
          <a:blip r:embed="rId2">
            <a:extLst>
              <a:ext uri="{28A0092B-C50C-407E-A947-70E740481C1C}">
                <a14:useLocalDpi xmlns:a14="http://schemas.microsoft.com/office/drawing/2010/main" val="0"/>
              </a:ext>
            </a:extLst>
          </a:blip>
          <a:stretch>
            <a:fillRect/>
          </a:stretch>
        </p:blipFill>
        <p:spPr>
          <a:xfrm>
            <a:off x="-123168" y="0"/>
            <a:ext cx="12337072" cy="6939603"/>
          </a:xfrm>
          <a:prstGeom prst="rect">
            <a:avLst/>
          </a:prstGeom>
          <a:noFill/>
          <a:ln>
            <a:noFill/>
          </a:ln>
        </p:spPr>
      </p:pic>
      <p:pic>
        <p:nvPicPr>
          <p:cNvPr id="5" name="Google Shape;99;p14"/>
          <p:cNvPicPr preferRelativeResize="0"/>
          <p:nvPr/>
        </p:nvPicPr>
        <p:blipFill rotWithShape="1">
          <a:blip r:embed="rId3">
            <a:alphaModFix/>
          </a:blip>
          <a:srcRect/>
          <a:stretch/>
        </p:blipFill>
        <p:spPr>
          <a:xfrm>
            <a:off x="-121964" y="0"/>
            <a:ext cx="12337072" cy="6939603"/>
          </a:xfrm>
          <a:prstGeom prst="rect">
            <a:avLst/>
          </a:prstGeom>
          <a:noFill/>
          <a:ln>
            <a:noFill/>
          </a:ln>
        </p:spPr>
      </p:pic>
      <p:grpSp>
        <p:nvGrpSpPr>
          <p:cNvPr id="6" name="Group 5"/>
          <p:cNvGrpSpPr/>
          <p:nvPr/>
        </p:nvGrpSpPr>
        <p:grpSpPr>
          <a:xfrm>
            <a:off x="-33389" y="179550"/>
            <a:ext cx="6606690" cy="1372216"/>
            <a:chOff x="1743467" y="2219235"/>
            <a:chExt cx="6606690" cy="1372216"/>
          </a:xfrm>
        </p:grpSpPr>
        <p:pic>
          <p:nvPicPr>
            <p:cNvPr id="7" name="Google Shape;89;p13"/>
            <p:cNvPicPr preferRelativeResize="0"/>
            <p:nvPr/>
          </p:nvPicPr>
          <p:blipFill rotWithShape="1">
            <a:blip r:embed="rId4">
              <a:alphaModFix/>
            </a:blip>
            <a:srcRect/>
            <a:stretch/>
          </p:blipFill>
          <p:spPr>
            <a:xfrm>
              <a:off x="1743467" y="2219235"/>
              <a:ext cx="6606690" cy="1270734"/>
            </a:xfrm>
            <a:prstGeom prst="rect">
              <a:avLst/>
            </a:prstGeom>
            <a:noFill/>
            <a:ln>
              <a:noFill/>
            </a:ln>
          </p:spPr>
        </p:pic>
        <p:sp>
          <p:nvSpPr>
            <p:cNvPr id="8" name="Google Shape;91;p13"/>
            <p:cNvSpPr txBox="1"/>
            <p:nvPr/>
          </p:nvSpPr>
          <p:spPr>
            <a:xfrm>
              <a:off x="2526206" y="2514233"/>
              <a:ext cx="5429027" cy="10772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3600" dirty="0">
                  <a:solidFill>
                    <a:schemeClr val="lt1"/>
                  </a:solidFill>
                  <a:latin typeface="+mj-lt"/>
                </a:rPr>
                <a:t>PEW Spring</a:t>
              </a:r>
              <a:endParaRPr sz="3600" dirty="0">
                <a:latin typeface="+mj-lt"/>
              </a:endParaRPr>
            </a:p>
          </p:txBody>
        </p:sp>
      </p:grpSp>
      <p:pic>
        <p:nvPicPr>
          <p:cNvPr id="10" name="Picture 9" descr="Application&#10;&#10;Description automatically generated with low confidence">
            <a:extLst>
              <a:ext uri="{FF2B5EF4-FFF2-40B4-BE49-F238E27FC236}">
                <a16:creationId xmlns:a16="http://schemas.microsoft.com/office/drawing/2014/main" id="{971309B2-CDE0-B7C4-BD79-465BAD6C97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3050" y="1559707"/>
            <a:ext cx="9467850" cy="5379895"/>
          </a:xfrm>
          <a:prstGeom prst="rect">
            <a:avLst/>
          </a:prstGeom>
        </p:spPr>
      </p:pic>
    </p:spTree>
    <p:extLst>
      <p:ext uri="{BB962C8B-B14F-4D97-AF65-F5344CB8AC3E}">
        <p14:creationId xmlns:p14="http://schemas.microsoft.com/office/powerpoint/2010/main" val="3730910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Google Shape;98;p14"/>
          <p:cNvPicPr preferRelativeResize="0"/>
          <p:nvPr/>
        </p:nvPicPr>
        <p:blipFill>
          <a:blip r:embed="rId2">
            <a:extLst>
              <a:ext uri="{28A0092B-C50C-407E-A947-70E740481C1C}">
                <a14:useLocalDpi xmlns:a14="http://schemas.microsoft.com/office/drawing/2010/main" val="0"/>
              </a:ext>
            </a:extLst>
          </a:blip>
          <a:stretch>
            <a:fillRect/>
          </a:stretch>
        </p:blipFill>
        <p:spPr>
          <a:xfrm>
            <a:off x="-123168" y="0"/>
            <a:ext cx="12337072" cy="6939603"/>
          </a:xfrm>
          <a:prstGeom prst="rect">
            <a:avLst/>
          </a:prstGeom>
          <a:noFill/>
          <a:ln>
            <a:noFill/>
          </a:ln>
        </p:spPr>
      </p:pic>
      <p:pic>
        <p:nvPicPr>
          <p:cNvPr id="5" name="Google Shape;99;p14"/>
          <p:cNvPicPr preferRelativeResize="0"/>
          <p:nvPr/>
        </p:nvPicPr>
        <p:blipFill rotWithShape="1">
          <a:blip r:embed="rId3">
            <a:alphaModFix/>
          </a:blip>
          <a:srcRect/>
          <a:stretch/>
        </p:blipFill>
        <p:spPr>
          <a:xfrm>
            <a:off x="-121964" y="0"/>
            <a:ext cx="12337072" cy="6939603"/>
          </a:xfrm>
          <a:prstGeom prst="rect">
            <a:avLst/>
          </a:prstGeom>
          <a:noFill/>
          <a:ln>
            <a:noFill/>
          </a:ln>
        </p:spPr>
      </p:pic>
      <p:grpSp>
        <p:nvGrpSpPr>
          <p:cNvPr id="6" name="Group 5"/>
          <p:cNvGrpSpPr/>
          <p:nvPr/>
        </p:nvGrpSpPr>
        <p:grpSpPr>
          <a:xfrm>
            <a:off x="-33389" y="179550"/>
            <a:ext cx="6606690" cy="1372216"/>
            <a:chOff x="1743467" y="2219235"/>
            <a:chExt cx="6606690" cy="1372216"/>
          </a:xfrm>
        </p:grpSpPr>
        <p:pic>
          <p:nvPicPr>
            <p:cNvPr id="7" name="Google Shape;89;p13"/>
            <p:cNvPicPr preferRelativeResize="0"/>
            <p:nvPr/>
          </p:nvPicPr>
          <p:blipFill rotWithShape="1">
            <a:blip r:embed="rId4">
              <a:alphaModFix/>
            </a:blip>
            <a:srcRect/>
            <a:stretch/>
          </p:blipFill>
          <p:spPr>
            <a:xfrm>
              <a:off x="1743467" y="2219235"/>
              <a:ext cx="6606690" cy="1270734"/>
            </a:xfrm>
            <a:prstGeom prst="rect">
              <a:avLst/>
            </a:prstGeom>
            <a:noFill/>
            <a:ln>
              <a:noFill/>
            </a:ln>
          </p:spPr>
        </p:pic>
        <p:sp>
          <p:nvSpPr>
            <p:cNvPr id="8" name="Google Shape;91;p13"/>
            <p:cNvSpPr txBox="1"/>
            <p:nvPr/>
          </p:nvSpPr>
          <p:spPr>
            <a:xfrm>
              <a:off x="2526206" y="2514233"/>
              <a:ext cx="5429027" cy="10772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3600" dirty="0">
                  <a:solidFill>
                    <a:schemeClr val="lt1"/>
                  </a:solidFill>
                  <a:latin typeface="+mj-lt"/>
                </a:rPr>
                <a:t>GSMI </a:t>
              </a:r>
              <a:r>
                <a:rPr lang="nl-NL" sz="3600" dirty="0" err="1">
                  <a:solidFill>
                    <a:schemeClr val="lt1"/>
                  </a:solidFill>
                  <a:latin typeface="+mj-lt"/>
                </a:rPr>
                <a:t>Fall</a:t>
              </a:r>
              <a:endParaRPr sz="3600" dirty="0">
                <a:latin typeface="+mj-lt"/>
              </a:endParaRPr>
            </a:p>
          </p:txBody>
        </p:sp>
      </p:grpSp>
      <p:pic>
        <p:nvPicPr>
          <p:cNvPr id="10" name="Picture 9" descr="Graphical user interface, table&#10;&#10;Description automatically generated">
            <a:extLst>
              <a:ext uri="{FF2B5EF4-FFF2-40B4-BE49-F238E27FC236}">
                <a16:creationId xmlns:a16="http://schemas.microsoft.com/office/drawing/2014/main" id="{8947CD8A-2D52-9661-7024-68DFEB9F98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9700" y="1629834"/>
            <a:ext cx="10032949" cy="5228166"/>
          </a:xfrm>
          <a:prstGeom prst="rect">
            <a:avLst/>
          </a:prstGeom>
        </p:spPr>
      </p:pic>
    </p:spTree>
    <p:extLst>
      <p:ext uri="{BB962C8B-B14F-4D97-AF65-F5344CB8AC3E}">
        <p14:creationId xmlns:p14="http://schemas.microsoft.com/office/powerpoint/2010/main" val="2440832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Google Shape;98;p14"/>
          <p:cNvPicPr preferRelativeResize="0"/>
          <p:nvPr/>
        </p:nvPicPr>
        <p:blipFill>
          <a:blip r:embed="rId2">
            <a:extLst>
              <a:ext uri="{28A0092B-C50C-407E-A947-70E740481C1C}">
                <a14:useLocalDpi xmlns:a14="http://schemas.microsoft.com/office/drawing/2010/main" val="0"/>
              </a:ext>
            </a:extLst>
          </a:blip>
          <a:stretch>
            <a:fillRect/>
          </a:stretch>
        </p:blipFill>
        <p:spPr>
          <a:xfrm>
            <a:off x="-123168" y="0"/>
            <a:ext cx="12337072" cy="6939603"/>
          </a:xfrm>
          <a:prstGeom prst="rect">
            <a:avLst/>
          </a:prstGeom>
          <a:noFill/>
          <a:ln>
            <a:noFill/>
          </a:ln>
        </p:spPr>
      </p:pic>
      <p:pic>
        <p:nvPicPr>
          <p:cNvPr id="5" name="Google Shape;99;p14"/>
          <p:cNvPicPr preferRelativeResize="0"/>
          <p:nvPr/>
        </p:nvPicPr>
        <p:blipFill rotWithShape="1">
          <a:blip r:embed="rId3">
            <a:alphaModFix/>
          </a:blip>
          <a:srcRect/>
          <a:stretch/>
        </p:blipFill>
        <p:spPr>
          <a:xfrm>
            <a:off x="-145072" y="95250"/>
            <a:ext cx="12337072" cy="6939603"/>
          </a:xfrm>
          <a:prstGeom prst="rect">
            <a:avLst/>
          </a:prstGeom>
          <a:noFill/>
          <a:ln>
            <a:noFill/>
          </a:ln>
        </p:spPr>
      </p:pic>
      <p:grpSp>
        <p:nvGrpSpPr>
          <p:cNvPr id="6" name="Group 5"/>
          <p:cNvGrpSpPr/>
          <p:nvPr/>
        </p:nvGrpSpPr>
        <p:grpSpPr>
          <a:xfrm>
            <a:off x="-33389" y="179550"/>
            <a:ext cx="6606690" cy="1372216"/>
            <a:chOff x="1743467" y="2219235"/>
            <a:chExt cx="6606690" cy="1372216"/>
          </a:xfrm>
        </p:grpSpPr>
        <p:pic>
          <p:nvPicPr>
            <p:cNvPr id="7" name="Google Shape;89;p13"/>
            <p:cNvPicPr preferRelativeResize="0"/>
            <p:nvPr/>
          </p:nvPicPr>
          <p:blipFill rotWithShape="1">
            <a:blip r:embed="rId4">
              <a:alphaModFix/>
            </a:blip>
            <a:srcRect/>
            <a:stretch/>
          </p:blipFill>
          <p:spPr>
            <a:xfrm>
              <a:off x="1743467" y="2219235"/>
              <a:ext cx="6606690" cy="1270734"/>
            </a:xfrm>
            <a:prstGeom prst="rect">
              <a:avLst/>
            </a:prstGeom>
            <a:noFill/>
            <a:ln>
              <a:noFill/>
            </a:ln>
          </p:spPr>
        </p:pic>
        <p:sp>
          <p:nvSpPr>
            <p:cNvPr id="8" name="Google Shape;91;p13"/>
            <p:cNvSpPr txBox="1"/>
            <p:nvPr/>
          </p:nvSpPr>
          <p:spPr>
            <a:xfrm>
              <a:off x="2526206" y="2514233"/>
              <a:ext cx="5429027" cy="10772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3600" dirty="0">
                  <a:solidFill>
                    <a:schemeClr val="lt1"/>
                  </a:solidFill>
                  <a:latin typeface="+mj-lt"/>
                </a:rPr>
                <a:t>HRS-PM </a:t>
              </a:r>
              <a:r>
                <a:rPr lang="nl-NL" sz="3600" dirty="0" err="1">
                  <a:solidFill>
                    <a:schemeClr val="lt1"/>
                  </a:solidFill>
                  <a:latin typeface="+mj-lt"/>
                </a:rPr>
                <a:t>Fall</a:t>
              </a:r>
              <a:endParaRPr sz="3600" dirty="0">
                <a:latin typeface="+mj-lt"/>
              </a:endParaRPr>
            </a:p>
          </p:txBody>
        </p:sp>
      </p:grpSp>
      <p:pic>
        <p:nvPicPr>
          <p:cNvPr id="10" name="Picture 9" descr="Table&#10;&#10;Description automatically generated">
            <a:extLst>
              <a:ext uri="{FF2B5EF4-FFF2-40B4-BE49-F238E27FC236}">
                <a16:creationId xmlns:a16="http://schemas.microsoft.com/office/drawing/2014/main" id="{43001FF9-E20B-C82F-2DA2-41E7DCD11A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3974" y="1559707"/>
            <a:ext cx="9515475" cy="5298293"/>
          </a:xfrm>
          <a:prstGeom prst="rect">
            <a:avLst/>
          </a:prstGeom>
        </p:spPr>
      </p:pic>
    </p:spTree>
    <p:extLst>
      <p:ext uri="{BB962C8B-B14F-4D97-AF65-F5344CB8AC3E}">
        <p14:creationId xmlns:p14="http://schemas.microsoft.com/office/powerpoint/2010/main" val="1157068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Google Shape;98;p14"/>
          <p:cNvPicPr preferRelativeResize="0"/>
          <p:nvPr/>
        </p:nvPicPr>
        <p:blipFill>
          <a:blip r:embed="rId2">
            <a:extLst>
              <a:ext uri="{28A0092B-C50C-407E-A947-70E740481C1C}">
                <a14:useLocalDpi xmlns:a14="http://schemas.microsoft.com/office/drawing/2010/main" val="0"/>
              </a:ext>
            </a:extLst>
          </a:blip>
          <a:stretch>
            <a:fillRect/>
          </a:stretch>
        </p:blipFill>
        <p:spPr>
          <a:xfrm>
            <a:off x="-123168" y="0"/>
            <a:ext cx="12337072" cy="6939603"/>
          </a:xfrm>
          <a:prstGeom prst="rect">
            <a:avLst/>
          </a:prstGeom>
          <a:noFill/>
          <a:ln>
            <a:noFill/>
          </a:ln>
        </p:spPr>
      </p:pic>
      <p:pic>
        <p:nvPicPr>
          <p:cNvPr id="5" name="Google Shape;99;p14"/>
          <p:cNvPicPr preferRelativeResize="0"/>
          <p:nvPr/>
        </p:nvPicPr>
        <p:blipFill rotWithShape="1">
          <a:blip r:embed="rId3">
            <a:alphaModFix/>
          </a:blip>
          <a:srcRect/>
          <a:stretch/>
        </p:blipFill>
        <p:spPr>
          <a:xfrm>
            <a:off x="-121964" y="0"/>
            <a:ext cx="12337072" cy="6939603"/>
          </a:xfrm>
          <a:prstGeom prst="rect">
            <a:avLst/>
          </a:prstGeom>
          <a:noFill/>
          <a:ln>
            <a:noFill/>
          </a:ln>
        </p:spPr>
      </p:pic>
      <p:grpSp>
        <p:nvGrpSpPr>
          <p:cNvPr id="6" name="Group 5"/>
          <p:cNvGrpSpPr/>
          <p:nvPr/>
        </p:nvGrpSpPr>
        <p:grpSpPr>
          <a:xfrm>
            <a:off x="-33389" y="179550"/>
            <a:ext cx="6606690" cy="1372216"/>
            <a:chOff x="1743467" y="2219235"/>
            <a:chExt cx="6606690" cy="1372216"/>
          </a:xfrm>
        </p:grpSpPr>
        <p:pic>
          <p:nvPicPr>
            <p:cNvPr id="7" name="Google Shape;89;p13"/>
            <p:cNvPicPr preferRelativeResize="0"/>
            <p:nvPr/>
          </p:nvPicPr>
          <p:blipFill rotWithShape="1">
            <a:blip r:embed="rId4">
              <a:alphaModFix/>
            </a:blip>
            <a:srcRect/>
            <a:stretch/>
          </p:blipFill>
          <p:spPr>
            <a:xfrm>
              <a:off x="1743467" y="2219235"/>
              <a:ext cx="6606690" cy="1270734"/>
            </a:xfrm>
            <a:prstGeom prst="rect">
              <a:avLst/>
            </a:prstGeom>
            <a:noFill/>
            <a:ln>
              <a:noFill/>
            </a:ln>
          </p:spPr>
        </p:pic>
        <p:sp>
          <p:nvSpPr>
            <p:cNvPr id="8" name="Google Shape;91;p13"/>
            <p:cNvSpPr txBox="1"/>
            <p:nvPr/>
          </p:nvSpPr>
          <p:spPr>
            <a:xfrm>
              <a:off x="2526206" y="2514233"/>
              <a:ext cx="5429027" cy="10772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3600" dirty="0">
                  <a:solidFill>
                    <a:schemeClr val="lt1"/>
                  </a:solidFill>
                  <a:latin typeface="+mj-lt"/>
                </a:rPr>
                <a:t>OW </a:t>
              </a:r>
              <a:r>
                <a:rPr lang="nl-NL" sz="3600" dirty="0" err="1">
                  <a:solidFill>
                    <a:schemeClr val="lt1"/>
                  </a:solidFill>
                  <a:latin typeface="+mj-lt"/>
                </a:rPr>
                <a:t>Fall</a:t>
              </a:r>
              <a:endParaRPr sz="3600" dirty="0">
                <a:latin typeface="+mj-lt"/>
              </a:endParaRPr>
            </a:p>
          </p:txBody>
        </p:sp>
      </p:grpSp>
      <p:pic>
        <p:nvPicPr>
          <p:cNvPr id="10" name="Picture 9" descr="Graphical user interface, table&#10;&#10;Description automatically generated">
            <a:extLst>
              <a:ext uri="{FF2B5EF4-FFF2-40B4-BE49-F238E27FC236}">
                <a16:creationId xmlns:a16="http://schemas.microsoft.com/office/drawing/2014/main" id="{DFB20C9F-ACDE-5585-A49C-5C9E5ED997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3950" y="1551766"/>
            <a:ext cx="10318700" cy="5306234"/>
          </a:xfrm>
          <a:prstGeom prst="rect">
            <a:avLst/>
          </a:prstGeom>
        </p:spPr>
      </p:pic>
    </p:spTree>
    <p:extLst>
      <p:ext uri="{BB962C8B-B14F-4D97-AF65-F5344CB8AC3E}">
        <p14:creationId xmlns:p14="http://schemas.microsoft.com/office/powerpoint/2010/main" val="1048640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Google Shape;98;p14"/>
          <p:cNvPicPr preferRelativeResize="0"/>
          <p:nvPr/>
        </p:nvPicPr>
        <p:blipFill>
          <a:blip r:embed="rId2">
            <a:extLst>
              <a:ext uri="{28A0092B-C50C-407E-A947-70E740481C1C}">
                <a14:useLocalDpi xmlns:a14="http://schemas.microsoft.com/office/drawing/2010/main" val="0"/>
              </a:ext>
            </a:extLst>
          </a:blip>
          <a:stretch>
            <a:fillRect/>
          </a:stretch>
        </p:blipFill>
        <p:spPr>
          <a:xfrm>
            <a:off x="-123168" y="0"/>
            <a:ext cx="12337072" cy="6939603"/>
          </a:xfrm>
          <a:prstGeom prst="rect">
            <a:avLst/>
          </a:prstGeom>
          <a:noFill/>
          <a:ln>
            <a:noFill/>
          </a:ln>
        </p:spPr>
      </p:pic>
      <p:pic>
        <p:nvPicPr>
          <p:cNvPr id="5" name="Google Shape;99;p14"/>
          <p:cNvPicPr preferRelativeResize="0"/>
          <p:nvPr/>
        </p:nvPicPr>
        <p:blipFill rotWithShape="1">
          <a:blip r:embed="rId3">
            <a:alphaModFix/>
          </a:blip>
          <a:srcRect/>
          <a:stretch/>
        </p:blipFill>
        <p:spPr>
          <a:xfrm>
            <a:off x="-145072" y="0"/>
            <a:ext cx="12337072" cy="6939603"/>
          </a:xfrm>
          <a:prstGeom prst="rect">
            <a:avLst/>
          </a:prstGeom>
          <a:noFill/>
          <a:ln>
            <a:noFill/>
          </a:ln>
        </p:spPr>
      </p:pic>
      <p:grpSp>
        <p:nvGrpSpPr>
          <p:cNvPr id="6" name="Group 5"/>
          <p:cNvGrpSpPr/>
          <p:nvPr/>
        </p:nvGrpSpPr>
        <p:grpSpPr>
          <a:xfrm>
            <a:off x="-33389" y="179550"/>
            <a:ext cx="6606690" cy="1372216"/>
            <a:chOff x="1743467" y="2219235"/>
            <a:chExt cx="6606690" cy="1372216"/>
          </a:xfrm>
        </p:grpSpPr>
        <p:pic>
          <p:nvPicPr>
            <p:cNvPr id="7" name="Google Shape;89;p13"/>
            <p:cNvPicPr preferRelativeResize="0"/>
            <p:nvPr/>
          </p:nvPicPr>
          <p:blipFill rotWithShape="1">
            <a:blip r:embed="rId4">
              <a:alphaModFix/>
            </a:blip>
            <a:srcRect/>
            <a:stretch/>
          </p:blipFill>
          <p:spPr>
            <a:xfrm>
              <a:off x="1743467" y="2219235"/>
              <a:ext cx="6606690" cy="1270734"/>
            </a:xfrm>
            <a:prstGeom prst="rect">
              <a:avLst/>
            </a:prstGeom>
            <a:noFill/>
            <a:ln>
              <a:noFill/>
            </a:ln>
          </p:spPr>
        </p:pic>
        <p:sp>
          <p:nvSpPr>
            <p:cNvPr id="8" name="Google Shape;91;p13"/>
            <p:cNvSpPr txBox="1"/>
            <p:nvPr/>
          </p:nvSpPr>
          <p:spPr>
            <a:xfrm>
              <a:off x="2526206" y="2514233"/>
              <a:ext cx="5429027" cy="10772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3600" dirty="0">
                  <a:solidFill>
                    <a:schemeClr val="lt1"/>
                  </a:solidFill>
                  <a:latin typeface="+mj-lt"/>
                </a:rPr>
                <a:t>OW Spring</a:t>
              </a:r>
              <a:endParaRPr sz="3600" dirty="0">
                <a:latin typeface="+mj-lt"/>
              </a:endParaRPr>
            </a:p>
          </p:txBody>
        </p:sp>
      </p:grpSp>
      <p:pic>
        <p:nvPicPr>
          <p:cNvPr id="10" name="Picture 9" descr="Table&#10;&#10;Description automatically generated">
            <a:extLst>
              <a:ext uri="{FF2B5EF4-FFF2-40B4-BE49-F238E27FC236}">
                <a16:creationId xmlns:a16="http://schemas.microsoft.com/office/drawing/2014/main" id="{0F4A0FEE-8BDE-749C-9B29-060ED6E929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1125" y="1551765"/>
            <a:ext cx="9715500" cy="5239559"/>
          </a:xfrm>
          <a:prstGeom prst="rect">
            <a:avLst/>
          </a:prstGeom>
        </p:spPr>
      </p:pic>
    </p:spTree>
    <p:extLst>
      <p:ext uri="{BB962C8B-B14F-4D97-AF65-F5344CB8AC3E}">
        <p14:creationId xmlns:p14="http://schemas.microsoft.com/office/powerpoint/2010/main" val="849766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Google Shape;98;p14"/>
          <p:cNvPicPr preferRelativeResize="0"/>
          <p:nvPr/>
        </p:nvPicPr>
        <p:blipFill>
          <a:blip r:embed="rId2">
            <a:extLst>
              <a:ext uri="{28A0092B-C50C-407E-A947-70E740481C1C}">
                <a14:useLocalDpi xmlns:a14="http://schemas.microsoft.com/office/drawing/2010/main" val="0"/>
              </a:ext>
            </a:extLst>
          </a:blip>
          <a:stretch>
            <a:fillRect/>
          </a:stretch>
        </p:blipFill>
        <p:spPr>
          <a:xfrm>
            <a:off x="-123168" y="0"/>
            <a:ext cx="12337072" cy="6939603"/>
          </a:xfrm>
          <a:prstGeom prst="rect">
            <a:avLst/>
          </a:prstGeom>
          <a:noFill/>
          <a:ln>
            <a:noFill/>
          </a:ln>
        </p:spPr>
      </p:pic>
      <p:pic>
        <p:nvPicPr>
          <p:cNvPr id="5" name="Google Shape;99;p14"/>
          <p:cNvPicPr preferRelativeResize="0"/>
          <p:nvPr/>
        </p:nvPicPr>
        <p:blipFill rotWithShape="1">
          <a:blip r:embed="rId3">
            <a:alphaModFix/>
          </a:blip>
          <a:srcRect/>
          <a:stretch/>
        </p:blipFill>
        <p:spPr>
          <a:xfrm>
            <a:off x="-121964" y="0"/>
            <a:ext cx="12337072" cy="6939603"/>
          </a:xfrm>
          <a:prstGeom prst="rect">
            <a:avLst/>
          </a:prstGeom>
          <a:noFill/>
          <a:ln>
            <a:noFill/>
          </a:ln>
        </p:spPr>
      </p:pic>
      <p:grpSp>
        <p:nvGrpSpPr>
          <p:cNvPr id="6" name="Group 5"/>
          <p:cNvGrpSpPr/>
          <p:nvPr/>
        </p:nvGrpSpPr>
        <p:grpSpPr>
          <a:xfrm>
            <a:off x="-33389" y="179550"/>
            <a:ext cx="6606690" cy="1372216"/>
            <a:chOff x="1743467" y="2219235"/>
            <a:chExt cx="6606690" cy="1372216"/>
          </a:xfrm>
        </p:grpSpPr>
        <p:pic>
          <p:nvPicPr>
            <p:cNvPr id="7" name="Google Shape;89;p13"/>
            <p:cNvPicPr preferRelativeResize="0"/>
            <p:nvPr/>
          </p:nvPicPr>
          <p:blipFill rotWithShape="1">
            <a:blip r:embed="rId4">
              <a:alphaModFix/>
            </a:blip>
            <a:srcRect/>
            <a:stretch/>
          </p:blipFill>
          <p:spPr>
            <a:xfrm>
              <a:off x="1743467" y="2219235"/>
              <a:ext cx="6606690" cy="1270734"/>
            </a:xfrm>
            <a:prstGeom prst="rect">
              <a:avLst/>
            </a:prstGeom>
            <a:noFill/>
            <a:ln>
              <a:noFill/>
            </a:ln>
          </p:spPr>
        </p:pic>
        <p:sp>
          <p:nvSpPr>
            <p:cNvPr id="8" name="Google Shape;91;p13"/>
            <p:cNvSpPr txBox="1"/>
            <p:nvPr/>
          </p:nvSpPr>
          <p:spPr>
            <a:xfrm>
              <a:off x="2526206" y="2514233"/>
              <a:ext cx="5429027" cy="10772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3600" dirty="0">
                  <a:solidFill>
                    <a:schemeClr val="lt1"/>
                  </a:solidFill>
                  <a:latin typeface="+mj-lt"/>
                </a:rPr>
                <a:t>SOC NL </a:t>
              </a:r>
              <a:r>
                <a:rPr lang="nl-NL" sz="3600" dirty="0" err="1">
                  <a:solidFill>
                    <a:schemeClr val="lt1"/>
                  </a:solidFill>
                  <a:latin typeface="+mj-lt"/>
                </a:rPr>
                <a:t>Fall</a:t>
              </a:r>
              <a:endParaRPr sz="3600" dirty="0">
                <a:latin typeface="+mj-lt"/>
              </a:endParaRPr>
            </a:p>
          </p:txBody>
        </p:sp>
      </p:grpSp>
      <p:pic>
        <p:nvPicPr>
          <p:cNvPr id="10" name="Picture 9" descr="Graphical user interface, text, application&#10;&#10;Description automatically generated">
            <a:extLst>
              <a:ext uri="{FF2B5EF4-FFF2-40B4-BE49-F238E27FC236}">
                <a16:creationId xmlns:a16="http://schemas.microsoft.com/office/drawing/2014/main" id="{9C9CBD61-AA4C-CE2F-E47C-C2C46CD868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8250" y="1551766"/>
            <a:ext cx="9572625" cy="5306234"/>
          </a:xfrm>
          <a:prstGeom prst="rect">
            <a:avLst/>
          </a:prstGeom>
        </p:spPr>
      </p:pic>
    </p:spTree>
    <p:extLst>
      <p:ext uri="{BB962C8B-B14F-4D97-AF65-F5344CB8AC3E}">
        <p14:creationId xmlns:p14="http://schemas.microsoft.com/office/powerpoint/2010/main" val="213551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Google Shape;98;p14"/>
          <p:cNvPicPr preferRelativeResize="0"/>
          <p:nvPr/>
        </p:nvPicPr>
        <p:blipFill>
          <a:blip r:embed="rId2">
            <a:extLst>
              <a:ext uri="{28A0092B-C50C-407E-A947-70E740481C1C}">
                <a14:useLocalDpi xmlns:a14="http://schemas.microsoft.com/office/drawing/2010/main" val="0"/>
              </a:ext>
            </a:extLst>
          </a:blip>
          <a:stretch>
            <a:fillRect/>
          </a:stretch>
        </p:blipFill>
        <p:spPr>
          <a:xfrm>
            <a:off x="-123168" y="0"/>
            <a:ext cx="12337072" cy="6939603"/>
          </a:xfrm>
          <a:prstGeom prst="rect">
            <a:avLst/>
          </a:prstGeom>
          <a:noFill/>
          <a:ln>
            <a:noFill/>
          </a:ln>
        </p:spPr>
      </p:pic>
      <p:pic>
        <p:nvPicPr>
          <p:cNvPr id="5" name="Google Shape;99;p14"/>
          <p:cNvPicPr preferRelativeResize="0"/>
          <p:nvPr/>
        </p:nvPicPr>
        <p:blipFill rotWithShape="1">
          <a:blip r:embed="rId3">
            <a:alphaModFix/>
          </a:blip>
          <a:srcRect/>
          <a:stretch/>
        </p:blipFill>
        <p:spPr>
          <a:xfrm>
            <a:off x="-121964" y="0"/>
            <a:ext cx="12337072" cy="6939603"/>
          </a:xfrm>
          <a:prstGeom prst="rect">
            <a:avLst/>
          </a:prstGeom>
          <a:noFill/>
          <a:ln>
            <a:noFill/>
          </a:ln>
        </p:spPr>
      </p:pic>
      <p:grpSp>
        <p:nvGrpSpPr>
          <p:cNvPr id="6" name="Group 5"/>
          <p:cNvGrpSpPr/>
          <p:nvPr/>
        </p:nvGrpSpPr>
        <p:grpSpPr>
          <a:xfrm>
            <a:off x="-33389" y="179550"/>
            <a:ext cx="6606690" cy="1372216"/>
            <a:chOff x="1743467" y="2219235"/>
            <a:chExt cx="6606690" cy="1372216"/>
          </a:xfrm>
        </p:grpSpPr>
        <p:pic>
          <p:nvPicPr>
            <p:cNvPr id="7" name="Google Shape;89;p13"/>
            <p:cNvPicPr preferRelativeResize="0"/>
            <p:nvPr/>
          </p:nvPicPr>
          <p:blipFill rotWithShape="1">
            <a:blip r:embed="rId4">
              <a:alphaModFix/>
            </a:blip>
            <a:srcRect/>
            <a:stretch/>
          </p:blipFill>
          <p:spPr>
            <a:xfrm>
              <a:off x="1743467" y="2219235"/>
              <a:ext cx="6606690" cy="1270734"/>
            </a:xfrm>
            <a:prstGeom prst="rect">
              <a:avLst/>
            </a:prstGeom>
            <a:noFill/>
            <a:ln>
              <a:noFill/>
            </a:ln>
          </p:spPr>
        </p:pic>
        <p:sp>
          <p:nvSpPr>
            <p:cNvPr id="8" name="Google Shape;91;p13"/>
            <p:cNvSpPr txBox="1"/>
            <p:nvPr/>
          </p:nvSpPr>
          <p:spPr>
            <a:xfrm>
              <a:off x="2526206" y="2514233"/>
              <a:ext cx="5429027" cy="10772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3600" dirty="0">
                  <a:solidFill>
                    <a:schemeClr val="lt1"/>
                  </a:solidFill>
                  <a:latin typeface="+mj-lt"/>
                </a:rPr>
                <a:t>SOC NL Spring</a:t>
              </a:r>
              <a:endParaRPr sz="3600" dirty="0">
                <a:latin typeface="+mj-lt"/>
              </a:endParaRPr>
            </a:p>
          </p:txBody>
        </p:sp>
      </p:grpSp>
      <p:pic>
        <p:nvPicPr>
          <p:cNvPr id="10" name="Picture 9" descr="Graphical user interface, application, table&#10;&#10;Description automatically generated">
            <a:extLst>
              <a:ext uri="{FF2B5EF4-FFF2-40B4-BE49-F238E27FC236}">
                <a16:creationId xmlns:a16="http://schemas.microsoft.com/office/drawing/2014/main" id="{FFAD6FFA-F743-05C0-CE33-24C6AB44AC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749" y="1551766"/>
            <a:ext cx="9991725" cy="5201459"/>
          </a:xfrm>
          <a:prstGeom prst="rect">
            <a:avLst/>
          </a:prstGeom>
        </p:spPr>
      </p:pic>
    </p:spTree>
    <p:extLst>
      <p:ext uri="{BB962C8B-B14F-4D97-AF65-F5344CB8AC3E}">
        <p14:creationId xmlns:p14="http://schemas.microsoft.com/office/powerpoint/2010/main" val="1518522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Google Shape;98;p14"/>
          <p:cNvPicPr preferRelativeResize="0"/>
          <p:nvPr/>
        </p:nvPicPr>
        <p:blipFill>
          <a:blip r:embed="rId2">
            <a:extLst>
              <a:ext uri="{28A0092B-C50C-407E-A947-70E740481C1C}">
                <a14:useLocalDpi xmlns:a14="http://schemas.microsoft.com/office/drawing/2010/main" val="0"/>
              </a:ext>
            </a:extLst>
          </a:blip>
          <a:stretch>
            <a:fillRect/>
          </a:stretch>
        </p:blipFill>
        <p:spPr>
          <a:xfrm>
            <a:off x="-123168" y="0"/>
            <a:ext cx="12337072" cy="6939603"/>
          </a:xfrm>
          <a:prstGeom prst="rect">
            <a:avLst/>
          </a:prstGeom>
          <a:noFill/>
          <a:ln>
            <a:noFill/>
          </a:ln>
        </p:spPr>
      </p:pic>
      <p:pic>
        <p:nvPicPr>
          <p:cNvPr id="5" name="Google Shape;99;p14"/>
          <p:cNvPicPr preferRelativeResize="0"/>
          <p:nvPr/>
        </p:nvPicPr>
        <p:blipFill rotWithShape="1">
          <a:blip r:embed="rId3">
            <a:alphaModFix/>
          </a:blip>
          <a:srcRect/>
          <a:stretch/>
        </p:blipFill>
        <p:spPr>
          <a:xfrm>
            <a:off x="-121964" y="0"/>
            <a:ext cx="12337072" cy="6939603"/>
          </a:xfrm>
          <a:prstGeom prst="rect">
            <a:avLst/>
          </a:prstGeom>
          <a:noFill/>
          <a:ln>
            <a:noFill/>
          </a:ln>
        </p:spPr>
      </p:pic>
      <p:grpSp>
        <p:nvGrpSpPr>
          <p:cNvPr id="6" name="Group 5"/>
          <p:cNvGrpSpPr/>
          <p:nvPr/>
        </p:nvGrpSpPr>
        <p:grpSpPr>
          <a:xfrm>
            <a:off x="-33389" y="179550"/>
            <a:ext cx="6606690" cy="1372216"/>
            <a:chOff x="1743467" y="2219235"/>
            <a:chExt cx="6606690" cy="1372216"/>
          </a:xfrm>
        </p:grpSpPr>
        <p:pic>
          <p:nvPicPr>
            <p:cNvPr id="7" name="Google Shape;89;p13"/>
            <p:cNvPicPr preferRelativeResize="0"/>
            <p:nvPr/>
          </p:nvPicPr>
          <p:blipFill rotWithShape="1">
            <a:blip r:embed="rId4">
              <a:alphaModFix/>
            </a:blip>
            <a:srcRect/>
            <a:stretch/>
          </p:blipFill>
          <p:spPr>
            <a:xfrm>
              <a:off x="1743467" y="2219235"/>
              <a:ext cx="6606690" cy="1270734"/>
            </a:xfrm>
            <a:prstGeom prst="rect">
              <a:avLst/>
            </a:prstGeom>
            <a:noFill/>
            <a:ln>
              <a:noFill/>
            </a:ln>
          </p:spPr>
        </p:pic>
        <p:sp>
          <p:nvSpPr>
            <p:cNvPr id="8" name="Google Shape;91;p13"/>
            <p:cNvSpPr txBox="1"/>
            <p:nvPr/>
          </p:nvSpPr>
          <p:spPr>
            <a:xfrm>
              <a:off x="2526206" y="2514233"/>
              <a:ext cx="5429027" cy="10772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3600" dirty="0">
                  <a:solidFill>
                    <a:schemeClr val="lt1"/>
                  </a:solidFill>
                  <a:latin typeface="+mj-lt"/>
                </a:rPr>
                <a:t>SOC ENG </a:t>
              </a:r>
              <a:r>
                <a:rPr lang="nl-NL" sz="3600" dirty="0" err="1">
                  <a:solidFill>
                    <a:schemeClr val="lt1"/>
                  </a:solidFill>
                  <a:latin typeface="+mj-lt"/>
                </a:rPr>
                <a:t>Fall</a:t>
              </a:r>
              <a:endParaRPr sz="3600" dirty="0">
                <a:latin typeface="+mj-lt"/>
              </a:endParaRPr>
            </a:p>
          </p:txBody>
        </p:sp>
      </p:grpSp>
      <p:pic>
        <p:nvPicPr>
          <p:cNvPr id="10" name="Picture 9" descr="Graphical user interface, application, table&#10;&#10;Description automatically generated">
            <a:extLst>
              <a:ext uri="{FF2B5EF4-FFF2-40B4-BE49-F238E27FC236}">
                <a16:creationId xmlns:a16="http://schemas.microsoft.com/office/drawing/2014/main" id="{19A0CEF1-F8A9-15F9-798D-81735D4622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1575" y="1551766"/>
            <a:ext cx="9801225" cy="5306233"/>
          </a:xfrm>
          <a:prstGeom prst="rect">
            <a:avLst/>
          </a:prstGeom>
        </p:spPr>
      </p:pic>
    </p:spTree>
    <p:extLst>
      <p:ext uri="{BB962C8B-B14F-4D97-AF65-F5344CB8AC3E}">
        <p14:creationId xmlns:p14="http://schemas.microsoft.com/office/powerpoint/2010/main" val="20776535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Google Shape;98;p14"/>
          <p:cNvPicPr preferRelativeResize="0"/>
          <p:nvPr/>
        </p:nvPicPr>
        <p:blipFill>
          <a:blip r:embed="rId2">
            <a:extLst>
              <a:ext uri="{28A0092B-C50C-407E-A947-70E740481C1C}">
                <a14:useLocalDpi xmlns:a14="http://schemas.microsoft.com/office/drawing/2010/main" val="0"/>
              </a:ext>
            </a:extLst>
          </a:blip>
          <a:stretch>
            <a:fillRect/>
          </a:stretch>
        </p:blipFill>
        <p:spPr>
          <a:xfrm>
            <a:off x="-123168" y="0"/>
            <a:ext cx="12337072" cy="6939603"/>
          </a:xfrm>
          <a:prstGeom prst="rect">
            <a:avLst/>
          </a:prstGeom>
          <a:noFill/>
          <a:ln>
            <a:noFill/>
          </a:ln>
        </p:spPr>
      </p:pic>
      <p:pic>
        <p:nvPicPr>
          <p:cNvPr id="5" name="Google Shape;99;p14"/>
          <p:cNvPicPr preferRelativeResize="0"/>
          <p:nvPr/>
        </p:nvPicPr>
        <p:blipFill rotWithShape="1">
          <a:blip r:embed="rId3">
            <a:alphaModFix/>
          </a:blip>
          <a:srcRect/>
          <a:stretch/>
        </p:blipFill>
        <p:spPr>
          <a:xfrm>
            <a:off x="-121964" y="0"/>
            <a:ext cx="12337072" cy="6939603"/>
          </a:xfrm>
          <a:prstGeom prst="rect">
            <a:avLst/>
          </a:prstGeom>
          <a:noFill/>
          <a:ln>
            <a:noFill/>
          </a:ln>
        </p:spPr>
      </p:pic>
      <p:grpSp>
        <p:nvGrpSpPr>
          <p:cNvPr id="6" name="Group 5"/>
          <p:cNvGrpSpPr/>
          <p:nvPr/>
        </p:nvGrpSpPr>
        <p:grpSpPr>
          <a:xfrm>
            <a:off x="-33389" y="179550"/>
            <a:ext cx="6606690" cy="1372216"/>
            <a:chOff x="1743467" y="2219235"/>
            <a:chExt cx="6606690" cy="1372216"/>
          </a:xfrm>
        </p:grpSpPr>
        <p:pic>
          <p:nvPicPr>
            <p:cNvPr id="7" name="Google Shape;89;p13"/>
            <p:cNvPicPr preferRelativeResize="0"/>
            <p:nvPr/>
          </p:nvPicPr>
          <p:blipFill rotWithShape="1">
            <a:blip r:embed="rId4">
              <a:alphaModFix/>
            </a:blip>
            <a:srcRect/>
            <a:stretch/>
          </p:blipFill>
          <p:spPr>
            <a:xfrm>
              <a:off x="1743467" y="2219235"/>
              <a:ext cx="6606690" cy="1270734"/>
            </a:xfrm>
            <a:prstGeom prst="rect">
              <a:avLst/>
            </a:prstGeom>
            <a:noFill/>
            <a:ln>
              <a:noFill/>
            </a:ln>
          </p:spPr>
        </p:pic>
        <p:sp>
          <p:nvSpPr>
            <p:cNvPr id="8" name="Google Shape;91;p13"/>
            <p:cNvSpPr txBox="1"/>
            <p:nvPr/>
          </p:nvSpPr>
          <p:spPr>
            <a:xfrm>
              <a:off x="2526206" y="2514233"/>
              <a:ext cx="5429027" cy="10772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3600" dirty="0">
                  <a:solidFill>
                    <a:schemeClr val="lt1"/>
                  </a:solidFill>
                  <a:latin typeface="+mj-lt"/>
                </a:rPr>
                <a:t>SOC ENG Spring</a:t>
              </a:r>
              <a:endParaRPr sz="3600" dirty="0">
                <a:latin typeface="+mj-lt"/>
              </a:endParaRPr>
            </a:p>
          </p:txBody>
        </p:sp>
      </p:grpSp>
      <p:pic>
        <p:nvPicPr>
          <p:cNvPr id="10" name="Picture 9" descr="Graphical user interface, application&#10;&#10;Description automatically generated">
            <a:extLst>
              <a:ext uri="{FF2B5EF4-FFF2-40B4-BE49-F238E27FC236}">
                <a16:creationId xmlns:a16="http://schemas.microsoft.com/office/drawing/2014/main" id="{3E4BEE53-D61F-9A45-E5EB-F3D2882978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2525" y="1551766"/>
            <a:ext cx="9734550" cy="5306233"/>
          </a:xfrm>
          <a:prstGeom prst="rect">
            <a:avLst/>
          </a:prstGeom>
        </p:spPr>
      </p:pic>
    </p:spTree>
    <p:extLst>
      <p:ext uri="{BB962C8B-B14F-4D97-AF65-F5344CB8AC3E}">
        <p14:creationId xmlns:p14="http://schemas.microsoft.com/office/powerpoint/2010/main" val="2542654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D67A84A-5198-4584-87CF-38428081340D}"/>
              </a:ext>
            </a:extLst>
          </p:cNvPr>
          <p:cNvSpPr>
            <a:spLocks noGrp="1"/>
          </p:cNvSpPr>
          <p:nvPr>
            <p:ph type="title"/>
          </p:nvPr>
        </p:nvSpPr>
        <p:spPr>
          <a:xfrm>
            <a:off x="640080" y="325369"/>
            <a:ext cx="4368602" cy="1956841"/>
          </a:xfrm>
        </p:spPr>
        <p:txBody>
          <a:bodyPr anchor="b">
            <a:normAutofit/>
          </a:bodyPr>
          <a:lstStyle/>
          <a:p>
            <a:r>
              <a:rPr lang="nl-NL" b="1" dirty="0">
                <a:solidFill>
                  <a:srgbClr val="003366"/>
                </a:solidFill>
                <a:latin typeface="Scala Sans Offc" panose="020B0504030101020102" pitchFamily="34" charset="0"/>
                <a:ea typeface="+mn-ea"/>
                <a:cs typeface="+mn-cs"/>
              </a:rPr>
              <a:t>Program</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52B1626-A52B-45A5-BA5F-BA58CD2C353B}"/>
              </a:ext>
            </a:extLst>
          </p:cNvPr>
          <p:cNvSpPr>
            <a:spLocks noGrp="1"/>
          </p:cNvSpPr>
          <p:nvPr>
            <p:ph idx="1"/>
          </p:nvPr>
        </p:nvSpPr>
        <p:spPr>
          <a:xfrm>
            <a:off x="640080" y="2872899"/>
            <a:ext cx="4243589" cy="3320668"/>
          </a:xfrm>
        </p:spPr>
        <p:txBody>
          <a:bodyPr>
            <a:normAutofit lnSpcReduction="10000"/>
          </a:bodyPr>
          <a:lstStyle/>
          <a:p>
            <a:pPr marL="0" indent="0">
              <a:buNone/>
            </a:pPr>
            <a:r>
              <a:rPr lang="nl-NL" sz="2400" b="1" dirty="0">
                <a:latin typeface="Scala Sans Offc" panose="020B0504030101020102" pitchFamily="34" charset="0"/>
              </a:rPr>
              <a:t>First </a:t>
            </a:r>
            <a:r>
              <a:rPr lang="nl-NL" sz="2400" b="1" dirty="0" err="1">
                <a:latin typeface="Scala Sans Offc" panose="020B0504030101020102" pitchFamily="34" charset="0"/>
              </a:rPr>
              <a:t>Round</a:t>
            </a:r>
            <a:r>
              <a:rPr lang="nl-NL" sz="2400" b="1" dirty="0">
                <a:latin typeface="Scala Sans Offc" panose="020B0504030101020102" pitchFamily="34" charset="0"/>
              </a:rPr>
              <a:t>:</a:t>
            </a:r>
            <a:br>
              <a:rPr lang="nl-NL" sz="1700" dirty="0">
                <a:latin typeface="Scala Sans Offc" panose="020B0504030101020102" pitchFamily="34" charset="0"/>
              </a:rPr>
            </a:br>
            <a:r>
              <a:rPr lang="nl-NL" sz="1700" dirty="0" err="1">
                <a:latin typeface="Scala Sans Offc" panose="020B0504030101020102" pitchFamily="34" charset="0"/>
              </a:rPr>
              <a:t>Explanation</a:t>
            </a:r>
            <a:r>
              <a:rPr lang="nl-NL" sz="1700" dirty="0">
                <a:latin typeface="Scala Sans Offc" panose="020B0504030101020102" pitchFamily="34" charset="0"/>
              </a:rPr>
              <a:t> Course Approval </a:t>
            </a:r>
            <a:br>
              <a:rPr lang="nl-NL" sz="1700" dirty="0">
                <a:latin typeface="Scala Sans Offc" panose="020B0504030101020102" pitchFamily="34" charset="0"/>
              </a:rPr>
            </a:br>
            <a:r>
              <a:rPr lang="nl-NL" sz="1700" dirty="0">
                <a:latin typeface="Scala Sans Offc" panose="020B0504030101020102" pitchFamily="34" charset="0"/>
              </a:rPr>
              <a:t>(here)</a:t>
            </a:r>
          </a:p>
          <a:p>
            <a:pPr marL="0" indent="0">
              <a:buNone/>
            </a:pPr>
            <a:br>
              <a:rPr lang="nl-NL" sz="2400" dirty="0">
                <a:latin typeface="Scala Sans Offc" panose="020B0504030101020102" pitchFamily="34" charset="0"/>
              </a:rPr>
            </a:br>
            <a:r>
              <a:rPr lang="nl-NL" sz="2400" b="1" dirty="0">
                <a:latin typeface="Scala Sans Offc" panose="020B0504030101020102" pitchFamily="34" charset="0"/>
              </a:rPr>
              <a:t>Second </a:t>
            </a:r>
            <a:r>
              <a:rPr lang="nl-NL" sz="2400" b="1" dirty="0" err="1">
                <a:latin typeface="Scala Sans Offc" panose="020B0504030101020102" pitchFamily="34" charset="0"/>
              </a:rPr>
              <a:t>Round</a:t>
            </a:r>
            <a:r>
              <a:rPr lang="nl-NL" sz="2400" b="1" dirty="0">
                <a:latin typeface="Scala Sans Offc" panose="020B0504030101020102" pitchFamily="34" charset="0"/>
              </a:rPr>
              <a:t>: </a:t>
            </a:r>
            <a:br>
              <a:rPr lang="nl-NL" sz="1700" dirty="0">
                <a:latin typeface="Scala Sans Offc" panose="020B0504030101020102" pitchFamily="34" charset="0"/>
              </a:rPr>
            </a:br>
            <a:r>
              <a:rPr lang="nl-NL" sz="1700" dirty="0">
                <a:latin typeface="Scala Sans Offc" panose="020B0504030101020102" pitchFamily="34" charset="0"/>
              </a:rPr>
              <a:t>Pre-</a:t>
            </a:r>
            <a:r>
              <a:rPr lang="en-US" sz="1700" dirty="0">
                <a:latin typeface="Scala Sans Offc" panose="020B0504030101020102" pitchFamily="34" charset="0"/>
              </a:rPr>
              <a:t>departure</a:t>
            </a:r>
            <a:r>
              <a:rPr lang="nl-NL" sz="1700" dirty="0">
                <a:latin typeface="Scala Sans Offc" panose="020B0504030101020102" pitchFamily="34" charset="0"/>
              </a:rPr>
              <a:t> </a:t>
            </a:r>
            <a:r>
              <a:rPr lang="nl-NL" sz="1700" dirty="0" err="1">
                <a:latin typeface="Scala Sans Offc" panose="020B0504030101020102" pitchFamily="34" charset="0"/>
              </a:rPr>
              <a:t>presentation</a:t>
            </a:r>
            <a:r>
              <a:rPr lang="nl-NL" sz="1700" dirty="0">
                <a:latin typeface="Scala Sans Offc" panose="020B0504030101020102" pitchFamily="34" charset="0"/>
              </a:rPr>
              <a:t> </a:t>
            </a:r>
            <a:br>
              <a:rPr lang="nl-NL" sz="1700" dirty="0">
                <a:latin typeface="Scala Sans Offc" panose="020B0504030101020102" pitchFamily="34" charset="0"/>
              </a:rPr>
            </a:br>
            <a:r>
              <a:rPr lang="nl-NL" sz="1700" dirty="0">
                <a:latin typeface="Scala Sans Offc" panose="020B0504030101020102" pitchFamily="34" charset="0"/>
              </a:rPr>
              <a:t>(room DZ2)</a:t>
            </a:r>
          </a:p>
          <a:p>
            <a:pPr marL="0" indent="0">
              <a:buNone/>
            </a:pPr>
            <a:endParaRPr lang="nl-NL" sz="1700" dirty="0">
              <a:latin typeface="Scala Sans Offc" panose="020B0504030101020102" pitchFamily="34" charset="0"/>
            </a:endParaRPr>
          </a:p>
          <a:p>
            <a:pPr marL="0" indent="0">
              <a:buNone/>
            </a:pPr>
            <a:r>
              <a:rPr lang="nl-NL" sz="2400" b="1" dirty="0" err="1">
                <a:latin typeface="Scala Sans Offc" panose="020B0504030101020102" pitchFamily="34" charset="0"/>
              </a:rPr>
              <a:t>Finally</a:t>
            </a:r>
            <a:r>
              <a:rPr lang="nl-NL" sz="2400" b="1" dirty="0">
                <a:latin typeface="Scala Sans Offc" panose="020B0504030101020102" pitchFamily="34" charset="0"/>
              </a:rPr>
              <a:t>: </a:t>
            </a:r>
            <a:br>
              <a:rPr lang="nl-NL" sz="1700" dirty="0">
                <a:latin typeface="Scala Sans Offc" panose="020B0504030101020102" pitchFamily="34" charset="0"/>
              </a:rPr>
            </a:br>
            <a:r>
              <a:rPr lang="nl-NL" sz="1700" dirty="0">
                <a:latin typeface="Scala Sans Offc" panose="020B0504030101020102" pitchFamily="34" charset="0"/>
              </a:rPr>
              <a:t>Meet &amp; Greet!</a:t>
            </a:r>
            <a:br>
              <a:rPr lang="nl-NL" sz="1700" dirty="0">
                <a:latin typeface="Scala Sans Offc" panose="020B0504030101020102" pitchFamily="34" charset="0"/>
              </a:rPr>
            </a:br>
            <a:r>
              <a:rPr lang="nl-NL" sz="1700" dirty="0">
                <a:latin typeface="Scala Sans Offc" panose="020B0504030101020102" pitchFamily="34" charset="0"/>
              </a:rPr>
              <a:t>(foyer)</a:t>
            </a:r>
          </a:p>
        </p:txBody>
      </p:sp>
      <p:pic>
        <p:nvPicPr>
          <p:cNvPr id="5" name="Picture 4" descr="Stack of files">
            <a:extLst>
              <a:ext uri="{FF2B5EF4-FFF2-40B4-BE49-F238E27FC236}">
                <a16:creationId xmlns:a16="http://schemas.microsoft.com/office/drawing/2014/main" id="{26540158-9F3C-AD1C-0D14-35C1D98E67E7}"/>
              </a:ext>
            </a:extLst>
          </p:cNvPr>
          <p:cNvPicPr>
            <a:picLocks noChangeAspect="1"/>
          </p:cNvPicPr>
          <p:nvPr/>
        </p:nvPicPr>
        <p:blipFill rotWithShape="1">
          <a:blip r:embed="rId3">
            <a:extLst>
              <a:ext uri="{28A0092B-C50C-407E-A947-70E740481C1C}">
                <a14:useLocalDpi xmlns:a14="http://schemas.microsoft.com/office/drawing/2010/main" val="0"/>
              </a:ext>
            </a:extLst>
          </a:blip>
          <a:srcRect l="16525" r="16522"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9315298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3"/>
          <p:cNvPicPr preferRelativeResize="0"/>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pic>
        <p:nvPicPr>
          <p:cNvPr id="89" name="Google Shape;89;p13"/>
          <p:cNvPicPr preferRelativeResize="0"/>
          <p:nvPr/>
        </p:nvPicPr>
        <p:blipFill rotWithShape="1">
          <a:blip r:embed="rId4">
            <a:alphaModFix/>
          </a:blip>
          <a:srcRect/>
          <a:stretch/>
        </p:blipFill>
        <p:spPr>
          <a:xfrm>
            <a:off x="5585303" y="559714"/>
            <a:ext cx="6606690" cy="1655452"/>
          </a:xfrm>
          <a:prstGeom prst="rect">
            <a:avLst/>
          </a:prstGeom>
          <a:noFill/>
          <a:ln>
            <a:noFill/>
          </a:ln>
        </p:spPr>
      </p:pic>
      <p:pic>
        <p:nvPicPr>
          <p:cNvPr id="90" name="Google Shape;90;p13"/>
          <p:cNvPicPr preferRelativeResize="0"/>
          <p:nvPr/>
        </p:nvPicPr>
        <p:blipFill rotWithShape="1">
          <a:blip r:embed="rId5">
            <a:alphaModFix/>
          </a:blip>
          <a:srcRect/>
          <a:stretch/>
        </p:blipFill>
        <p:spPr>
          <a:xfrm>
            <a:off x="6242739" y="993021"/>
            <a:ext cx="862812" cy="880420"/>
          </a:xfrm>
          <a:prstGeom prst="rect">
            <a:avLst/>
          </a:prstGeom>
          <a:noFill/>
          <a:ln>
            <a:noFill/>
          </a:ln>
        </p:spPr>
      </p:pic>
      <p:pic>
        <p:nvPicPr>
          <p:cNvPr id="92" name="Google Shape;92;p13"/>
          <p:cNvPicPr preferRelativeResize="0"/>
          <p:nvPr/>
        </p:nvPicPr>
        <p:blipFill rotWithShape="1">
          <a:blip r:embed="rId6">
            <a:alphaModFix/>
          </a:blip>
          <a:srcRect/>
          <a:stretch/>
        </p:blipFill>
        <p:spPr>
          <a:xfrm>
            <a:off x="7" y="5943601"/>
            <a:ext cx="12191986" cy="914399"/>
          </a:xfrm>
          <a:prstGeom prst="rect">
            <a:avLst/>
          </a:prstGeom>
          <a:noFill/>
          <a:ln>
            <a:noFill/>
          </a:ln>
        </p:spPr>
      </p:pic>
      <p:sp>
        <p:nvSpPr>
          <p:cNvPr id="3" name="TextBox 2"/>
          <p:cNvSpPr txBox="1"/>
          <p:nvPr/>
        </p:nvSpPr>
        <p:spPr>
          <a:xfrm>
            <a:off x="7372932" y="971941"/>
            <a:ext cx="4551679" cy="830997"/>
          </a:xfrm>
          <a:prstGeom prst="rect">
            <a:avLst/>
          </a:prstGeom>
          <a:noFill/>
        </p:spPr>
        <p:txBody>
          <a:bodyPr wrap="square" rtlCol="0">
            <a:spAutoFit/>
          </a:bodyPr>
          <a:lstStyle/>
          <a:p>
            <a:pPr algn="ctr"/>
            <a:r>
              <a:rPr lang="nl-NL" altLang="en-US" sz="4800" dirty="0" err="1">
                <a:solidFill>
                  <a:schemeClr val="bg1"/>
                </a:solidFill>
                <a:ea typeface="ヒラギノ角ゴ Pro W3"/>
              </a:rPr>
              <a:t>Thank</a:t>
            </a:r>
            <a:r>
              <a:rPr lang="nl-NL" altLang="en-US" sz="4800" dirty="0">
                <a:solidFill>
                  <a:schemeClr val="bg1"/>
                </a:solidFill>
                <a:ea typeface="ヒラギノ角ゴ Pro W3"/>
              </a:rPr>
              <a:t> </a:t>
            </a:r>
            <a:r>
              <a:rPr lang="nl-NL" altLang="en-US" sz="4800" dirty="0" err="1">
                <a:solidFill>
                  <a:schemeClr val="bg1"/>
                </a:solidFill>
                <a:ea typeface="ヒラギノ角ゴ Pro W3"/>
              </a:rPr>
              <a:t>you</a:t>
            </a:r>
            <a:r>
              <a:rPr lang="nl-NL" altLang="en-US" sz="4800" dirty="0">
                <a:solidFill>
                  <a:schemeClr val="bg1"/>
                </a:solidFill>
                <a:ea typeface="ヒラギノ角ゴ Pro W3"/>
              </a:rPr>
              <a:t>!</a:t>
            </a:r>
            <a:endParaRPr lang="en-US" sz="3200" dirty="0">
              <a:solidFill>
                <a:schemeClr val="bg1"/>
              </a:solidFill>
            </a:endParaRPr>
          </a:p>
        </p:txBody>
      </p:sp>
    </p:spTree>
    <p:extLst>
      <p:ext uri="{BB962C8B-B14F-4D97-AF65-F5344CB8AC3E}">
        <p14:creationId xmlns:p14="http://schemas.microsoft.com/office/powerpoint/2010/main" val="2928804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Path winding through a grassy field">
            <a:extLst>
              <a:ext uri="{FF2B5EF4-FFF2-40B4-BE49-F238E27FC236}">
                <a16:creationId xmlns:a16="http://schemas.microsoft.com/office/drawing/2014/main" id="{61187962-4B6E-5D79-C9A5-07A159619AE1}"/>
              </a:ext>
            </a:extLst>
          </p:cNvPr>
          <p:cNvPicPr>
            <a:picLocks noChangeAspect="1"/>
          </p:cNvPicPr>
          <p:nvPr/>
        </p:nvPicPr>
        <p:blipFill>
          <a:blip r:embed="rId3">
            <a:extLst>
              <a:ext uri="{28A0092B-C50C-407E-A947-70E740481C1C}">
                <a14:useLocalDpi xmlns:a14="http://schemas.microsoft.com/office/drawing/2010/main" val="0"/>
              </a:ext>
            </a:extLst>
          </a:blip>
          <a:srcRect l="7877" r="7877"/>
          <a:stretch/>
        </p:blipFill>
        <p:spPr>
          <a:xfrm>
            <a:off x="3523488" y="10"/>
            <a:ext cx="8668512" cy="6857990"/>
          </a:xfrm>
          <a:prstGeom prst="rect">
            <a:avLst/>
          </a:prstGeom>
        </p:spPr>
      </p:pic>
      <p:sp>
        <p:nvSpPr>
          <p:cNvPr id="29" name="Rectangle 28">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1EB77FA-12C4-4DC9-B5B8-62DB0DA2AD60}"/>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b="1" dirty="0">
                <a:solidFill>
                  <a:srgbClr val="003366"/>
                </a:solidFill>
                <a:latin typeface="Scala Sans Offc" panose="020B0504030101020102" pitchFamily="34" charset="0"/>
                <a:ea typeface="+mn-ea"/>
                <a:cs typeface="+mn-cs"/>
              </a:rPr>
              <a:t>On</a:t>
            </a:r>
            <a:r>
              <a:rPr lang="en-US" sz="4800" b="1" dirty="0"/>
              <a:t> </a:t>
            </a:r>
            <a:r>
              <a:rPr lang="en-US" b="1" dirty="0">
                <a:solidFill>
                  <a:srgbClr val="003366"/>
                </a:solidFill>
                <a:latin typeface="Scala Sans Offc" panose="020B0504030101020102" pitchFamily="34" charset="0"/>
                <a:ea typeface="+mn-ea"/>
                <a:cs typeface="+mn-cs"/>
              </a:rPr>
              <a:t>to the Course Approval presentation!</a:t>
            </a:r>
          </a:p>
        </p:txBody>
      </p:sp>
      <p:sp>
        <p:nvSpPr>
          <p:cNvPr id="31" name="Rectangle 3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91595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3"/>
          <p:cNvPicPr preferRelativeResize="0"/>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pic>
        <p:nvPicPr>
          <p:cNvPr id="89" name="Google Shape;89;p13"/>
          <p:cNvPicPr preferRelativeResize="0"/>
          <p:nvPr/>
        </p:nvPicPr>
        <p:blipFill rotWithShape="1">
          <a:blip r:embed="rId4">
            <a:alphaModFix/>
          </a:blip>
          <a:srcRect/>
          <a:stretch/>
        </p:blipFill>
        <p:spPr>
          <a:xfrm>
            <a:off x="5585303" y="559714"/>
            <a:ext cx="6606690" cy="2744888"/>
          </a:xfrm>
          <a:prstGeom prst="rect">
            <a:avLst/>
          </a:prstGeom>
          <a:noFill/>
          <a:ln>
            <a:noFill/>
          </a:ln>
        </p:spPr>
      </p:pic>
      <p:pic>
        <p:nvPicPr>
          <p:cNvPr id="90" name="Google Shape;90;p13"/>
          <p:cNvPicPr preferRelativeResize="0"/>
          <p:nvPr/>
        </p:nvPicPr>
        <p:blipFill rotWithShape="1">
          <a:blip r:embed="rId5">
            <a:alphaModFix/>
          </a:blip>
          <a:srcRect/>
          <a:stretch/>
        </p:blipFill>
        <p:spPr>
          <a:xfrm>
            <a:off x="6242739" y="993021"/>
            <a:ext cx="862812" cy="880420"/>
          </a:xfrm>
          <a:prstGeom prst="rect">
            <a:avLst/>
          </a:prstGeom>
          <a:noFill/>
          <a:ln>
            <a:noFill/>
          </a:ln>
        </p:spPr>
      </p:pic>
      <p:pic>
        <p:nvPicPr>
          <p:cNvPr id="92" name="Google Shape;92;p13"/>
          <p:cNvPicPr preferRelativeResize="0"/>
          <p:nvPr/>
        </p:nvPicPr>
        <p:blipFill rotWithShape="1">
          <a:blip r:embed="rId6">
            <a:alphaModFix/>
          </a:blip>
          <a:srcRect/>
          <a:stretch/>
        </p:blipFill>
        <p:spPr>
          <a:xfrm>
            <a:off x="7" y="5943601"/>
            <a:ext cx="12191986" cy="914399"/>
          </a:xfrm>
          <a:prstGeom prst="rect">
            <a:avLst/>
          </a:prstGeom>
          <a:noFill/>
          <a:ln>
            <a:noFill/>
          </a:ln>
        </p:spPr>
      </p:pic>
      <p:sp>
        <p:nvSpPr>
          <p:cNvPr id="3" name="TextBox 2"/>
          <p:cNvSpPr txBox="1"/>
          <p:nvPr/>
        </p:nvSpPr>
        <p:spPr>
          <a:xfrm>
            <a:off x="7628709" y="559714"/>
            <a:ext cx="4258490" cy="2062103"/>
          </a:xfrm>
          <a:prstGeom prst="rect">
            <a:avLst/>
          </a:prstGeom>
          <a:noFill/>
        </p:spPr>
        <p:txBody>
          <a:bodyPr wrap="square" rtlCol="0">
            <a:spAutoFit/>
          </a:bodyPr>
          <a:lstStyle/>
          <a:p>
            <a:pPr algn="ctr"/>
            <a:r>
              <a:rPr lang="nl-NL" altLang="en-US" sz="3600" dirty="0" err="1">
                <a:solidFill>
                  <a:schemeClr val="bg1"/>
                </a:solidFill>
                <a:ea typeface="ヒラギノ角ゴ Pro W3"/>
              </a:rPr>
              <a:t>Study</a:t>
            </a:r>
            <a:r>
              <a:rPr lang="nl-NL" altLang="en-US" sz="3600" dirty="0">
                <a:solidFill>
                  <a:schemeClr val="bg1"/>
                </a:solidFill>
                <a:ea typeface="ヒラギノ角ゴ Pro W3"/>
              </a:rPr>
              <a:t> </a:t>
            </a:r>
            <a:r>
              <a:rPr lang="nl-NL" altLang="en-US" sz="3600" dirty="0" err="1">
                <a:solidFill>
                  <a:schemeClr val="bg1"/>
                </a:solidFill>
                <a:ea typeface="ヒラギノ角ゴ Pro W3"/>
              </a:rPr>
              <a:t>abroad</a:t>
            </a:r>
            <a:r>
              <a:rPr lang="nl-NL" altLang="en-US" sz="3600" dirty="0">
                <a:solidFill>
                  <a:schemeClr val="bg1"/>
                </a:solidFill>
                <a:ea typeface="ヒラギノ角ゴ Pro W3"/>
              </a:rPr>
              <a:t>: </a:t>
            </a:r>
          </a:p>
          <a:p>
            <a:pPr algn="ctr"/>
            <a:r>
              <a:rPr lang="nl-NL" altLang="en-US" sz="3600" dirty="0">
                <a:solidFill>
                  <a:schemeClr val="bg1"/>
                </a:solidFill>
                <a:ea typeface="ヒラギノ角ゴ Pro W3"/>
              </a:rPr>
              <a:t>here we </a:t>
            </a:r>
            <a:r>
              <a:rPr lang="nl-NL" altLang="en-US" sz="3600" dirty="0" err="1">
                <a:solidFill>
                  <a:schemeClr val="bg1"/>
                </a:solidFill>
                <a:ea typeface="ヒラギノ角ゴ Pro W3"/>
              </a:rPr>
              <a:t>come</a:t>
            </a:r>
            <a:br>
              <a:rPr lang="nl-NL" altLang="en-US" sz="2400" dirty="0">
                <a:solidFill>
                  <a:schemeClr val="bg1"/>
                </a:solidFill>
                <a:ea typeface="ヒラギノ角ゴ Pro W3"/>
              </a:rPr>
            </a:br>
            <a:r>
              <a:rPr lang="nl-NL" altLang="en-US" sz="3600" dirty="0">
                <a:solidFill>
                  <a:schemeClr val="bg1"/>
                </a:solidFill>
                <a:ea typeface="ヒラギノ角ゴ Pro W3"/>
              </a:rPr>
              <a:t>  </a:t>
            </a:r>
            <a:br>
              <a:rPr lang="nl-NL" altLang="en-US" sz="3600" dirty="0">
                <a:solidFill>
                  <a:schemeClr val="bg1"/>
                </a:solidFill>
                <a:ea typeface="ヒラギノ角ゴ Pro W3"/>
              </a:rPr>
            </a:br>
            <a:r>
              <a:rPr lang="nl-NL" altLang="en-US" sz="2000" dirty="0">
                <a:solidFill>
                  <a:schemeClr val="bg1"/>
                </a:solidFill>
                <a:ea typeface="ヒラギノ角ゴ Pro W3"/>
              </a:rPr>
              <a:t>Education </a:t>
            </a:r>
            <a:r>
              <a:rPr lang="nl-NL" altLang="en-US" sz="2000" dirty="0" err="1">
                <a:solidFill>
                  <a:schemeClr val="bg1"/>
                </a:solidFill>
                <a:ea typeface="ヒラギノ角ゴ Pro W3"/>
              </a:rPr>
              <a:t>Coordinators</a:t>
            </a:r>
            <a:r>
              <a:rPr lang="nl-NL" altLang="en-US" sz="2000" dirty="0">
                <a:solidFill>
                  <a:schemeClr val="bg1"/>
                </a:solidFill>
                <a:ea typeface="ヒラギノ角ゴ Pro W3"/>
              </a:rPr>
              <a:t> TSB</a:t>
            </a:r>
            <a:endParaRPr lang="en-US" sz="2000" dirty="0">
              <a:solidFill>
                <a:schemeClr val="bg1"/>
              </a:solidFill>
            </a:endParaRPr>
          </a:p>
        </p:txBody>
      </p:sp>
      <p:pic>
        <p:nvPicPr>
          <p:cNvPr id="9" name="Google Shape;103;p14"/>
          <p:cNvPicPr preferRelativeResize="0"/>
          <p:nvPr/>
        </p:nvPicPr>
        <p:blipFill rotWithShape="1">
          <a:blip r:embed="rId7">
            <a:alphaModFix/>
          </a:blip>
          <a:srcRect/>
          <a:stretch/>
        </p:blipFill>
        <p:spPr>
          <a:xfrm>
            <a:off x="121427" y="3250132"/>
            <a:ext cx="3860799" cy="1949310"/>
          </a:xfrm>
          <a:prstGeom prst="rect">
            <a:avLst/>
          </a:prstGeom>
          <a:noFill/>
          <a:ln>
            <a:noFill/>
          </a:ln>
        </p:spPr>
      </p:pic>
      <p:sp>
        <p:nvSpPr>
          <p:cNvPr id="2" name="TextBox 1"/>
          <p:cNvSpPr txBox="1"/>
          <p:nvPr/>
        </p:nvSpPr>
        <p:spPr>
          <a:xfrm>
            <a:off x="64797" y="3387293"/>
            <a:ext cx="3974061" cy="1631216"/>
          </a:xfrm>
          <a:prstGeom prst="rect">
            <a:avLst/>
          </a:prstGeom>
          <a:noFill/>
        </p:spPr>
        <p:txBody>
          <a:bodyPr wrap="square" rtlCol="0">
            <a:spAutoFit/>
          </a:bodyPr>
          <a:lstStyle/>
          <a:p>
            <a:pPr algn="ctr"/>
            <a:r>
              <a:rPr lang="en-US" sz="2000" dirty="0">
                <a:solidFill>
                  <a:schemeClr val="bg1"/>
                </a:solidFill>
              </a:rPr>
              <a:t>I’d rather look back at my life </a:t>
            </a:r>
          </a:p>
          <a:p>
            <a:pPr algn="ctr"/>
            <a:r>
              <a:rPr lang="en-US" sz="2000" dirty="0">
                <a:solidFill>
                  <a:schemeClr val="bg1"/>
                </a:solidFill>
              </a:rPr>
              <a:t>and say </a:t>
            </a:r>
          </a:p>
          <a:p>
            <a:pPr algn="ctr"/>
            <a:r>
              <a:rPr lang="en-US" sz="2000" dirty="0">
                <a:solidFill>
                  <a:schemeClr val="bg1"/>
                </a:solidFill>
              </a:rPr>
              <a:t> </a:t>
            </a:r>
            <a:r>
              <a:rPr lang="en-US" sz="2000" b="1" dirty="0">
                <a:solidFill>
                  <a:schemeClr val="bg1"/>
                </a:solidFill>
              </a:rPr>
              <a:t>“I can’t believe I did that!” </a:t>
            </a:r>
          </a:p>
          <a:p>
            <a:pPr algn="ctr"/>
            <a:r>
              <a:rPr lang="en-US" sz="2000" dirty="0">
                <a:solidFill>
                  <a:schemeClr val="bg1"/>
                </a:solidFill>
              </a:rPr>
              <a:t>Instead of saying</a:t>
            </a:r>
          </a:p>
          <a:p>
            <a:pPr algn="ctr"/>
            <a:r>
              <a:rPr lang="en-US" sz="2000" dirty="0">
                <a:solidFill>
                  <a:schemeClr val="bg1"/>
                </a:solidFill>
              </a:rPr>
              <a:t> </a:t>
            </a:r>
            <a:r>
              <a:rPr lang="en-US" sz="2000" b="1" dirty="0">
                <a:solidFill>
                  <a:schemeClr val="bg1"/>
                </a:solidFill>
              </a:rPr>
              <a:t>“I wish I did that…”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Google Shape;220;p17"/>
          <p:cNvPicPr preferRelativeResize="0"/>
          <p:nvPr/>
        </p:nvPicPr>
        <p:blipFill rotWithShape="1">
          <a:blip r:embed="rId3">
            <a:alphaModFix/>
          </a:blip>
          <a:srcRect/>
          <a:stretch/>
        </p:blipFill>
        <p:spPr>
          <a:xfrm>
            <a:off x="503" y="282"/>
            <a:ext cx="12191495" cy="6857716"/>
          </a:xfrm>
          <a:prstGeom prst="rect">
            <a:avLst/>
          </a:prstGeom>
          <a:noFill/>
          <a:ln>
            <a:noFill/>
          </a:ln>
        </p:spPr>
      </p:pic>
      <p:pic>
        <p:nvPicPr>
          <p:cNvPr id="5" name="Google Shape;221;p17"/>
          <p:cNvPicPr preferRelativeResize="0"/>
          <p:nvPr/>
        </p:nvPicPr>
        <p:blipFill rotWithShape="1">
          <a:blip r:embed="rId4">
            <a:alphaModFix/>
          </a:blip>
          <a:srcRect/>
          <a:stretch/>
        </p:blipFill>
        <p:spPr>
          <a:xfrm>
            <a:off x="313822" y="494205"/>
            <a:ext cx="11877675" cy="7115867"/>
          </a:xfrm>
          <a:prstGeom prst="rect">
            <a:avLst/>
          </a:prstGeom>
          <a:noFill/>
          <a:ln>
            <a:noFill/>
          </a:ln>
        </p:spPr>
      </p:pic>
      <p:grpSp>
        <p:nvGrpSpPr>
          <p:cNvPr id="6" name="Google Shape;222;p17"/>
          <p:cNvGrpSpPr/>
          <p:nvPr/>
        </p:nvGrpSpPr>
        <p:grpSpPr>
          <a:xfrm>
            <a:off x="1148498" y="526775"/>
            <a:ext cx="6754186" cy="603454"/>
            <a:chOff x="677010" y="738915"/>
            <a:chExt cx="6528760" cy="603454"/>
          </a:xfrm>
        </p:grpSpPr>
        <p:pic>
          <p:nvPicPr>
            <p:cNvPr id="7" name="Google Shape;223;p17"/>
            <p:cNvPicPr preferRelativeResize="0"/>
            <p:nvPr/>
          </p:nvPicPr>
          <p:blipFill rotWithShape="1">
            <a:blip r:embed="rId5">
              <a:alphaModFix/>
            </a:blip>
            <a:srcRect/>
            <a:stretch/>
          </p:blipFill>
          <p:spPr>
            <a:xfrm>
              <a:off x="677010" y="738915"/>
              <a:ext cx="6324291" cy="603454"/>
            </a:xfrm>
            <a:prstGeom prst="rect">
              <a:avLst/>
            </a:prstGeom>
            <a:noFill/>
            <a:ln>
              <a:noFill/>
            </a:ln>
          </p:spPr>
        </p:pic>
        <p:sp>
          <p:nvSpPr>
            <p:cNvPr id="8" name="Google Shape;224;p17"/>
            <p:cNvSpPr txBox="1"/>
            <p:nvPr/>
          </p:nvSpPr>
          <p:spPr>
            <a:xfrm>
              <a:off x="1366992" y="771773"/>
              <a:ext cx="5838778"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2800" b="1" dirty="0">
                  <a:solidFill>
                    <a:schemeClr val="lt1"/>
                  </a:solidFill>
                  <a:latin typeface="+mn-lt"/>
                  <a:sym typeface="Arial"/>
                </a:rPr>
                <a:t>Program Course </a:t>
              </a:r>
              <a:r>
                <a:rPr lang="nl-NL" sz="2800" b="1" dirty="0" err="1">
                  <a:solidFill>
                    <a:schemeClr val="lt1"/>
                  </a:solidFill>
                  <a:latin typeface="+mn-lt"/>
                  <a:sym typeface="Arial"/>
                </a:rPr>
                <a:t>Approval</a:t>
              </a:r>
              <a:r>
                <a:rPr lang="nl-NL" sz="2800" b="1" dirty="0">
                  <a:solidFill>
                    <a:schemeClr val="lt1"/>
                  </a:solidFill>
                  <a:latin typeface="+mn-lt"/>
                  <a:sym typeface="Arial"/>
                </a:rPr>
                <a:t> TSB</a:t>
              </a:r>
              <a:endParaRPr sz="2000" b="1" dirty="0">
                <a:solidFill>
                  <a:schemeClr val="lt1"/>
                </a:solidFill>
                <a:latin typeface="Scala Sans Offc" panose="020B0504030101020102" pitchFamily="34" charset="0"/>
                <a:sym typeface="Arial"/>
              </a:endParaRPr>
            </a:p>
          </p:txBody>
        </p:sp>
      </p:grpSp>
      <p:sp>
        <p:nvSpPr>
          <p:cNvPr id="79" name="Google Shape;135;p15"/>
          <p:cNvSpPr txBox="1"/>
          <p:nvPr/>
        </p:nvSpPr>
        <p:spPr>
          <a:xfrm>
            <a:off x="2967577" y="2386084"/>
            <a:ext cx="4043945" cy="68758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2800" dirty="0">
              <a:solidFill>
                <a:schemeClr val="bg1"/>
              </a:solidFill>
              <a:latin typeface="Scala Sans Offc" panose="020B0504030101020102" pitchFamily="34" charset="0"/>
            </a:endParaRPr>
          </a:p>
        </p:txBody>
      </p:sp>
      <p:pic>
        <p:nvPicPr>
          <p:cNvPr id="102" name="Google Shape;134;p15"/>
          <p:cNvPicPr preferRelativeResize="0"/>
          <p:nvPr/>
        </p:nvPicPr>
        <p:blipFill rotWithShape="1">
          <a:blip r:embed="rId6">
            <a:alphaModFix/>
          </a:blip>
          <a:srcRect/>
          <a:stretch/>
        </p:blipFill>
        <p:spPr>
          <a:xfrm>
            <a:off x="2875458" y="1655139"/>
            <a:ext cx="9184020" cy="5063713"/>
          </a:xfrm>
          <a:prstGeom prst="rect">
            <a:avLst/>
          </a:prstGeom>
          <a:noFill/>
          <a:ln>
            <a:noFill/>
          </a:ln>
        </p:spPr>
      </p:pic>
      <p:grpSp>
        <p:nvGrpSpPr>
          <p:cNvPr id="104" name="Google Shape;133;p15"/>
          <p:cNvGrpSpPr/>
          <p:nvPr/>
        </p:nvGrpSpPr>
        <p:grpSpPr>
          <a:xfrm>
            <a:off x="804144" y="2996791"/>
            <a:ext cx="2027981" cy="864418"/>
            <a:chOff x="3331170" y="1438522"/>
            <a:chExt cx="3651508" cy="832146"/>
          </a:xfrm>
        </p:grpSpPr>
        <p:pic>
          <p:nvPicPr>
            <p:cNvPr id="105" name="Google Shape;134;p15"/>
            <p:cNvPicPr preferRelativeResize="0"/>
            <p:nvPr/>
          </p:nvPicPr>
          <p:blipFill rotWithShape="1">
            <a:blip r:embed="rId6">
              <a:alphaModFix/>
            </a:blip>
            <a:srcRect/>
            <a:stretch/>
          </p:blipFill>
          <p:spPr>
            <a:xfrm>
              <a:off x="3331170" y="1463452"/>
              <a:ext cx="3651508" cy="807216"/>
            </a:xfrm>
            <a:prstGeom prst="rect">
              <a:avLst/>
            </a:prstGeom>
            <a:noFill/>
            <a:ln>
              <a:noFill/>
            </a:ln>
          </p:spPr>
        </p:pic>
        <p:sp>
          <p:nvSpPr>
            <p:cNvPr id="106" name="Google Shape;135;p15"/>
            <p:cNvSpPr txBox="1"/>
            <p:nvPr/>
          </p:nvSpPr>
          <p:spPr>
            <a:xfrm>
              <a:off x="3349678" y="1438522"/>
              <a:ext cx="3614494"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dirty="0">
                  <a:solidFill>
                    <a:srgbClr val="002060"/>
                  </a:solidFill>
                  <a:latin typeface="Scala Sans Offc" panose="020B0504030101020102" pitchFamily="34" charset="0"/>
                </a:rPr>
                <a:t>18:30 – 19:00</a:t>
              </a:r>
              <a:endParaRPr sz="2400" dirty="0">
                <a:solidFill>
                  <a:srgbClr val="002060"/>
                </a:solidFill>
                <a:latin typeface="Scala Sans Offc" panose="020B0504030101020102" pitchFamily="34" charset="0"/>
              </a:endParaRPr>
            </a:p>
          </p:txBody>
        </p:sp>
      </p:grpSp>
      <p:sp>
        <p:nvSpPr>
          <p:cNvPr id="114" name="Google Shape;135;p15"/>
          <p:cNvSpPr txBox="1"/>
          <p:nvPr/>
        </p:nvSpPr>
        <p:spPr>
          <a:xfrm>
            <a:off x="6899999" y="3723292"/>
            <a:ext cx="4067314" cy="1313677"/>
          </a:xfrm>
          <a:prstGeom prst="rect">
            <a:avLst/>
          </a:prstGeom>
          <a:noFill/>
          <a:ln>
            <a:noFill/>
          </a:ln>
        </p:spPr>
        <p:txBody>
          <a:bodyPr spcFirstLastPara="1" wrap="square" lIns="91425" tIns="45700" rIns="91425" bIns="45700" anchor="t" anchorCtr="0">
            <a:noAutofit/>
          </a:bodyPr>
          <a:lstStyle/>
          <a:p>
            <a:pPr lvl="0" algn="r"/>
            <a:endParaRPr lang="en-US" sz="2600" dirty="0">
              <a:solidFill>
                <a:schemeClr val="bg1"/>
              </a:solidFill>
              <a:latin typeface="Scala Sans Offc" panose="020B0504030101020102" pitchFamily="34" charset="0"/>
            </a:endParaRPr>
          </a:p>
        </p:txBody>
      </p:sp>
      <p:sp>
        <p:nvSpPr>
          <p:cNvPr id="120" name="Google Shape;135;p15"/>
          <p:cNvSpPr txBox="1"/>
          <p:nvPr/>
        </p:nvSpPr>
        <p:spPr>
          <a:xfrm>
            <a:off x="3224347" y="3513280"/>
            <a:ext cx="3763229" cy="11674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lang="en-US" sz="2600" dirty="0">
              <a:solidFill>
                <a:schemeClr val="bg1"/>
              </a:solidFill>
              <a:latin typeface="Scala Sans Offc" panose="020B0504030101020102" pitchFamily="34" charset="0"/>
            </a:endParaRPr>
          </a:p>
        </p:txBody>
      </p:sp>
      <p:sp>
        <p:nvSpPr>
          <p:cNvPr id="13" name="Rectangle 12"/>
          <p:cNvSpPr/>
          <p:nvPr/>
        </p:nvSpPr>
        <p:spPr>
          <a:xfrm>
            <a:off x="7278792" y="3275112"/>
            <a:ext cx="184730" cy="307777"/>
          </a:xfrm>
          <a:prstGeom prst="rect">
            <a:avLst/>
          </a:prstGeom>
        </p:spPr>
        <p:txBody>
          <a:bodyPr wrap="none">
            <a:spAutoFit/>
          </a:bodyPr>
          <a:lstStyle/>
          <a:p>
            <a:pPr lvl="0" algn="r"/>
            <a:endParaRPr lang="en-US" dirty="0">
              <a:solidFill>
                <a:schemeClr val="bg1"/>
              </a:solidFill>
              <a:latin typeface="Scala Sans Offc" panose="020B0504030101020102" pitchFamily="34" charset="0"/>
            </a:endParaRPr>
          </a:p>
        </p:txBody>
      </p:sp>
      <p:sp>
        <p:nvSpPr>
          <p:cNvPr id="44" name="TextBox 43">
            <a:extLst>
              <a:ext uri="{FF2B5EF4-FFF2-40B4-BE49-F238E27FC236}">
                <a16:creationId xmlns:a16="http://schemas.microsoft.com/office/drawing/2014/main" id="{6B7A7179-0FEC-462A-8996-88E3AD450F17}"/>
              </a:ext>
            </a:extLst>
          </p:cNvPr>
          <p:cNvSpPr txBox="1"/>
          <p:nvPr/>
        </p:nvSpPr>
        <p:spPr>
          <a:xfrm>
            <a:off x="3481676" y="1756116"/>
            <a:ext cx="8669921" cy="6524863"/>
          </a:xfrm>
          <a:prstGeom prst="rect">
            <a:avLst/>
          </a:prstGeom>
          <a:noFill/>
        </p:spPr>
        <p:txBody>
          <a:bodyPr wrap="square">
            <a:spAutoFit/>
          </a:bodyPr>
          <a:lstStyle/>
          <a:p>
            <a:pPr marL="457200" marR="0" lvl="0" indent="-457200" algn="l" rtl="0">
              <a:spcBef>
                <a:spcPts val="0"/>
              </a:spcBef>
              <a:spcAft>
                <a:spcPts val="0"/>
              </a:spcAft>
              <a:buFont typeface="Arial" panose="020B0604020202020204" pitchFamily="34" charset="0"/>
              <a:buChar char="•"/>
            </a:pPr>
            <a:r>
              <a:rPr lang="nl-NL" sz="2800" b="1" dirty="0" err="1">
                <a:solidFill>
                  <a:srgbClr val="002060"/>
                </a:solidFill>
                <a:latin typeface="+mn-lt"/>
              </a:rPr>
              <a:t>Introduction</a:t>
            </a:r>
            <a:r>
              <a:rPr lang="nl-NL" sz="2800" b="1" dirty="0">
                <a:solidFill>
                  <a:srgbClr val="002060"/>
                </a:solidFill>
                <a:latin typeface="+mn-lt"/>
              </a:rPr>
              <a:t>: Pre-</a:t>
            </a:r>
            <a:r>
              <a:rPr lang="nl-NL" sz="2800" b="1" dirty="0" err="1">
                <a:solidFill>
                  <a:srgbClr val="002060"/>
                </a:solidFill>
                <a:latin typeface="+mn-lt"/>
              </a:rPr>
              <a:t>departure</a:t>
            </a:r>
            <a:r>
              <a:rPr lang="nl-NL" sz="2800" b="1" dirty="0">
                <a:solidFill>
                  <a:srgbClr val="002060"/>
                </a:solidFill>
                <a:latin typeface="+mn-lt"/>
              </a:rPr>
              <a:t> </a:t>
            </a:r>
            <a:r>
              <a:rPr lang="nl-NL" sz="2800" b="1" dirty="0" err="1">
                <a:solidFill>
                  <a:srgbClr val="002060"/>
                </a:solidFill>
                <a:latin typeface="+mn-lt"/>
              </a:rPr>
              <a:t>Process</a:t>
            </a:r>
            <a:r>
              <a:rPr lang="nl-NL" sz="2800" b="1" dirty="0">
                <a:solidFill>
                  <a:srgbClr val="002060"/>
                </a:solidFill>
                <a:latin typeface="+mn-lt"/>
              </a:rPr>
              <a:t> Study Abroad</a:t>
            </a:r>
          </a:p>
          <a:p>
            <a:pPr marR="0" lvl="0" algn="l" rtl="0">
              <a:spcBef>
                <a:spcPts val="0"/>
              </a:spcBef>
              <a:spcAft>
                <a:spcPts val="0"/>
              </a:spcAft>
            </a:pPr>
            <a:endParaRPr lang="nl-NL" sz="2800" b="1" dirty="0">
              <a:solidFill>
                <a:srgbClr val="002060"/>
              </a:solidFill>
              <a:latin typeface="+mn-lt"/>
              <a:sym typeface="Arial"/>
            </a:endParaRPr>
          </a:p>
          <a:p>
            <a:pPr marL="457200" marR="0" lvl="0" indent="-457200" algn="l" rtl="0">
              <a:spcBef>
                <a:spcPts val="0"/>
              </a:spcBef>
              <a:spcAft>
                <a:spcPts val="0"/>
              </a:spcAft>
              <a:buFont typeface="Arial" panose="020B0604020202020204" pitchFamily="34" charset="0"/>
              <a:buChar char="•"/>
            </a:pPr>
            <a:r>
              <a:rPr lang="nl-NL" sz="2800" b="1" dirty="0">
                <a:solidFill>
                  <a:srgbClr val="002060"/>
                </a:solidFill>
                <a:sym typeface="Arial"/>
              </a:rPr>
              <a:t>Planning </a:t>
            </a:r>
            <a:r>
              <a:rPr lang="nl-NL" sz="2800" b="1" dirty="0" err="1">
                <a:solidFill>
                  <a:srgbClr val="002060"/>
                </a:solidFill>
                <a:sym typeface="Arial"/>
              </a:rPr>
              <a:t>your</a:t>
            </a:r>
            <a:r>
              <a:rPr lang="nl-NL" sz="2800" b="1" dirty="0">
                <a:solidFill>
                  <a:srgbClr val="002060"/>
                </a:solidFill>
                <a:sym typeface="Arial"/>
              </a:rPr>
              <a:t> courses </a:t>
            </a:r>
            <a:r>
              <a:rPr lang="nl-NL" sz="2800" b="1" dirty="0" err="1">
                <a:solidFill>
                  <a:srgbClr val="002060"/>
                </a:solidFill>
                <a:sym typeface="Arial"/>
              </a:rPr>
              <a:t>abroad</a:t>
            </a:r>
            <a:endParaRPr lang="nl-NL" sz="2800" b="1" dirty="0">
              <a:solidFill>
                <a:srgbClr val="002060"/>
              </a:solidFill>
              <a:latin typeface="+mn-lt"/>
              <a:sym typeface="Arial"/>
            </a:endParaRPr>
          </a:p>
          <a:p>
            <a:pPr marL="457200" marR="0" lvl="0" indent="-457200" algn="l" rtl="0">
              <a:spcBef>
                <a:spcPts val="0"/>
              </a:spcBef>
              <a:spcAft>
                <a:spcPts val="0"/>
              </a:spcAft>
              <a:buFont typeface="Arial" panose="020B0604020202020204" pitchFamily="34" charset="0"/>
              <a:buChar char="•"/>
            </a:pPr>
            <a:r>
              <a:rPr lang="nl-NL" sz="2800" b="1" dirty="0" err="1">
                <a:solidFill>
                  <a:srgbClr val="002060"/>
                </a:solidFill>
                <a:latin typeface="+mn-lt"/>
                <a:sym typeface="Arial"/>
              </a:rPr>
              <a:t>Approval</a:t>
            </a:r>
            <a:r>
              <a:rPr lang="nl-NL" sz="2800" b="1" dirty="0">
                <a:solidFill>
                  <a:srgbClr val="002060"/>
                </a:solidFill>
                <a:latin typeface="+mn-lt"/>
                <a:sym typeface="Arial"/>
              </a:rPr>
              <a:t> </a:t>
            </a:r>
            <a:r>
              <a:rPr lang="nl-NL" sz="2800" b="1" dirty="0" err="1">
                <a:solidFill>
                  <a:srgbClr val="002060"/>
                </a:solidFill>
                <a:latin typeface="+mn-lt"/>
                <a:sym typeface="Arial"/>
              </a:rPr>
              <a:t>by</a:t>
            </a:r>
            <a:r>
              <a:rPr lang="nl-NL" sz="2800" b="1" dirty="0">
                <a:solidFill>
                  <a:srgbClr val="002060"/>
                </a:solidFill>
                <a:latin typeface="+mn-lt"/>
                <a:sym typeface="Arial"/>
              </a:rPr>
              <a:t> Examination Board TSB</a:t>
            </a:r>
          </a:p>
          <a:p>
            <a:pPr marL="914400" lvl="1" indent="-457200">
              <a:buFont typeface="Arial" panose="020B0604020202020204" pitchFamily="34" charset="0"/>
              <a:buChar char="•"/>
            </a:pPr>
            <a:r>
              <a:rPr lang="nl-NL" sz="2800" b="1" dirty="0" err="1">
                <a:solidFill>
                  <a:srgbClr val="002060"/>
                </a:solidFill>
                <a:sym typeface="Arial"/>
              </a:rPr>
              <a:t>Terminology</a:t>
            </a:r>
            <a:endParaRPr lang="nl-NL" sz="2800" b="1" dirty="0">
              <a:solidFill>
                <a:srgbClr val="002060"/>
              </a:solidFill>
              <a:sym typeface="Arial"/>
            </a:endParaRPr>
          </a:p>
          <a:p>
            <a:pPr marL="914400" lvl="1" indent="-457200">
              <a:buFont typeface="Arial" panose="020B0604020202020204" pitchFamily="34" charset="0"/>
              <a:buChar char="•"/>
            </a:pPr>
            <a:r>
              <a:rPr lang="nl-NL" sz="2800" b="1" dirty="0">
                <a:solidFill>
                  <a:srgbClr val="002060"/>
                </a:solidFill>
                <a:sym typeface="Arial"/>
              </a:rPr>
              <a:t>Course </a:t>
            </a:r>
            <a:r>
              <a:rPr lang="nl-NL" sz="2800" b="1" dirty="0" err="1">
                <a:solidFill>
                  <a:srgbClr val="002060"/>
                </a:solidFill>
                <a:sym typeface="Arial"/>
              </a:rPr>
              <a:t>approval</a:t>
            </a:r>
            <a:r>
              <a:rPr lang="nl-NL" sz="2800" b="1" dirty="0">
                <a:solidFill>
                  <a:srgbClr val="002060"/>
                </a:solidFill>
                <a:sym typeface="Arial"/>
              </a:rPr>
              <a:t> form</a:t>
            </a:r>
          </a:p>
          <a:p>
            <a:pPr marL="914400" lvl="1" indent="-457200">
              <a:buFont typeface="Arial" panose="020B0604020202020204" pitchFamily="34" charset="0"/>
              <a:buChar char="•"/>
            </a:pPr>
            <a:r>
              <a:rPr lang="nl-NL" sz="2800" b="1" dirty="0" err="1">
                <a:solidFill>
                  <a:srgbClr val="002060"/>
                </a:solidFill>
                <a:sym typeface="Arial"/>
              </a:rPr>
              <a:t>Substitute</a:t>
            </a:r>
            <a:r>
              <a:rPr lang="nl-NL" sz="2800" b="1" dirty="0">
                <a:solidFill>
                  <a:srgbClr val="002060"/>
                </a:solidFill>
                <a:sym typeface="Arial"/>
              </a:rPr>
              <a:t> form</a:t>
            </a:r>
          </a:p>
          <a:p>
            <a:pPr lvl="1"/>
            <a:endParaRPr lang="nl-NL" sz="2800" b="1" dirty="0">
              <a:solidFill>
                <a:srgbClr val="002060"/>
              </a:solidFill>
              <a:sym typeface="Arial"/>
            </a:endParaRPr>
          </a:p>
          <a:p>
            <a:pPr marL="457200" marR="0" lvl="0" indent="-457200" algn="l" rtl="0">
              <a:spcBef>
                <a:spcPts val="0"/>
              </a:spcBef>
              <a:spcAft>
                <a:spcPts val="0"/>
              </a:spcAft>
              <a:buFont typeface="Arial" panose="020B0604020202020204" pitchFamily="34" charset="0"/>
              <a:buChar char="•"/>
            </a:pPr>
            <a:r>
              <a:rPr lang="nl-NL" sz="2800" b="1" dirty="0">
                <a:solidFill>
                  <a:srgbClr val="002060"/>
                </a:solidFill>
                <a:sym typeface="Arial"/>
              </a:rPr>
              <a:t>Thesis </a:t>
            </a:r>
            <a:r>
              <a:rPr lang="nl-NL" sz="2800" b="1" dirty="0" err="1">
                <a:solidFill>
                  <a:srgbClr val="002060"/>
                </a:solidFill>
                <a:sym typeface="Arial"/>
              </a:rPr>
              <a:t>requirements</a:t>
            </a:r>
            <a:endParaRPr lang="nl-NL" sz="2800" b="1" dirty="0">
              <a:solidFill>
                <a:srgbClr val="002060"/>
              </a:solidFill>
              <a:sym typeface="Arial"/>
            </a:endParaRPr>
          </a:p>
          <a:p>
            <a:pPr marL="457200" indent="-457200">
              <a:buFont typeface="Arial" panose="020B0604020202020204" pitchFamily="34" charset="0"/>
              <a:buChar char="•"/>
            </a:pPr>
            <a:r>
              <a:rPr lang="nl-NL" sz="2800" b="1" dirty="0" err="1">
                <a:solidFill>
                  <a:srgbClr val="002060"/>
                </a:solidFill>
                <a:sym typeface="Arial"/>
              </a:rPr>
              <a:t>Vrijroosterregeling</a:t>
            </a:r>
            <a:r>
              <a:rPr lang="nl-NL" sz="2800" b="1" dirty="0">
                <a:solidFill>
                  <a:srgbClr val="002060"/>
                </a:solidFill>
                <a:sym typeface="Arial"/>
              </a:rPr>
              <a:t>/Mobility </a:t>
            </a:r>
            <a:r>
              <a:rPr lang="nl-NL" sz="2800" b="1" dirty="0" err="1">
                <a:solidFill>
                  <a:srgbClr val="002060"/>
                </a:solidFill>
                <a:sym typeface="Arial"/>
              </a:rPr>
              <a:t>Window</a:t>
            </a:r>
            <a:endParaRPr lang="nl-NL" sz="2800" b="1" dirty="0">
              <a:solidFill>
                <a:srgbClr val="002060"/>
              </a:solidFill>
              <a:sym typeface="Arial"/>
            </a:endParaRPr>
          </a:p>
          <a:p>
            <a:pPr marL="457200" marR="0" lvl="0" indent="-457200" algn="l" rtl="0">
              <a:spcBef>
                <a:spcPts val="0"/>
              </a:spcBef>
              <a:spcAft>
                <a:spcPts val="0"/>
              </a:spcAft>
              <a:buFont typeface="Arial" panose="020B0604020202020204" pitchFamily="34" charset="0"/>
              <a:buChar char="•"/>
            </a:pPr>
            <a:endParaRPr lang="nl-NL" sz="2800" b="1" dirty="0">
              <a:solidFill>
                <a:srgbClr val="002060"/>
              </a:solidFill>
              <a:sym typeface="Arial"/>
            </a:endParaRPr>
          </a:p>
          <a:p>
            <a:pPr marL="457200" marR="0" lvl="0" indent="-457200" algn="l" rtl="0">
              <a:spcBef>
                <a:spcPts val="0"/>
              </a:spcBef>
              <a:spcAft>
                <a:spcPts val="0"/>
              </a:spcAft>
              <a:buFont typeface="Arial" panose="020B0604020202020204" pitchFamily="34" charset="0"/>
              <a:buChar char="•"/>
            </a:pPr>
            <a:endParaRPr lang="nl-NL" sz="2800" b="1" dirty="0">
              <a:solidFill>
                <a:srgbClr val="002060"/>
              </a:solidFill>
              <a:sym typeface="Arial"/>
            </a:endParaRPr>
          </a:p>
          <a:p>
            <a:pPr marL="0" marR="0" lvl="0" indent="0" algn="l" rtl="0">
              <a:spcBef>
                <a:spcPts val="0"/>
              </a:spcBef>
              <a:spcAft>
                <a:spcPts val="0"/>
              </a:spcAft>
              <a:buNone/>
            </a:pPr>
            <a:endParaRPr lang="nl-NL" sz="2800" b="1" dirty="0">
              <a:solidFill>
                <a:srgbClr val="002060"/>
              </a:solidFill>
              <a:sym typeface="Arial"/>
            </a:endParaRPr>
          </a:p>
          <a:p>
            <a:pPr marL="0" marR="0" lvl="0" indent="0" algn="l" rtl="0">
              <a:spcBef>
                <a:spcPts val="0"/>
              </a:spcBef>
              <a:spcAft>
                <a:spcPts val="0"/>
              </a:spcAft>
              <a:buNone/>
            </a:pPr>
            <a:endParaRPr lang="nl-NL" b="1" dirty="0">
              <a:solidFill>
                <a:srgbClr val="002060"/>
              </a:solidFill>
              <a:sym typeface="Arial"/>
            </a:endParaRPr>
          </a:p>
          <a:p>
            <a:pPr marL="0" marR="0" lvl="0" indent="0" algn="l" rtl="0">
              <a:spcBef>
                <a:spcPts val="0"/>
              </a:spcBef>
              <a:spcAft>
                <a:spcPts val="0"/>
              </a:spcAft>
              <a:buNone/>
            </a:pPr>
            <a:endParaRPr lang="nl-NL" sz="1800" b="1" dirty="0">
              <a:solidFill>
                <a:srgbClr val="002060"/>
              </a:solidFill>
              <a:latin typeface="+mn-lt"/>
              <a:sym typeface="Arial"/>
            </a:endParaRPr>
          </a:p>
          <a:p>
            <a:pPr marL="0" marR="0" lvl="0" indent="0" algn="l" rtl="0">
              <a:spcBef>
                <a:spcPts val="0"/>
              </a:spcBef>
              <a:spcAft>
                <a:spcPts val="0"/>
              </a:spcAft>
              <a:buNone/>
            </a:pPr>
            <a:endParaRPr lang="nl-NL" sz="1800" b="1" dirty="0">
              <a:solidFill>
                <a:srgbClr val="002060"/>
              </a:solidFill>
              <a:latin typeface="+mn-lt"/>
              <a:sym typeface="Arial"/>
            </a:endParaRPr>
          </a:p>
        </p:txBody>
      </p:sp>
    </p:spTree>
    <p:extLst>
      <p:ext uri="{BB962C8B-B14F-4D97-AF65-F5344CB8AC3E}">
        <p14:creationId xmlns:p14="http://schemas.microsoft.com/office/powerpoint/2010/main" val="3745770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Google Shape;220;p17"/>
          <p:cNvPicPr preferRelativeResize="0"/>
          <p:nvPr/>
        </p:nvPicPr>
        <p:blipFill rotWithShape="1">
          <a:blip r:embed="rId3">
            <a:alphaModFix/>
          </a:blip>
          <a:srcRect/>
          <a:stretch/>
        </p:blipFill>
        <p:spPr>
          <a:xfrm>
            <a:off x="503" y="282"/>
            <a:ext cx="12191495" cy="6857716"/>
          </a:xfrm>
          <a:prstGeom prst="rect">
            <a:avLst/>
          </a:prstGeom>
          <a:noFill/>
          <a:ln>
            <a:noFill/>
          </a:ln>
        </p:spPr>
      </p:pic>
      <p:pic>
        <p:nvPicPr>
          <p:cNvPr id="5" name="Google Shape;221;p17"/>
          <p:cNvPicPr preferRelativeResize="0"/>
          <p:nvPr/>
        </p:nvPicPr>
        <p:blipFill rotWithShape="1">
          <a:blip r:embed="rId4">
            <a:alphaModFix/>
          </a:blip>
          <a:srcRect/>
          <a:stretch/>
        </p:blipFill>
        <p:spPr>
          <a:xfrm>
            <a:off x="372638" y="0"/>
            <a:ext cx="13226341" cy="7115867"/>
          </a:xfrm>
          <a:prstGeom prst="rect">
            <a:avLst/>
          </a:prstGeom>
          <a:noFill/>
          <a:ln>
            <a:noFill/>
          </a:ln>
        </p:spPr>
      </p:pic>
      <p:grpSp>
        <p:nvGrpSpPr>
          <p:cNvPr id="6" name="Google Shape;222;p17"/>
          <p:cNvGrpSpPr/>
          <p:nvPr/>
        </p:nvGrpSpPr>
        <p:grpSpPr>
          <a:xfrm>
            <a:off x="1166745" y="484438"/>
            <a:ext cx="11190717" cy="603454"/>
            <a:chOff x="677010" y="738915"/>
            <a:chExt cx="7963545" cy="603454"/>
          </a:xfrm>
        </p:grpSpPr>
        <p:pic>
          <p:nvPicPr>
            <p:cNvPr id="7" name="Google Shape;223;p17"/>
            <p:cNvPicPr preferRelativeResize="0"/>
            <p:nvPr/>
          </p:nvPicPr>
          <p:blipFill rotWithShape="1">
            <a:blip r:embed="rId5">
              <a:alphaModFix/>
            </a:blip>
            <a:srcRect/>
            <a:stretch/>
          </p:blipFill>
          <p:spPr>
            <a:xfrm>
              <a:off x="677010" y="738915"/>
              <a:ext cx="6324291" cy="603454"/>
            </a:xfrm>
            <a:prstGeom prst="rect">
              <a:avLst/>
            </a:prstGeom>
            <a:noFill/>
            <a:ln>
              <a:noFill/>
            </a:ln>
          </p:spPr>
        </p:pic>
        <p:sp>
          <p:nvSpPr>
            <p:cNvPr id="8" name="Google Shape;224;p17"/>
            <p:cNvSpPr txBox="1"/>
            <p:nvPr/>
          </p:nvSpPr>
          <p:spPr>
            <a:xfrm>
              <a:off x="711638" y="743631"/>
              <a:ext cx="7928917"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2800" b="1" dirty="0" err="1">
                  <a:solidFill>
                    <a:schemeClr val="lt1"/>
                  </a:solidFill>
                  <a:latin typeface="+mn-lt"/>
                </a:rPr>
                <a:t>Introduction</a:t>
              </a:r>
              <a:r>
                <a:rPr lang="nl-NL" sz="2800" b="1" dirty="0">
                  <a:solidFill>
                    <a:schemeClr val="lt1"/>
                  </a:solidFill>
                  <a:latin typeface="+mn-lt"/>
                </a:rPr>
                <a:t>: Pre-</a:t>
              </a:r>
              <a:r>
                <a:rPr lang="nl-NL" sz="2800" b="1" dirty="0" err="1">
                  <a:solidFill>
                    <a:schemeClr val="lt1"/>
                  </a:solidFill>
                  <a:latin typeface="+mn-lt"/>
                </a:rPr>
                <a:t>departure</a:t>
              </a:r>
              <a:r>
                <a:rPr lang="nl-NL" sz="2800" b="1" dirty="0">
                  <a:solidFill>
                    <a:schemeClr val="lt1"/>
                  </a:solidFill>
                  <a:latin typeface="+mn-lt"/>
                </a:rPr>
                <a:t> </a:t>
              </a:r>
              <a:r>
                <a:rPr lang="nl-NL" sz="2800" b="1" dirty="0" err="1">
                  <a:solidFill>
                    <a:schemeClr val="lt1"/>
                  </a:solidFill>
                  <a:latin typeface="+mn-lt"/>
                </a:rPr>
                <a:t>Process</a:t>
              </a:r>
              <a:r>
                <a:rPr lang="nl-NL" sz="2800" b="1" dirty="0">
                  <a:solidFill>
                    <a:schemeClr val="lt1"/>
                  </a:solidFill>
                  <a:latin typeface="+mn-lt"/>
                </a:rPr>
                <a:t> Study Abroad</a:t>
              </a:r>
              <a:endParaRPr lang="nl-NL" sz="2800" b="1" dirty="0">
                <a:solidFill>
                  <a:schemeClr val="lt1"/>
                </a:solidFill>
                <a:latin typeface="+mn-lt"/>
                <a:sym typeface="Arial"/>
              </a:endParaRPr>
            </a:p>
            <a:p>
              <a:pPr marL="0" marR="0" lvl="0" indent="0" algn="l" rtl="0">
                <a:spcBef>
                  <a:spcPts val="0"/>
                </a:spcBef>
                <a:spcAft>
                  <a:spcPts val="0"/>
                </a:spcAft>
                <a:buNone/>
              </a:pPr>
              <a:endParaRPr sz="2000" dirty="0">
                <a:solidFill>
                  <a:schemeClr val="lt1"/>
                </a:solidFill>
                <a:latin typeface="Scala Sans Offc" panose="020B0504030101020102" pitchFamily="34" charset="0"/>
                <a:sym typeface="Arial"/>
              </a:endParaRPr>
            </a:p>
          </p:txBody>
        </p:sp>
      </p:grpSp>
      <p:sp>
        <p:nvSpPr>
          <p:cNvPr id="11" name="Rectangle 10"/>
          <p:cNvSpPr/>
          <p:nvPr/>
        </p:nvSpPr>
        <p:spPr>
          <a:xfrm>
            <a:off x="1834494" y="4804895"/>
            <a:ext cx="6096000" cy="400110"/>
          </a:xfrm>
          <a:prstGeom prst="rect">
            <a:avLst/>
          </a:prstGeom>
        </p:spPr>
        <p:txBody>
          <a:bodyPr>
            <a:spAutoFit/>
          </a:bodyPr>
          <a:lstStyle/>
          <a:p>
            <a:pPr marL="342900" indent="-342900">
              <a:buFont typeface="Wingdings" panose="05000000000000000000" pitchFamily="2" charset="2"/>
              <a:buChar char="§"/>
            </a:pPr>
            <a:endParaRPr lang="nl-NL" sz="2000" b="1" dirty="0">
              <a:solidFill>
                <a:schemeClr val="bg2">
                  <a:lumMod val="75000"/>
                </a:schemeClr>
              </a:solidFill>
            </a:endParaRPr>
          </a:p>
        </p:txBody>
      </p:sp>
      <p:grpSp>
        <p:nvGrpSpPr>
          <p:cNvPr id="15" name="Google Shape;139;p15"/>
          <p:cNvGrpSpPr/>
          <p:nvPr/>
        </p:nvGrpSpPr>
        <p:grpSpPr>
          <a:xfrm>
            <a:off x="1300898" y="1383870"/>
            <a:ext cx="10052902" cy="1466270"/>
            <a:chOff x="7804652" y="2710932"/>
            <a:chExt cx="9341351" cy="807216"/>
          </a:xfrm>
        </p:grpSpPr>
        <p:pic>
          <p:nvPicPr>
            <p:cNvPr id="16" name="Google Shape;140;p15"/>
            <p:cNvPicPr preferRelativeResize="0"/>
            <p:nvPr/>
          </p:nvPicPr>
          <p:blipFill rotWithShape="1">
            <a:blip r:embed="rId6">
              <a:alphaModFix/>
            </a:blip>
            <a:srcRect/>
            <a:stretch/>
          </p:blipFill>
          <p:spPr>
            <a:xfrm>
              <a:off x="7804652" y="2710932"/>
              <a:ext cx="9341351" cy="807216"/>
            </a:xfrm>
            <a:prstGeom prst="rect">
              <a:avLst/>
            </a:prstGeom>
            <a:noFill/>
            <a:ln>
              <a:noFill/>
            </a:ln>
          </p:spPr>
        </p:pic>
        <p:sp>
          <p:nvSpPr>
            <p:cNvPr id="17" name="Google Shape;141;p15"/>
            <p:cNvSpPr txBox="1"/>
            <p:nvPr/>
          </p:nvSpPr>
          <p:spPr>
            <a:xfrm>
              <a:off x="8578416" y="2770574"/>
              <a:ext cx="8156909" cy="406703"/>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nl-NL" sz="2400" dirty="0" err="1">
                  <a:solidFill>
                    <a:srgbClr val="002060"/>
                  </a:solidFill>
                  <a:latin typeface="Scala Sans Offc" panose="020B0504030101020102" pitchFamily="34" charset="0"/>
                </a:rPr>
                <a:t>Congratulations</a:t>
              </a:r>
              <a:r>
                <a:rPr lang="nl-NL" sz="2400" dirty="0">
                  <a:solidFill>
                    <a:srgbClr val="002060"/>
                  </a:solidFill>
                  <a:latin typeface="Scala Sans Offc" panose="020B0504030101020102" pitchFamily="34" charset="0"/>
                </a:rPr>
                <a:t>! </a:t>
              </a:r>
              <a:r>
                <a:rPr lang="nl-NL" sz="2400" dirty="0" err="1">
                  <a:solidFill>
                    <a:srgbClr val="002060"/>
                  </a:solidFill>
                  <a:latin typeface="Scala Sans Offc" panose="020B0504030101020102" pitchFamily="34" charset="0"/>
                </a:rPr>
                <a:t>You</a:t>
              </a:r>
              <a:r>
                <a:rPr lang="nl-NL" sz="2400" dirty="0">
                  <a:solidFill>
                    <a:srgbClr val="002060"/>
                  </a:solidFill>
                  <a:latin typeface="Scala Sans Offc" panose="020B0504030101020102" pitchFamily="34" charset="0"/>
                </a:rPr>
                <a:t> have been </a:t>
              </a:r>
              <a:r>
                <a:rPr lang="nl-NL" sz="2400" dirty="0" err="1">
                  <a:solidFill>
                    <a:srgbClr val="002060"/>
                  </a:solidFill>
                  <a:latin typeface="Scala Sans Offc" panose="020B0504030101020102" pitchFamily="34" charset="0"/>
                </a:rPr>
                <a:t>selected</a:t>
              </a:r>
              <a:r>
                <a:rPr lang="nl-NL" sz="2400" dirty="0">
                  <a:solidFill>
                    <a:srgbClr val="002060"/>
                  </a:solidFill>
                  <a:latin typeface="Scala Sans Offc" panose="020B0504030101020102" pitchFamily="34" charset="0"/>
                </a:rPr>
                <a:t> for exchange. We </a:t>
              </a:r>
              <a:r>
                <a:rPr lang="nl-NL" sz="2400" dirty="0" err="1">
                  <a:solidFill>
                    <a:srgbClr val="002060"/>
                  </a:solidFill>
                  <a:latin typeface="Scala Sans Offc" panose="020B0504030101020102" pitchFamily="34" charset="0"/>
                </a:rPr>
                <a:t>created</a:t>
              </a:r>
              <a:r>
                <a:rPr lang="nl-NL" sz="2400" dirty="0">
                  <a:solidFill>
                    <a:srgbClr val="002060"/>
                  </a:solidFill>
                  <a:latin typeface="Scala Sans Offc" panose="020B0504030101020102" pitchFamily="34" charset="0"/>
                </a:rPr>
                <a:t> </a:t>
              </a:r>
              <a:r>
                <a:rPr lang="nl-NL" sz="2400" dirty="0" err="1">
                  <a:solidFill>
                    <a:srgbClr val="002060"/>
                  </a:solidFill>
                  <a:latin typeface="Scala Sans Offc" panose="020B0504030101020102" pitchFamily="34" charset="0"/>
                </a:rPr>
                <a:t>an</a:t>
              </a:r>
              <a:r>
                <a:rPr lang="nl-NL" sz="2400" dirty="0">
                  <a:solidFill>
                    <a:srgbClr val="002060"/>
                  </a:solidFill>
                  <a:latin typeface="Scala Sans Offc" panose="020B0504030101020102" pitchFamily="34" charset="0"/>
                </a:rPr>
                <a:t> </a:t>
              </a:r>
              <a:r>
                <a:rPr lang="nl-NL" sz="2400" dirty="0" err="1">
                  <a:solidFill>
                    <a:srgbClr val="002060"/>
                  </a:solidFill>
                  <a:latin typeface="Scala Sans Offc" panose="020B0504030101020102" pitchFamily="34" charset="0"/>
                </a:rPr>
                <a:t>activity</a:t>
              </a:r>
              <a:r>
                <a:rPr lang="nl-NL" sz="2400" dirty="0">
                  <a:solidFill>
                    <a:srgbClr val="002060"/>
                  </a:solidFill>
                  <a:latin typeface="Scala Sans Offc" panose="020B0504030101020102" pitchFamily="34" charset="0"/>
                </a:rPr>
                <a:t> plan </a:t>
              </a:r>
              <a:r>
                <a:rPr lang="nl-NL" sz="2400" dirty="0" err="1">
                  <a:solidFill>
                    <a:srgbClr val="002060"/>
                  </a:solidFill>
                  <a:latin typeface="Scala Sans Offc" panose="020B0504030101020102" pitchFamily="34" charset="0"/>
                </a:rPr>
                <a:t>to</a:t>
              </a:r>
              <a:r>
                <a:rPr lang="nl-NL" sz="2400" dirty="0">
                  <a:solidFill>
                    <a:srgbClr val="002060"/>
                  </a:solidFill>
                  <a:latin typeface="Scala Sans Offc" panose="020B0504030101020102" pitchFamily="34" charset="0"/>
                </a:rPr>
                <a:t> </a:t>
              </a:r>
              <a:r>
                <a:rPr lang="nl-NL" sz="2400" dirty="0" err="1">
                  <a:solidFill>
                    <a:srgbClr val="002060"/>
                  </a:solidFill>
                  <a:latin typeface="Scala Sans Offc" panose="020B0504030101020102" pitchFamily="34" charset="0"/>
                </a:rPr>
                <a:t>inform</a:t>
              </a:r>
              <a:r>
                <a:rPr lang="nl-NL" sz="2400" dirty="0">
                  <a:solidFill>
                    <a:srgbClr val="002060"/>
                  </a:solidFill>
                  <a:latin typeface="Scala Sans Offc" panose="020B0504030101020102" pitchFamily="34" charset="0"/>
                </a:rPr>
                <a:t> </a:t>
              </a:r>
              <a:r>
                <a:rPr lang="nl-NL" sz="2400" dirty="0" err="1">
                  <a:solidFill>
                    <a:srgbClr val="002060"/>
                  </a:solidFill>
                  <a:latin typeface="Scala Sans Offc" panose="020B0504030101020102" pitchFamily="34" charset="0"/>
                </a:rPr>
                <a:t>you</a:t>
              </a:r>
              <a:r>
                <a:rPr lang="nl-NL" sz="2400" dirty="0">
                  <a:solidFill>
                    <a:srgbClr val="002060"/>
                  </a:solidFill>
                  <a:latin typeface="Scala Sans Offc" panose="020B0504030101020102" pitchFamily="34" charset="0"/>
                </a:rPr>
                <a:t> </a:t>
              </a:r>
              <a:r>
                <a:rPr lang="nl-NL" sz="2400" dirty="0" err="1">
                  <a:solidFill>
                    <a:srgbClr val="002060"/>
                  </a:solidFill>
                  <a:latin typeface="Scala Sans Offc" panose="020B0504030101020102" pitchFamily="34" charset="0"/>
                </a:rPr>
                <a:t>about</a:t>
              </a:r>
              <a:r>
                <a:rPr lang="nl-NL" sz="2400" dirty="0">
                  <a:solidFill>
                    <a:srgbClr val="002060"/>
                  </a:solidFill>
                  <a:latin typeface="Scala Sans Offc" panose="020B0504030101020102" pitchFamily="34" charset="0"/>
                </a:rPr>
                <a:t> </a:t>
              </a:r>
              <a:r>
                <a:rPr lang="nl-NL" sz="2400" dirty="0" err="1">
                  <a:solidFill>
                    <a:srgbClr val="002060"/>
                  </a:solidFill>
                  <a:latin typeface="Scala Sans Offc" panose="020B0504030101020102" pitchFamily="34" charset="0"/>
                </a:rPr>
                <a:t>the</a:t>
              </a:r>
              <a:r>
                <a:rPr lang="nl-NL" sz="2400" dirty="0">
                  <a:solidFill>
                    <a:srgbClr val="002060"/>
                  </a:solidFill>
                  <a:latin typeface="Scala Sans Offc" panose="020B0504030101020102" pitchFamily="34" charset="0"/>
                </a:rPr>
                <a:t> </a:t>
              </a:r>
              <a:r>
                <a:rPr lang="nl-NL" sz="2400" dirty="0" err="1">
                  <a:solidFill>
                    <a:srgbClr val="002060"/>
                  </a:solidFill>
                  <a:latin typeface="Scala Sans Offc" panose="020B0504030101020102" pitchFamily="34" charset="0"/>
                </a:rPr>
                <a:t>selection</a:t>
              </a:r>
              <a:r>
                <a:rPr lang="nl-NL" sz="2400" dirty="0">
                  <a:solidFill>
                    <a:srgbClr val="002060"/>
                  </a:solidFill>
                  <a:latin typeface="Scala Sans Offc" panose="020B0504030101020102" pitchFamily="34" charset="0"/>
                </a:rPr>
                <a:t> </a:t>
              </a:r>
              <a:r>
                <a:rPr lang="nl-NL" sz="2400" dirty="0" err="1">
                  <a:solidFill>
                    <a:srgbClr val="002060"/>
                  </a:solidFill>
                  <a:latin typeface="Scala Sans Offc" panose="020B0504030101020102" pitchFamily="34" charset="0"/>
                </a:rPr>
                <a:t>and</a:t>
              </a:r>
              <a:r>
                <a:rPr lang="nl-NL" sz="2400" dirty="0">
                  <a:solidFill>
                    <a:srgbClr val="002060"/>
                  </a:solidFill>
                  <a:latin typeface="Scala Sans Offc" panose="020B0504030101020102" pitchFamily="34" charset="0"/>
                </a:rPr>
                <a:t> pre-</a:t>
              </a:r>
              <a:r>
                <a:rPr lang="nl-NL" sz="2400" dirty="0" err="1">
                  <a:solidFill>
                    <a:srgbClr val="002060"/>
                  </a:solidFill>
                  <a:latin typeface="Scala Sans Offc" panose="020B0504030101020102" pitchFamily="34" charset="0"/>
                </a:rPr>
                <a:t>departure</a:t>
              </a:r>
              <a:r>
                <a:rPr lang="nl-NL" sz="2400" dirty="0">
                  <a:solidFill>
                    <a:srgbClr val="002060"/>
                  </a:solidFill>
                  <a:latin typeface="Scala Sans Offc" panose="020B0504030101020102" pitchFamily="34" charset="0"/>
                </a:rPr>
                <a:t> </a:t>
              </a:r>
              <a:r>
                <a:rPr lang="nl-NL" sz="2400" dirty="0" err="1">
                  <a:solidFill>
                    <a:srgbClr val="002060"/>
                  </a:solidFill>
                  <a:latin typeface="Scala Sans Offc" panose="020B0504030101020102" pitchFamily="34" charset="0"/>
                </a:rPr>
                <a:t>process</a:t>
              </a:r>
              <a:r>
                <a:rPr lang="nl-NL" sz="2400" dirty="0">
                  <a:solidFill>
                    <a:srgbClr val="002060"/>
                  </a:solidFill>
                  <a:latin typeface="Scala Sans Offc" panose="020B0504030101020102" pitchFamily="34" charset="0"/>
                </a:rPr>
                <a:t> at Tilburg University.</a:t>
              </a:r>
              <a:endParaRPr lang="nl-NL" sz="2400" dirty="0">
                <a:solidFill>
                  <a:srgbClr val="002060"/>
                </a:solidFill>
                <a:latin typeface="Scala Sans Offc" panose="020B0504030101020102" pitchFamily="34" charset="0"/>
                <a:sym typeface="Arial"/>
              </a:endParaRPr>
            </a:p>
          </p:txBody>
        </p:sp>
      </p:grpSp>
      <p:sp>
        <p:nvSpPr>
          <p:cNvPr id="20" name="Rectangle 19"/>
          <p:cNvSpPr/>
          <p:nvPr/>
        </p:nvSpPr>
        <p:spPr>
          <a:xfrm>
            <a:off x="1297024" y="3021035"/>
            <a:ext cx="10681187" cy="3170099"/>
          </a:xfrm>
          <a:prstGeom prst="rect">
            <a:avLst/>
          </a:prstGeom>
        </p:spPr>
        <p:txBody>
          <a:bodyPr wrap="square">
            <a:spAutoFit/>
          </a:bodyPr>
          <a:lstStyle/>
          <a:p>
            <a:r>
              <a:rPr lang="en-US" sz="2400" dirty="0">
                <a:solidFill>
                  <a:srgbClr val="002060"/>
                </a:solidFill>
                <a:latin typeface="Scala Sans Offc" panose="020B0504030101020102" pitchFamily="34" charset="0"/>
              </a:rPr>
              <a:t>Step 1:		Selection by Tilburg University</a:t>
            </a:r>
          </a:p>
          <a:p>
            <a:r>
              <a:rPr lang="en-US" sz="2400" dirty="0">
                <a:solidFill>
                  <a:srgbClr val="002060"/>
                </a:solidFill>
                <a:latin typeface="Scala Sans Offc" panose="020B0504030101020102" pitchFamily="34" charset="0"/>
              </a:rPr>
              <a:t>Step 2: 	Accept your placement in the exchange program</a:t>
            </a:r>
          </a:p>
          <a:p>
            <a:r>
              <a:rPr lang="en-US" sz="2400" dirty="0">
                <a:solidFill>
                  <a:srgbClr val="002060"/>
                </a:solidFill>
                <a:latin typeface="Scala Sans Offc" panose="020B0504030101020102" pitchFamily="34" charset="0"/>
              </a:rPr>
              <a:t>Step 3: 	Nomination to the partner university</a:t>
            </a:r>
          </a:p>
          <a:p>
            <a:r>
              <a:rPr lang="en-US" sz="2400" dirty="0">
                <a:solidFill>
                  <a:srgbClr val="002060"/>
                </a:solidFill>
                <a:latin typeface="Scala Sans Offc" panose="020B0504030101020102" pitchFamily="34" charset="0"/>
              </a:rPr>
              <a:t>Step 4: 	Application to the partner university</a:t>
            </a:r>
          </a:p>
          <a:p>
            <a:r>
              <a:rPr lang="en-US" sz="2400" dirty="0">
                <a:solidFill>
                  <a:srgbClr val="002060"/>
                </a:solidFill>
                <a:latin typeface="Scala Sans Offc" panose="020B0504030101020102" pitchFamily="34" charset="0"/>
              </a:rPr>
              <a:t>Step 5: 	Acceptance to the partner university and pre-departure preparations</a:t>
            </a:r>
          </a:p>
          <a:p>
            <a:r>
              <a:rPr lang="en-US" sz="2400" dirty="0">
                <a:solidFill>
                  <a:srgbClr val="002060"/>
                </a:solidFill>
                <a:latin typeface="Scala Sans Offc" panose="020B0504030101020102" pitchFamily="34" charset="0"/>
              </a:rPr>
              <a:t>Step 6: 	Receive your pre-departure documents from Tilburg University</a:t>
            </a:r>
          </a:p>
          <a:p>
            <a:r>
              <a:rPr lang="en-US" sz="2400" dirty="0">
                <a:solidFill>
                  <a:srgbClr val="002060"/>
                </a:solidFill>
                <a:latin typeface="Scala Sans Offc" panose="020B0504030101020102" pitchFamily="34" charset="0"/>
              </a:rPr>
              <a:t>Step 7: 	Departure to your exchange destination </a:t>
            </a:r>
          </a:p>
          <a:p>
            <a:pPr>
              <a:buFont typeface="Arial" panose="020B0604020202020204" pitchFamily="34" charset="0"/>
              <a:buChar char="•"/>
            </a:pPr>
            <a:endParaRPr lang="en-US" sz="1600" dirty="0"/>
          </a:p>
          <a:p>
            <a:pPr>
              <a:buFont typeface="Arial" panose="020B0604020202020204" pitchFamily="34" charset="0"/>
              <a:buChar char="•"/>
            </a:pPr>
            <a:endParaRPr lang="en-US" sz="1600" dirty="0"/>
          </a:p>
        </p:txBody>
      </p:sp>
      <p:sp>
        <p:nvSpPr>
          <p:cNvPr id="9" name="TextBox 8"/>
          <p:cNvSpPr txBox="1"/>
          <p:nvPr/>
        </p:nvSpPr>
        <p:spPr>
          <a:xfrm>
            <a:off x="600262" y="4281675"/>
            <a:ext cx="566484" cy="923330"/>
          </a:xfrm>
          <a:prstGeom prst="rect">
            <a:avLst/>
          </a:prstGeom>
          <a:noFill/>
        </p:spPr>
        <p:txBody>
          <a:bodyPr wrap="square" rtlCol="0">
            <a:spAutoFit/>
          </a:bodyPr>
          <a:lstStyle/>
          <a:p>
            <a:r>
              <a:rPr lang="en-US" sz="5400" dirty="0">
                <a:solidFill>
                  <a:srgbClr val="00B0F0"/>
                </a:solidFill>
                <a:sym typeface="Wingdings" panose="05000000000000000000" pitchFamily="2" charset="2"/>
              </a:rPr>
              <a:t></a:t>
            </a:r>
            <a:r>
              <a:rPr lang="en-US" sz="1100" dirty="0">
                <a:sym typeface="Wingdings" panose="05000000000000000000" pitchFamily="2" charset="2"/>
              </a:rPr>
              <a:t> </a:t>
            </a:r>
            <a:endParaRPr lang="en-US" sz="1100" dirty="0"/>
          </a:p>
        </p:txBody>
      </p:sp>
    </p:spTree>
    <p:extLst>
      <p:ext uri="{BB962C8B-B14F-4D97-AF65-F5344CB8AC3E}">
        <p14:creationId xmlns:p14="http://schemas.microsoft.com/office/powerpoint/2010/main" val="2870101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Google Shape;220;p17"/>
          <p:cNvPicPr preferRelativeResize="0"/>
          <p:nvPr/>
        </p:nvPicPr>
        <p:blipFill rotWithShape="1">
          <a:blip r:embed="rId3">
            <a:alphaModFix/>
          </a:blip>
          <a:srcRect/>
          <a:stretch/>
        </p:blipFill>
        <p:spPr>
          <a:xfrm>
            <a:off x="503" y="282"/>
            <a:ext cx="12191495" cy="6857716"/>
          </a:xfrm>
          <a:prstGeom prst="rect">
            <a:avLst/>
          </a:prstGeom>
          <a:noFill/>
          <a:ln>
            <a:noFill/>
          </a:ln>
        </p:spPr>
      </p:pic>
      <p:pic>
        <p:nvPicPr>
          <p:cNvPr id="5" name="Google Shape;221;p17"/>
          <p:cNvPicPr preferRelativeResize="0"/>
          <p:nvPr/>
        </p:nvPicPr>
        <p:blipFill rotWithShape="1">
          <a:blip r:embed="rId4">
            <a:alphaModFix/>
          </a:blip>
          <a:srcRect/>
          <a:stretch/>
        </p:blipFill>
        <p:spPr>
          <a:xfrm>
            <a:off x="507817" y="-128934"/>
            <a:ext cx="11877675" cy="7115867"/>
          </a:xfrm>
          <a:prstGeom prst="rect">
            <a:avLst/>
          </a:prstGeom>
          <a:noFill/>
          <a:ln>
            <a:noFill/>
          </a:ln>
        </p:spPr>
      </p:pic>
      <p:grpSp>
        <p:nvGrpSpPr>
          <p:cNvPr id="6" name="Google Shape;222;p17"/>
          <p:cNvGrpSpPr/>
          <p:nvPr/>
        </p:nvGrpSpPr>
        <p:grpSpPr>
          <a:xfrm>
            <a:off x="1152651" y="375758"/>
            <a:ext cx="8181606" cy="603454"/>
            <a:chOff x="677010" y="738915"/>
            <a:chExt cx="6324291" cy="603454"/>
          </a:xfrm>
        </p:grpSpPr>
        <p:pic>
          <p:nvPicPr>
            <p:cNvPr id="7" name="Google Shape;223;p17"/>
            <p:cNvPicPr preferRelativeResize="0"/>
            <p:nvPr/>
          </p:nvPicPr>
          <p:blipFill rotWithShape="1">
            <a:blip r:embed="rId5">
              <a:alphaModFix/>
            </a:blip>
            <a:srcRect/>
            <a:stretch/>
          </p:blipFill>
          <p:spPr>
            <a:xfrm>
              <a:off x="677010" y="738915"/>
              <a:ext cx="6324291" cy="603454"/>
            </a:xfrm>
            <a:prstGeom prst="rect">
              <a:avLst/>
            </a:prstGeom>
            <a:noFill/>
            <a:ln>
              <a:noFill/>
            </a:ln>
          </p:spPr>
        </p:pic>
        <p:sp>
          <p:nvSpPr>
            <p:cNvPr id="8" name="Google Shape;224;p17"/>
            <p:cNvSpPr txBox="1"/>
            <p:nvPr/>
          </p:nvSpPr>
          <p:spPr>
            <a:xfrm>
              <a:off x="824324" y="775439"/>
              <a:ext cx="5838778"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dirty="0">
                <a:solidFill>
                  <a:schemeClr val="lt1"/>
                </a:solidFill>
                <a:latin typeface="Scala Sans Offc" panose="020B0504030101020102" pitchFamily="34" charset="0"/>
                <a:sym typeface="Arial"/>
              </a:endParaRPr>
            </a:p>
          </p:txBody>
        </p:sp>
      </p:grpSp>
      <p:sp>
        <p:nvSpPr>
          <p:cNvPr id="9" name="Rectangle 8"/>
          <p:cNvSpPr/>
          <p:nvPr/>
        </p:nvSpPr>
        <p:spPr>
          <a:xfrm>
            <a:off x="1300898" y="1076623"/>
            <a:ext cx="10291515" cy="461665"/>
          </a:xfrm>
          <a:prstGeom prst="rect">
            <a:avLst/>
          </a:prstGeom>
        </p:spPr>
        <p:txBody>
          <a:bodyPr wrap="square">
            <a:spAutoFit/>
          </a:bodyPr>
          <a:lstStyle/>
          <a:p>
            <a:r>
              <a:rPr lang="nl-NL" sz="2400" b="1" dirty="0" err="1">
                <a:solidFill>
                  <a:schemeClr val="bg2">
                    <a:lumMod val="75000"/>
                  </a:schemeClr>
                </a:solidFill>
              </a:rPr>
              <a:t>Acceptance</a:t>
            </a:r>
            <a:r>
              <a:rPr lang="nl-NL" sz="2400" b="1" dirty="0">
                <a:solidFill>
                  <a:schemeClr val="bg2">
                    <a:lumMod val="75000"/>
                  </a:schemeClr>
                </a:solidFill>
              </a:rPr>
              <a:t> </a:t>
            </a:r>
            <a:r>
              <a:rPr lang="nl-NL" sz="2400" b="1" dirty="0" err="1">
                <a:solidFill>
                  <a:schemeClr val="bg2">
                    <a:lumMod val="75000"/>
                  </a:schemeClr>
                </a:solidFill>
              </a:rPr>
              <a:t>to</a:t>
            </a:r>
            <a:r>
              <a:rPr lang="nl-NL" sz="2400" b="1" dirty="0">
                <a:solidFill>
                  <a:schemeClr val="bg2">
                    <a:lumMod val="75000"/>
                  </a:schemeClr>
                </a:solidFill>
              </a:rPr>
              <a:t> </a:t>
            </a:r>
            <a:r>
              <a:rPr lang="nl-NL" sz="2400" b="1" dirty="0" err="1">
                <a:solidFill>
                  <a:schemeClr val="bg2">
                    <a:lumMod val="75000"/>
                  </a:schemeClr>
                </a:solidFill>
              </a:rPr>
              <a:t>the</a:t>
            </a:r>
            <a:r>
              <a:rPr lang="nl-NL" sz="2400" b="1" dirty="0">
                <a:solidFill>
                  <a:schemeClr val="bg2">
                    <a:lumMod val="75000"/>
                  </a:schemeClr>
                </a:solidFill>
              </a:rPr>
              <a:t> Partner University </a:t>
            </a:r>
            <a:r>
              <a:rPr lang="nl-NL" sz="2400" b="1" dirty="0" err="1">
                <a:solidFill>
                  <a:schemeClr val="bg2">
                    <a:lumMod val="75000"/>
                  </a:schemeClr>
                </a:solidFill>
              </a:rPr>
              <a:t>and</a:t>
            </a:r>
            <a:r>
              <a:rPr lang="nl-NL" sz="2400" b="1" dirty="0">
                <a:solidFill>
                  <a:schemeClr val="bg2">
                    <a:lumMod val="75000"/>
                  </a:schemeClr>
                </a:solidFill>
              </a:rPr>
              <a:t> Pre-</a:t>
            </a:r>
            <a:r>
              <a:rPr lang="nl-NL" sz="2400" b="1" dirty="0" err="1">
                <a:solidFill>
                  <a:schemeClr val="bg2">
                    <a:lumMod val="75000"/>
                  </a:schemeClr>
                </a:solidFill>
              </a:rPr>
              <a:t>departure</a:t>
            </a:r>
            <a:r>
              <a:rPr lang="nl-NL" sz="2400" b="1" dirty="0">
                <a:solidFill>
                  <a:schemeClr val="bg2">
                    <a:lumMod val="75000"/>
                  </a:schemeClr>
                </a:solidFill>
              </a:rPr>
              <a:t> </a:t>
            </a:r>
            <a:r>
              <a:rPr lang="nl-NL" sz="2400" b="1" dirty="0" err="1">
                <a:solidFill>
                  <a:schemeClr val="bg2">
                    <a:lumMod val="75000"/>
                  </a:schemeClr>
                </a:solidFill>
              </a:rPr>
              <a:t>Preparations</a:t>
            </a:r>
            <a:endParaRPr lang="nl-NL" sz="2400" b="1" dirty="0">
              <a:solidFill>
                <a:schemeClr val="bg2">
                  <a:lumMod val="75000"/>
                </a:schemeClr>
              </a:solidFill>
            </a:endParaRPr>
          </a:p>
        </p:txBody>
      </p:sp>
      <p:sp>
        <p:nvSpPr>
          <p:cNvPr id="12" name="TextBox 11"/>
          <p:cNvSpPr txBox="1"/>
          <p:nvPr/>
        </p:nvSpPr>
        <p:spPr>
          <a:xfrm>
            <a:off x="1317667" y="1570013"/>
            <a:ext cx="10349955" cy="400110"/>
          </a:xfrm>
          <a:prstGeom prst="rect">
            <a:avLst/>
          </a:prstGeom>
          <a:noFill/>
        </p:spPr>
        <p:txBody>
          <a:bodyPr wrap="square" rtlCol="0">
            <a:spAutoFit/>
          </a:bodyPr>
          <a:lstStyle/>
          <a:p>
            <a:r>
              <a:rPr lang="en-US" sz="2000" dirty="0">
                <a:solidFill>
                  <a:schemeClr val="bg2">
                    <a:lumMod val="75000"/>
                  </a:schemeClr>
                </a:solidFill>
              </a:rPr>
              <a:t>Before you start packing your bags, there are some arrangements that you need to make</a:t>
            </a:r>
          </a:p>
        </p:txBody>
      </p:sp>
      <p:pic>
        <p:nvPicPr>
          <p:cNvPr id="13" name="Google Shape;103;p14"/>
          <p:cNvPicPr preferRelativeResize="0"/>
          <p:nvPr/>
        </p:nvPicPr>
        <p:blipFill rotWithShape="1">
          <a:blip r:embed="rId6">
            <a:alphaModFix/>
          </a:blip>
          <a:srcRect/>
          <a:stretch/>
        </p:blipFill>
        <p:spPr>
          <a:xfrm>
            <a:off x="1663662" y="2112014"/>
            <a:ext cx="7356777" cy="676487"/>
          </a:xfrm>
          <a:prstGeom prst="rect">
            <a:avLst/>
          </a:prstGeom>
          <a:noFill/>
          <a:ln>
            <a:noFill/>
          </a:ln>
        </p:spPr>
      </p:pic>
      <p:pic>
        <p:nvPicPr>
          <p:cNvPr id="14" name="Google Shape;103;p14"/>
          <p:cNvPicPr preferRelativeResize="0"/>
          <p:nvPr/>
        </p:nvPicPr>
        <p:blipFill rotWithShape="1">
          <a:blip r:embed="rId6">
            <a:alphaModFix/>
          </a:blip>
          <a:srcRect/>
          <a:stretch/>
        </p:blipFill>
        <p:spPr>
          <a:xfrm>
            <a:off x="1663662" y="2899750"/>
            <a:ext cx="7356777" cy="676487"/>
          </a:xfrm>
          <a:prstGeom prst="rect">
            <a:avLst/>
          </a:prstGeom>
          <a:noFill/>
          <a:ln>
            <a:noFill/>
          </a:ln>
        </p:spPr>
      </p:pic>
      <p:pic>
        <p:nvPicPr>
          <p:cNvPr id="15" name="Google Shape;103;p14"/>
          <p:cNvPicPr preferRelativeResize="0"/>
          <p:nvPr/>
        </p:nvPicPr>
        <p:blipFill rotWithShape="1">
          <a:blip r:embed="rId6">
            <a:alphaModFix/>
          </a:blip>
          <a:srcRect/>
          <a:stretch/>
        </p:blipFill>
        <p:spPr>
          <a:xfrm>
            <a:off x="1663662" y="3666438"/>
            <a:ext cx="7356777" cy="676487"/>
          </a:xfrm>
          <a:prstGeom prst="rect">
            <a:avLst/>
          </a:prstGeom>
          <a:noFill/>
          <a:ln>
            <a:noFill/>
          </a:ln>
        </p:spPr>
      </p:pic>
      <p:pic>
        <p:nvPicPr>
          <p:cNvPr id="19" name="Google Shape;103;p14"/>
          <p:cNvPicPr preferRelativeResize="0"/>
          <p:nvPr/>
        </p:nvPicPr>
        <p:blipFill rotWithShape="1">
          <a:blip r:embed="rId6">
            <a:alphaModFix/>
          </a:blip>
          <a:srcRect/>
          <a:stretch/>
        </p:blipFill>
        <p:spPr>
          <a:xfrm>
            <a:off x="1663662" y="4477862"/>
            <a:ext cx="7356777" cy="676487"/>
          </a:xfrm>
          <a:prstGeom prst="rect">
            <a:avLst/>
          </a:prstGeom>
          <a:noFill/>
          <a:ln>
            <a:noFill/>
          </a:ln>
        </p:spPr>
      </p:pic>
      <p:pic>
        <p:nvPicPr>
          <p:cNvPr id="20" name="Google Shape;103;p14"/>
          <p:cNvPicPr preferRelativeResize="0"/>
          <p:nvPr/>
        </p:nvPicPr>
        <p:blipFill rotWithShape="1">
          <a:blip r:embed="rId6">
            <a:alphaModFix/>
          </a:blip>
          <a:srcRect/>
          <a:stretch/>
        </p:blipFill>
        <p:spPr>
          <a:xfrm>
            <a:off x="1663662" y="5266182"/>
            <a:ext cx="7356777" cy="676487"/>
          </a:xfrm>
          <a:prstGeom prst="rect">
            <a:avLst/>
          </a:prstGeom>
          <a:noFill/>
          <a:ln>
            <a:noFill/>
          </a:ln>
        </p:spPr>
      </p:pic>
      <p:sp>
        <p:nvSpPr>
          <p:cNvPr id="22" name="Rectangle 21"/>
          <p:cNvSpPr/>
          <p:nvPr/>
        </p:nvSpPr>
        <p:spPr>
          <a:xfrm>
            <a:off x="1977479" y="2210028"/>
            <a:ext cx="7356781" cy="461665"/>
          </a:xfrm>
          <a:prstGeom prst="rect">
            <a:avLst/>
          </a:prstGeom>
        </p:spPr>
        <p:txBody>
          <a:bodyPr wrap="square">
            <a:spAutoFit/>
          </a:bodyPr>
          <a:lstStyle/>
          <a:p>
            <a:pPr lvl="0"/>
            <a:r>
              <a:rPr lang="nl-NL" sz="2400" dirty="0">
                <a:solidFill>
                  <a:schemeClr val="lt1"/>
                </a:solidFill>
              </a:rPr>
              <a:t>Language </a:t>
            </a:r>
            <a:r>
              <a:rPr lang="nl-NL" sz="2400" dirty="0" err="1">
                <a:solidFill>
                  <a:schemeClr val="lt1"/>
                </a:solidFill>
              </a:rPr>
              <a:t>requirements</a:t>
            </a:r>
            <a:endParaRPr lang="nl-NL" sz="2400" dirty="0">
              <a:solidFill>
                <a:schemeClr val="lt1"/>
              </a:solidFill>
            </a:endParaRPr>
          </a:p>
        </p:txBody>
      </p:sp>
      <p:sp>
        <p:nvSpPr>
          <p:cNvPr id="24" name="Rectangle 23"/>
          <p:cNvSpPr/>
          <p:nvPr/>
        </p:nvSpPr>
        <p:spPr>
          <a:xfrm>
            <a:off x="1977478" y="3768444"/>
            <a:ext cx="7356781" cy="461665"/>
          </a:xfrm>
          <a:prstGeom prst="rect">
            <a:avLst/>
          </a:prstGeom>
        </p:spPr>
        <p:txBody>
          <a:bodyPr wrap="square">
            <a:spAutoFit/>
          </a:bodyPr>
          <a:lstStyle/>
          <a:p>
            <a:pPr lvl="0"/>
            <a:r>
              <a:rPr lang="nl-NL" sz="2400" dirty="0" err="1">
                <a:solidFill>
                  <a:schemeClr val="lt1"/>
                </a:solidFill>
              </a:rPr>
              <a:t>Scholarship</a:t>
            </a:r>
            <a:r>
              <a:rPr lang="nl-NL" sz="2400" dirty="0">
                <a:solidFill>
                  <a:schemeClr val="lt1"/>
                </a:solidFill>
              </a:rPr>
              <a:t> </a:t>
            </a:r>
            <a:r>
              <a:rPr lang="nl-NL" sz="2400" dirty="0" err="1">
                <a:solidFill>
                  <a:schemeClr val="lt1"/>
                </a:solidFill>
              </a:rPr>
              <a:t>related</a:t>
            </a:r>
            <a:r>
              <a:rPr lang="nl-NL" sz="2400" dirty="0">
                <a:solidFill>
                  <a:schemeClr val="lt1"/>
                </a:solidFill>
              </a:rPr>
              <a:t> </a:t>
            </a:r>
            <a:r>
              <a:rPr lang="nl-NL" sz="2400" dirty="0" err="1">
                <a:solidFill>
                  <a:schemeClr val="lt1"/>
                </a:solidFill>
              </a:rPr>
              <a:t>preparations</a:t>
            </a:r>
            <a:endParaRPr lang="nl-NL" sz="2400" dirty="0">
              <a:solidFill>
                <a:schemeClr val="lt1"/>
              </a:solidFill>
            </a:endParaRPr>
          </a:p>
        </p:txBody>
      </p:sp>
      <p:sp>
        <p:nvSpPr>
          <p:cNvPr id="25" name="Rectangle 24"/>
          <p:cNvSpPr/>
          <p:nvPr/>
        </p:nvSpPr>
        <p:spPr>
          <a:xfrm>
            <a:off x="1977477" y="4590927"/>
            <a:ext cx="7356781" cy="461665"/>
          </a:xfrm>
          <a:prstGeom prst="rect">
            <a:avLst/>
          </a:prstGeom>
        </p:spPr>
        <p:txBody>
          <a:bodyPr wrap="square">
            <a:spAutoFit/>
          </a:bodyPr>
          <a:lstStyle/>
          <a:p>
            <a:pPr lvl="0"/>
            <a:r>
              <a:rPr lang="nl-NL" sz="2400" dirty="0" err="1">
                <a:solidFill>
                  <a:schemeClr val="lt1"/>
                </a:solidFill>
              </a:rPr>
              <a:t>Further</a:t>
            </a:r>
            <a:r>
              <a:rPr lang="nl-NL" sz="2400" dirty="0">
                <a:solidFill>
                  <a:schemeClr val="lt1"/>
                </a:solidFill>
              </a:rPr>
              <a:t> pre-</a:t>
            </a:r>
            <a:r>
              <a:rPr lang="nl-NL" sz="2400" dirty="0" err="1">
                <a:solidFill>
                  <a:schemeClr val="lt1"/>
                </a:solidFill>
              </a:rPr>
              <a:t>departure</a:t>
            </a:r>
            <a:r>
              <a:rPr lang="nl-NL" sz="2400" dirty="0">
                <a:solidFill>
                  <a:schemeClr val="lt1"/>
                </a:solidFill>
              </a:rPr>
              <a:t> </a:t>
            </a:r>
            <a:r>
              <a:rPr lang="nl-NL" sz="2400" dirty="0" err="1">
                <a:solidFill>
                  <a:schemeClr val="lt1"/>
                </a:solidFill>
              </a:rPr>
              <a:t>preparations</a:t>
            </a:r>
            <a:endParaRPr lang="nl-NL" sz="2400" dirty="0">
              <a:solidFill>
                <a:schemeClr val="lt1"/>
              </a:solidFill>
            </a:endParaRPr>
          </a:p>
        </p:txBody>
      </p:sp>
      <p:sp>
        <p:nvSpPr>
          <p:cNvPr id="26" name="Rectangle 25"/>
          <p:cNvSpPr/>
          <p:nvPr/>
        </p:nvSpPr>
        <p:spPr>
          <a:xfrm>
            <a:off x="1977476" y="5349172"/>
            <a:ext cx="7356781" cy="461665"/>
          </a:xfrm>
          <a:prstGeom prst="rect">
            <a:avLst/>
          </a:prstGeom>
        </p:spPr>
        <p:txBody>
          <a:bodyPr wrap="square">
            <a:spAutoFit/>
          </a:bodyPr>
          <a:lstStyle/>
          <a:p>
            <a:pPr lvl="0"/>
            <a:r>
              <a:rPr lang="nl-NL" sz="2400" dirty="0" err="1">
                <a:solidFill>
                  <a:schemeClr val="lt1"/>
                </a:solidFill>
              </a:rPr>
              <a:t>What’s</a:t>
            </a:r>
            <a:r>
              <a:rPr lang="nl-NL" sz="2400" dirty="0">
                <a:solidFill>
                  <a:schemeClr val="lt1"/>
                </a:solidFill>
              </a:rPr>
              <a:t> next?</a:t>
            </a:r>
          </a:p>
        </p:txBody>
      </p:sp>
      <p:pic>
        <p:nvPicPr>
          <p:cNvPr id="30" name="Google Shape;120;p14"/>
          <p:cNvPicPr preferRelativeResize="0"/>
          <p:nvPr/>
        </p:nvPicPr>
        <p:blipFill rotWithShape="1">
          <a:blip r:embed="rId7">
            <a:alphaModFix/>
          </a:blip>
          <a:srcRect/>
          <a:stretch/>
        </p:blipFill>
        <p:spPr>
          <a:xfrm>
            <a:off x="1661850" y="2869267"/>
            <a:ext cx="7356779" cy="699760"/>
          </a:xfrm>
          <a:prstGeom prst="rect">
            <a:avLst/>
          </a:prstGeom>
          <a:noFill/>
          <a:ln>
            <a:noFill/>
          </a:ln>
        </p:spPr>
      </p:pic>
      <p:sp>
        <p:nvSpPr>
          <p:cNvPr id="31" name="Rectangle 30"/>
          <p:cNvSpPr/>
          <p:nvPr/>
        </p:nvSpPr>
        <p:spPr>
          <a:xfrm>
            <a:off x="1977476" y="2994191"/>
            <a:ext cx="2446504" cy="461665"/>
          </a:xfrm>
          <a:prstGeom prst="rect">
            <a:avLst/>
          </a:prstGeom>
        </p:spPr>
        <p:txBody>
          <a:bodyPr wrap="none">
            <a:spAutoFit/>
          </a:bodyPr>
          <a:lstStyle/>
          <a:p>
            <a:pPr lvl="0"/>
            <a:r>
              <a:rPr lang="nl-NL" sz="2400" dirty="0">
                <a:solidFill>
                  <a:schemeClr val="lt1"/>
                </a:solidFill>
              </a:rPr>
              <a:t>Course </a:t>
            </a:r>
            <a:r>
              <a:rPr lang="nl-NL" sz="2400" dirty="0" err="1">
                <a:solidFill>
                  <a:schemeClr val="lt1"/>
                </a:solidFill>
              </a:rPr>
              <a:t>approval</a:t>
            </a:r>
            <a:endParaRPr lang="nl-NL" sz="2400" dirty="0">
              <a:solidFill>
                <a:schemeClr val="lt1"/>
              </a:solidFill>
            </a:endParaRPr>
          </a:p>
        </p:txBody>
      </p:sp>
      <p:sp>
        <p:nvSpPr>
          <p:cNvPr id="32" name="Rounded Rectangle 31"/>
          <p:cNvSpPr/>
          <p:nvPr/>
        </p:nvSpPr>
        <p:spPr>
          <a:xfrm>
            <a:off x="1501553" y="2894868"/>
            <a:ext cx="7702771" cy="644986"/>
          </a:xfrm>
          <a:prstGeom prst="round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Rectangle 32"/>
          <p:cNvSpPr/>
          <p:nvPr/>
        </p:nvSpPr>
        <p:spPr>
          <a:xfrm>
            <a:off x="7772653" y="2911598"/>
            <a:ext cx="1110050" cy="584775"/>
          </a:xfrm>
          <a:prstGeom prst="rect">
            <a:avLst/>
          </a:prstGeom>
        </p:spPr>
        <p:txBody>
          <a:bodyPr wrap="square">
            <a:spAutoFit/>
          </a:bodyPr>
          <a:lstStyle/>
          <a:p>
            <a:pPr lvl="0"/>
            <a:r>
              <a:rPr lang="nl-NL" sz="3200" dirty="0">
                <a:solidFill>
                  <a:srgbClr val="00B0F0"/>
                </a:solidFill>
              </a:rPr>
              <a:t>TSB</a:t>
            </a:r>
          </a:p>
        </p:txBody>
      </p:sp>
      <p:sp>
        <p:nvSpPr>
          <p:cNvPr id="34" name="TextBox 33">
            <a:extLst>
              <a:ext uri="{FF2B5EF4-FFF2-40B4-BE49-F238E27FC236}">
                <a16:creationId xmlns:a16="http://schemas.microsoft.com/office/drawing/2014/main" id="{157FF18E-A25D-4A83-BD8B-DB17922871D5}"/>
              </a:ext>
            </a:extLst>
          </p:cNvPr>
          <p:cNvSpPr txBox="1"/>
          <p:nvPr/>
        </p:nvSpPr>
        <p:spPr>
          <a:xfrm>
            <a:off x="1362751" y="347709"/>
            <a:ext cx="8364345" cy="523220"/>
          </a:xfrm>
          <a:prstGeom prst="rect">
            <a:avLst/>
          </a:prstGeom>
          <a:noFill/>
        </p:spPr>
        <p:txBody>
          <a:bodyPr wrap="square">
            <a:spAutoFit/>
          </a:bodyPr>
          <a:lstStyle/>
          <a:p>
            <a:pPr marL="0" marR="0" lvl="0" indent="0" algn="l" rtl="0">
              <a:spcBef>
                <a:spcPts val="0"/>
              </a:spcBef>
              <a:spcAft>
                <a:spcPts val="0"/>
              </a:spcAft>
              <a:buNone/>
            </a:pPr>
            <a:r>
              <a:rPr lang="nl-NL" sz="2800" b="1" dirty="0" err="1">
                <a:solidFill>
                  <a:schemeClr val="lt1"/>
                </a:solidFill>
                <a:latin typeface="+mn-lt"/>
              </a:rPr>
              <a:t>Introduction</a:t>
            </a:r>
            <a:r>
              <a:rPr lang="nl-NL" sz="2800" b="1" dirty="0">
                <a:solidFill>
                  <a:schemeClr val="lt1"/>
                </a:solidFill>
                <a:latin typeface="+mn-lt"/>
              </a:rPr>
              <a:t>: Pre-</a:t>
            </a:r>
            <a:r>
              <a:rPr lang="nl-NL" sz="2800" b="1" dirty="0" err="1">
                <a:solidFill>
                  <a:schemeClr val="lt1"/>
                </a:solidFill>
                <a:latin typeface="+mn-lt"/>
              </a:rPr>
              <a:t>departure</a:t>
            </a:r>
            <a:r>
              <a:rPr lang="nl-NL" sz="2800" b="1" dirty="0">
                <a:solidFill>
                  <a:schemeClr val="lt1"/>
                </a:solidFill>
                <a:latin typeface="+mn-lt"/>
              </a:rPr>
              <a:t> </a:t>
            </a:r>
            <a:r>
              <a:rPr lang="nl-NL" sz="2800" b="1" dirty="0" err="1">
                <a:solidFill>
                  <a:schemeClr val="lt1"/>
                </a:solidFill>
                <a:latin typeface="+mn-lt"/>
              </a:rPr>
              <a:t>Process</a:t>
            </a:r>
            <a:r>
              <a:rPr lang="nl-NL" sz="2800" b="1" dirty="0">
                <a:solidFill>
                  <a:schemeClr val="lt1"/>
                </a:solidFill>
                <a:latin typeface="+mn-lt"/>
              </a:rPr>
              <a:t> Study Abroad</a:t>
            </a:r>
            <a:endParaRPr lang="nl-NL" sz="2800" b="1" dirty="0">
              <a:solidFill>
                <a:schemeClr val="lt1"/>
              </a:solidFill>
              <a:latin typeface="+mn-lt"/>
              <a:sym typeface="Arial"/>
            </a:endParaRPr>
          </a:p>
        </p:txBody>
      </p:sp>
    </p:spTree>
    <p:extLst>
      <p:ext uri="{BB962C8B-B14F-4D97-AF65-F5344CB8AC3E}">
        <p14:creationId xmlns:p14="http://schemas.microsoft.com/office/powerpoint/2010/main" val="311809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ppt_x"/>
                                          </p:val>
                                        </p:tav>
                                        <p:tav tm="100000">
                                          <p:val>
                                            <p:strVal val="#ppt_x"/>
                                          </p:val>
                                        </p:tav>
                                      </p:tavLst>
                                    </p:anim>
                                    <p:anim calcmode="lin" valueType="num">
                                      <p:cBhvr additive="base">
                                        <p:cTn id="13"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Google Shape;220;p17"/>
          <p:cNvPicPr preferRelativeResize="0"/>
          <p:nvPr/>
        </p:nvPicPr>
        <p:blipFill rotWithShape="1">
          <a:blip r:embed="rId3">
            <a:alphaModFix/>
          </a:blip>
          <a:srcRect/>
          <a:stretch/>
        </p:blipFill>
        <p:spPr>
          <a:xfrm>
            <a:off x="66673" y="-31883"/>
            <a:ext cx="12191495" cy="6857716"/>
          </a:xfrm>
          <a:prstGeom prst="rect">
            <a:avLst/>
          </a:prstGeom>
          <a:noFill/>
          <a:ln>
            <a:noFill/>
          </a:ln>
        </p:spPr>
      </p:pic>
      <p:pic>
        <p:nvPicPr>
          <p:cNvPr id="5" name="Google Shape;221;p17"/>
          <p:cNvPicPr preferRelativeResize="0"/>
          <p:nvPr/>
        </p:nvPicPr>
        <p:blipFill rotWithShape="1">
          <a:blip r:embed="rId4">
            <a:alphaModFix/>
          </a:blip>
          <a:srcRect/>
          <a:stretch/>
        </p:blipFill>
        <p:spPr>
          <a:xfrm>
            <a:off x="-223405" y="-290034"/>
            <a:ext cx="12125325" cy="7115867"/>
          </a:xfrm>
          <a:prstGeom prst="rect">
            <a:avLst/>
          </a:prstGeom>
          <a:noFill/>
          <a:ln>
            <a:noFill/>
          </a:ln>
        </p:spPr>
      </p:pic>
      <p:grpSp>
        <p:nvGrpSpPr>
          <p:cNvPr id="6" name="Google Shape;222;p17"/>
          <p:cNvGrpSpPr/>
          <p:nvPr/>
        </p:nvGrpSpPr>
        <p:grpSpPr>
          <a:xfrm>
            <a:off x="1167548" y="317225"/>
            <a:ext cx="9685055" cy="603454"/>
            <a:chOff x="677010" y="738915"/>
            <a:chExt cx="7979155" cy="603454"/>
          </a:xfrm>
        </p:grpSpPr>
        <p:pic>
          <p:nvPicPr>
            <p:cNvPr id="7" name="Google Shape;223;p17"/>
            <p:cNvPicPr preferRelativeResize="0"/>
            <p:nvPr/>
          </p:nvPicPr>
          <p:blipFill rotWithShape="1">
            <a:blip r:embed="rId5">
              <a:alphaModFix/>
            </a:blip>
            <a:srcRect/>
            <a:stretch/>
          </p:blipFill>
          <p:spPr>
            <a:xfrm>
              <a:off x="677010" y="738915"/>
              <a:ext cx="6324291" cy="603454"/>
            </a:xfrm>
            <a:prstGeom prst="rect">
              <a:avLst/>
            </a:prstGeom>
            <a:noFill/>
            <a:ln>
              <a:noFill/>
            </a:ln>
          </p:spPr>
        </p:pic>
        <p:sp>
          <p:nvSpPr>
            <p:cNvPr id="8" name="Google Shape;224;p17"/>
            <p:cNvSpPr txBox="1"/>
            <p:nvPr/>
          </p:nvSpPr>
          <p:spPr>
            <a:xfrm>
              <a:off x="1366991" y="771773"/>
              <a:ext cx="7289174"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2800" b="1" dirty="0">
                  <a:solidFill>
                    <a:schemeClr val="lt1"/>
                  </a:solidFill>
                  <a:sym typeface="Arial"/>
                </a:rPr>
                <a:t>Planning </a:t>
              </a:r>
              <a:r>
                <a:rPr lang="nl-NL" sz="2800" b="1" dirty="0" err="1">
                  <a:solidFill>
                    <a:schemeClr val="lt1"/>
                  </a:solidFill>
                  <a:sym typeface="Arial"/>
                </a:rPr>
                <a:t>your</a:t>
              </a:r>
              <a:r>
                <a:rPr lang="nl-NL" sz="2800" b="1" dirty="0">
                  <a:solidFill>
                    <a:schemeClr val="lt1"/>
                  </a:solidFill>
                  <a:sym typeface="Arial"/>
                </a:rPr>
                <a:t> courses </a:t>
              </a:r>
              <a:r>
                <a:rPr lang="nl-NL" sz="2800" b="1" dirty="0" err="1">
                  <a:solidFill>
                    <a:schemeClr val="lt1"/>
                  </a:solidFill>
                  <a:sym typeface="Arial"/>
                </a:rPr>
                <a:t>abroad</a:t>
              </a:r>
              <a:endParaRPr lang="nl-NL" sz="2800" b="1" dirty="0">
                <a:solidFill>
                  <a:schemeClr val="lt1"/>
                </a:solidFill>
                <a:latin typeface="+mn-lt"/>
                <a:sym typeface="Arial"/>
              </a:endParaRPr>
            </a:p>
            <a:p>
              <a:pPr marL="0" marR="0" lvl="0" indent="0" algn="l" rtl="0">
                <a:spcBef>
                  <a:spcPts val="0"/>
                </a:spcBef>
                <a:spcAft>
                  <a:spcPts val="0"/>
                </a:spcAft>
                <a:buNone/>
              </a:pPr>
              <a:endParaRPr sz="2000" dirty="0">
                <a:solidFill>
                  <a:schemeClr val="lt1"/>
                </a:solidFill>
                <a:latin typeface="Scala Sans Offc" panose="020B0504030101020102" pitchFamily="34" charset="0"/>
                <a:sym typeface="Arial"/>
              </a:endParaRPr>
            </a:p>
          </p:txBody>
        </p:sp>
      </p:grpSp>
      <p:sp>
        <p:nvSpPr>
          <p:cNvPr id="10" name="Rectangle 9"/>
          <p:cNvSpPr/>
          <p:nvPr/>
        </p:nvSpPr>
        <p:spPr>
          <a:xfrm>
            <a:off x="1339397" y="1237622"/>
            <a:ext cx="9394864" cy="4955203"/>
          </a:xfrm>
          <a:prstGeom prst="rect">
            <a:avLst/>
          </a:prstGeom>
        </p:spPr>
        <p:txBody>
          <a:bodyPr wrap="square">
            <a:spAutoFit/>
          </a:bodyPr>
          <a:lstStyle/>
          <a:p>
            <a:pPr marL="342900" indent="-342900">
              <a:buFont typeface="Arial" panose="020B0604020202020204" pitchFamily="34" charset="0"/>
              <a:buChar char="•"/>
            </a:pPr>
            <a:r>
              <a:rPr lang="nl-NL" sz="2000" b="1" dirty="0">
                <a:solidFill>
                  <a:srgbClr val="002060"/>
                </a:solidFill>
              </a:rPr>
              <a:t>Total at </a:t>
            </a:r>
            <a:r>
              <a:rPr lang="nl-NL" sz="2000" b="1" dirty="0" err="1">
                <a:solidFill>
                  <a:srgbClr val="002060"/>
                </a:solidFill>
              </a:rPr>
              <a:t>least</a:t>
            </a:r>
            <a:r>
              <a:rPr lang="nl-NL" sz="2000" b="1" dirty="0">
                <a:solidFill>
                  <a:srgbClr val="002060"/>
                </a:solidFill>
              </a:rPr>
              <a:t> 24 ECTS (</a:t>
            </a:r>
            <a:r>
              <a:rPr lang="nl-NL" sz="2000" b="1" dirty="0" err="1">
                <a:solidFill>
                  <a:srgbClr val="002060"/>
                </a:solidFill>
              </a:rPr>
              <a:t>requirement</a:t>
            </a:r>
            <a:r>
              <a:rPr lang="nl-NL" sz="2000" b="1" dirty="0">
                <a:solidFill>
                  <a:srgbClr val="002060"/>
                </a:solidFill>
              </a:rPr>
              <a:t> Exchange Office)</a:t>
            </a:r>
          </a:p>
          <a:p>
            <a:endParaRPr lang="nl-NL" sz="2000" b="1" dirty="0">
              <a:solidFill>
                <a:srgbClr val="002060"/>
              </a:solidFill>
            </a:endParaRPr>
          </a:p>
          <a:p>
            <a:endParaRPr lang="nl-NL" sz="2000" b="1" dirty="0">
              <a:solidFill>
                <a:srgbClr val="002060"/>
              </a:solidFill>
            </a:endParaRPr>
          </a:p>
          <a:p>
            <a:pPr marL="342900" indent="-342900">
              <a:buFont typeface="Arial" panose="020B0604020202020204" pitchFamily="34" charset="0"/>
              <a:buChar char="•"/>
            </a:pPr>
            <a:r>
              <a:rPr lang="nl-NL" sz="2000" b="1" dirty="0">
                <a:solidFill>
                  <a:srgbClr val="002060"/>
                </a:solidFill>
              </a:rPr>
              <a:t>Minor/</a:t>
            </a:r>
            <a:r>
              <a:rPr lang="nl-NL" sz="2000" b="1" dirty="0" err="1">
                <a:solidFill>
                  <a:srgbClr val="002060"/>
                </a:solidFill>
              </a:rPr>
              <a:t>elective</a:t>
            </a:r>
            <a:r>
              <a:rPr lang="nl-NL" sz="2000" b="1" dirty="0">
                <a:solidFill>
                  <a:srgbClr val="002060"/>
                </a:solidFill>
              </a:rPr>
              <a:t>/</a:t>
            </a:r>
            <a:r>
              <a:rPr lang="nl-NL" sz="2000" b="1" dirty="0" err="1">
                <a:solidFill>
                  <a:srgbClr val="002060"/>
                </a:solidFill>
              </a:rPr>
              <a:t>substitute</a:t>
            </a:r>
            <a:r>
              <a:rPr lang="nl-NL" sz="2000" b="1" dirty="0">
                <a:solidFill>
                  <a:srgbClr val="002060"/>
                </a:solidFill>
              </a:rPr>
              <a:t> courses:</a:t>
            </a:r>
          </a:p>
          <a:p>
            <a:pPr marL="457200" indent="-457200">
              <a:buAutoNum type="arabicPeriod" startAt="2"/>
            </a:pPr>
            <a:endParaRPr lang="nl-NL" sz="2000" b="1" dirty="0">
              <a:solidFill>
                <a:srgbClr val="002060"/>
              </a:solidFill>
            </a:endParaRPr>
          </a:p>
          <a:p>
            <a:pPr marL="457200" indent="-457200">
              <a:buAutoNum type="arabicPeriod" startAt="2"/>
            </a:pPr>
            <a:endParaRPr lang="nl-NL" sz="2000" b="1" dirty="0">
              <a:solidFill>
                <a:srgbClr val="002060"/>
              </a:solidFill>
            </a:endParaRPr>
          </a:p>
          <a:p>
            <a:endParaRPr lang="nl-NL" sz="2000" b="1" dirty="0">
              <a:solidFill>
                <a:srgbClr val="002060"/>
              </a:solidFill>
            </a:endParaRPr>
          </a:p>
          <a:p>
            <a:endParaRPr lang="nl-NL" sz="2000" b="1" dirty="0">
              <a:solidFill>
                <a:srgbClr val="002060"/>
              </a:solidFill>
            </a:endParaRPr>
          </a:p>
          <a:p>
            <a:endParaRPr lang="nl-NL" sz="2000" b="1" dirty="0">
              <a:solidFill>
                <a:srgbClr val="002060"/>
              </a:solidFill>
            </a:endParaRPr>
          </a:p>
          <a:p>
            <a:endParaRPr lang="nl-NL" sz="2000" b="1" dirty="0">
              <a:solidFill>
                <a:srgbClr val="002060"/>
              </a:solidFill>
            </a:endParaRPr>
          </a:p>
          <a:p>
            <a:r>
              <a:rPr lang="nl-NL" sz="2000" b="1" dirty="0">
                <a:solidFill>
                  <a:srgbClr val="002060"/>
                </a:solidFill>
              </a:rPr>
              <a:t>*	</a:t>
            </a:r>
            <a:r>
              <a:rPr lang="nl-NL" sz="2000" b="1" dirty="0" err="1">
                <a:solidFill>
                  <a:srgbClr val="002060"/>
                </a:solidFill>
              </a:rPr>
              <a:t>Approval</a:t>
            </a:r>
            <a:r>
              <a:rPr lang="nl-NL" sz="2000" b="1" dirty="0">
                <a:solidFill>
                  <a:srgbClr val="002060"/>
                </a:solidFill>
              </a:rPr>
              <a:t> </a:t>
            </a:r>
            <a:r>
              <a:rPr lang="nl-NL" sz="2000" b="1" dirty="0" err="1">
                <a:solidFill>
                  <a:srgbClr val="002060"/>
                </a:solidFill>
              </a:rPr>
              <a:t>by</a:t>
            </a:r>
            <a:r>
              <a:rPr lang="nl-NL" sz="2000" b="1" dirty="0">
                <a:solidFill>
                  <a:srgbClr val="002060"/>
                </a:solidFill>
              </a:rPr>
              <a:t> Examination Board TSB (</a:t>
            </a:r>
            <a:r>
              <a:rPr lang="nl-NL" sz="2000" b="1" dirty="0" err="1">
                <a:solidFill>
                  <a:srgbClr val="002060"/>
                </a:solidFill>
              </a:rPr>
              <a:t>all</a:t>
            </a:r>
            <a:r>
              <a:rPr lang="nl-NL" sz="2000" b="1" dirty="0">
                <a:solidFill>
                  <a:srgbClr val="002060"/>
                </a:solidFill>
              </a:rPr>
              <a:t> courses </a:t>
            </a:r>
            <a:r>
              <a:rPr lang="nl-NL" sz="2000" b="1" dirty="0" err="1">
                <a:solidFill>
                  <a:srgbClr val="002060"/>
                </a:solidFill>
              </a:rPr>
              <a:t>abroad</a:t>
            </a:r>
            <a:r>
              <a:rPr lang="nl-NL" sz="2000" b="1" dirty="0">
                <a:solidFill>
                  <a:srgbClr val="002060"/>
                </a:solidFill>
              </a:rPr>
              <a:t>!)</a:t>
            </a:r>
          </a:p>
          <a:p>
            <a:pPr marL="457200" indent="-457200">
              <a:buAutoNum type="arabicPeriod" startAt="2"/>
            </a:pPr>
            <a:endParaRPr lang="nl-NL" sz="2000" b="1" dirty="0">
              <a:solidFill>
                <a:srgbClr val="002060"/>
              </a:solidFill>
            </a:endParaRPr>
          </a:p>
          <a:p>
            <a:endParaRPr lang="nl-NL" sz="2000" b="1" dirty="0"/>
          </a:p>
          <a:p>
            <a:endParaRPr lang="nl-NL" sz="1800" dirty="0"/>
          </a:p>
          <a:p>
            <a:pPr lvl="5"/>
            <a:r>
              <a:rPr lang="nl-NL" sz="1800" dirty="0"/>
              <a:t>	</a:t>
            </a:r>
          </a:p>
          <a:p>
            <a:pPr marL="342900" indent="-342900">
              <a:buFont typeface="Wingdings" panose="05000000000000000000" pitchFamily="2" charset="2"/>
              <a:buChar char="§"/>
            </a:pPr>
            <a:endParaRPr lang="nl-NL" sz="2000" b="1" dirty="0">
              <a:solidFill>
                <a:srgbClr val="19346A"/>
              </a:solidFill>
            </a:endParaRPr>
          </a:p>
        </p:txBody>
      </p:sp>
      <p:sp>
        <p:nvSpPr>
          <p:cNvPr id="11" name="Rectangle 10"/>
          <p:cNvSpPr/>
          <p:nvPr/>
        </p:nvSpPr>
        <p:spPr>
          <a:xfrm>
            <a:off x="2621677" y="2494876"/>
            <a:ext cx="6830304" cy="2554545"/>
          </a:xfrm>
          <a:prstGeom prst="rect">
            <a:avLst/>
          </a:prstGeom>
        </p:spPr>
        <p:txBody>
          <a:bodyPr wrap="square">
            <a:spAutoFit/>
          </a:bodyPr>
          <a:lstStyle/>
          <a:p>
            <a:r>
              <a:rPr lang="nl-NL" sz="2000" dirty="0">
                <a:solidFill>
                  <a:srgbClr val="002060"/>
                </a:solidFill>
              </a:rPr>
              <a:t>- </a:t>
            </a:r>
            <a:r>
              <a:rPr lang="nl-NL" sz="2000" dirty="0" err="1">
                <a:solidFill>
                  <a:srgbClr val="002060"/>
                </a:solidFill>
              </a:rPr>
              <a:t>Number</a:t>
            </a:r>
            <a:r>
              <a:rPr lang="nl-NL" sz="2000" dirty="0">
                <a:solidFill>
                  <a:srgbClr val="002060"/>
                </a:solidFill>
              </a:rPr>
              <a:t> of ECTS </a:t>
            </a:r>
            <a:r>
              <a:rPr lang="nl-NL" sz="2000" dirty="0" err="1">
                <a:solidFill>
                  <a:srgbClr val="002060"/>
                </a:solidFill>
              </a:rPr>
              <a:t>and</a:t>
            </a:r>
            <a:r>
              <a:rPr lang="nl-NL" sz="2000" dirty="0">
                <a:solidFill>
                  <a:srgbClr val="002060"/>
                </a:solidFill>
              </a:rPr>
              <a:t> courses </a:t>
            </a:r>
            <a:r>
              <a:rPr lang="nl-NL" sz="2000" dirty="0" err="1">
                <a:solidFill>
                  <a:srgbClr val="002060"/>
                </a:solidFill>
              </a:rPr>
              <a:t>depend</a:t>
            </a:r>
            <a:r>
              <a:rPr lang="nl-NL" sz="2000" dirty="0">
                <a:solidFill>
                  <a:srgbClr val="002060"/>
                </a:solidFill>
              </a:rPr>
              <a:t> on </a:t>
            </a:r>
            <a:r>
              <a:rPr lang="nl-NL" sz="2000" dirty="0" err="1">
                <a:solidFill>
                  <a:srgbClr val="002060"/>
                </a:solidFill>
              </a:rPr>
              <a:t>your</a:t>
            </a:r>
            <a:r>
              <a:rPr lang="nl-NL" sz="2000" dirty="0">
                <a:solidFill>
                  <a:srgbClr val="002060"/>
                </a:solidFill>
              </a:rPr>
              <a:t> program</a:t>
            </a:r>
            <a:endParaRPr lang="nl-NL" sz="2000" dirty="0">
              <a:solidFill>
                <a:srgbClr val="19346A"/>
              </a:solidFill>
            </a:endParaRPr>
          </a:p>
          <a:p>
            <a:r>
              <a:rPr lang="nl-NL" sz="2000" dirty="0">
                <a:solidFill>
                  <a:srgbClr val="002060"/>
                </a:solidFill>
              </a:rPr>
              <a:t>- </a:t>
            </a:r>
            <a:r>
              <a:rPr lang="nl-NL" sz="2000" dirty="0" err="1">
                <a:solidFill>
                  <a:srgbClr val="002060"/>
                </a:solidFill>
              </a:rPr>
              <a:t>Requirements</a:t>
            </a:r>
            <a:r>
              <a:rPr lang="nl-NL" sz="2000" dirty="0">
                <a:solidFill>
                  <a:srgbClr val="002060"/>
                </a:solidFill>
              </a:rPr>
              <a:t> minor/</a:t>
            </a:r>
            <a:r>
              <a:rPr lang="nl-NL" sz="2000" dirty="0" err="1">
                <a:solidFill>
                  <a:srgbClr val="002060"/>
                </a:solidFill>
              </a:rPr>
              <a:t>elective</a:t>
            </a:r>
            <a:r>
              <a:rPr lang="nl-NL" sz="2000" dirty="0">
                <a:solidFill>
                  <a:srgbClr val="002060"/>
                </a:solidFill>
              </a:rPr>
              <a:t> courses:</a:t>
            </a:r>
          </a:p>
          <a:p>
            <a:pPr marL="800100" lvl="1" indent="-342900">
              <a:buFontTx/>
              <a:buChar char="-"/>
            </a:pPr>
            <a:r>
              <a:rPr lang="en-US" sz="2000" dirty="0">
                <a:solidFill>
                  <a:srgbClr val="002060"/>
                </a:solidFill>
              </a:rPr>
              <a:t>Bachelor level courses</a:t>
            </a:r>
          </a:p>
          <a:p>
            <a:pPr marL="800100" lvl="1" indent="-342900">
              <a:buFontTx/>
              <a:buChar char="-"/>
            </a:pPr>
            <a:r>
              <a:rPr lang="en-US" sz="2000" dirty="0">
                <a:solidFill>
                  <a:srgbClr val="002060"/>
                </a:solidFill>
              </a:rPr>
              <a:t>No master courses</a:t>
            </a:r>
          </a:p>
          <a:p>
            <a:pPr marL="800100" lvl="1" indent="-342900">
              <a:buFontTx/>
              <a:buChar char="-"/>
            </a:pPr>
            <a:r>
              <a:rPr lang="en-US" sz="2000" dirty="0">
                <a:solidFill>
                  <a:srgbClr val="002060"/>
                </a:solidFill>
              </a:rPr>
              <a:t>No language courses</a:t>
            </a:r>
          </a:p>
          <a:p>
            <a:pPr marL="800100" lvl="1" indent="-342900">
              <a:buFontTx/>
              <a:buChar char="-"/>
            </a:pPr>
            <a:endParaRPr lang="en-US" sz="2000" dirty="0">
              <a:solidFill>
                <a:srgbClr val="002060"/>
              </a:solidFill>
            </a:endParaRPr>
          </a:p>
          <a:p>
            <a:pPr marL="800100" lvl="1" indent="-342900">
              <a:buFontTx/>
              <a:buChar char="-"/>
            </a:pPr>
            <a:endParaRPr lang="en-US" sz="2000" dirty="0">
              <a:solidFill>
                <a:srgbClr val="002060"/>
              </a:solidFill>
            </a:endParaRPr>
          </a:p>
          <a:p>
            <a:pPr marL="800100" lvl="1" indent="-342900">
              <a:buFontTx/>
              <a:buChar char="-"/>
            </a:pPr>
            <a:endParaRPr lang="nl-NL" sz="2000" dirty="0">
              <a:solidFill>
                <a:srgbClr val="002060"/>
              </a:solidFill>
            </a:endParaRPr>
          </a:p>
        </p:txBody>
      </p:sp>
    </p:spTree>
    <p:extLst>
      <p:ext uri="{BB962C8B-B14F-4D97-AF65-F5344CB8AC3E}">
        <p14:creationId xmlns:p14="http://schemas.microsoft.com/office/powerpoint/2010/main" val="30759201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6E5532D7031640BC5FA65D214396A6" ma:contentTypeVersion="14" ma:contentTypeDescription="Een nieuw document maken." ma:contentTypeScope="" ma:versionID="65c1f76f7bea37694e264026abbf868b">
  <xsd:schema xmlns:xsd="http://www.w3.org/2001/XMLSchema" xmlns:xs="http://www.w3.org/2001/XMLSchema" xmlns:p="http://schemas.microsoft.com/office/2006/metadata/properties" xmlns:ns2="064804c7-47df-4501-9e61-9fc91903c3ec" xmlns:ns3="768b00e1-de86-45b3-bd9e-7512916a9522" targetNamespace="http://schemas.microsoft.com/office/2006/metadata/properties" ma:root="true" ma:fieldsID="5a6a7f0f1a9eb5399b6e52f2f1ac5c21" ns2:_="" ns3:_="">
    <xsd:import namespace="064804c7-47df-4501-9e61-9fc91903c3ec"/>
    <xsd:import namespace="768b00e1-de86-45b3-bd9e-7512916a952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4804c7-47df-4501-9e61-9fc91903c3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9af1b232-8950-420c-a310-57ce6f91c71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68b00e1-de86-45b3-bd9e-7512916a9522"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1c1a99e-7e2e-4457-a9e5-ba888ca76991}" ma:internalName="TaxCatchAll" ma:showField="CatchAllData" ma:web="768b00e1-de86-45b3-bd9e-7512916a952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64804c7-47df-4501-9e61-9fc91903c3ec">
      <Terms xmlns="http://schemas.microsoft.com/office/infopath/2007/PartnerControls"/>
    </lcf76f155ced4ddcb4097134ff3c332f>
    <TaxCatchAll xmlns="768b00e1-de86-45b3-bd9e-7512916a952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240238-61F7-4E89-A6EE-BDD804F871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4804c7-47df-4501-9e61-9fc91903c3ec"/>
    <ds:schemaRef ds:uri="768b00e1-de86-45b3-bd9e-7512916a95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661F4C-2715-4DAD-9CC5-B469CCACA329}">
  <ds:schemaRefs>
    <ds:schemaRef ds:uri="http://schemas.microsoft.com/office/2006/metadata/properties"/>
    <ds:schemaRef ds:uri="http://schemas.microsoft.com/office/infopath/2007/PartnerControls"/>
    <ds:schemaRef ds:uri="064804c7-47df-4501-9e61-9fc91903c3ec"/>
    <ds:schemaRef ds:uri="768b00e1-de86-45b3-bd9e-7512916a9522"/>
  </ds:schemaRefs>
</ds:datastoreItem>
</file>

<file path=customXml/itemProps3.xml><?xml version="1.0" encoding="utf-8"?>
<ds:datastoreItem xmlns:ds="http://schemas.openxmlformats.org/officeDocument/2006/customXml" ds:itemID="{F73956C1-E763-4252-8907-82725FD8F02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263</TotalTime>
  <Words>828</Words>
  <Application>Microsoft Office PowerPoint</Application>
  <PresentationFormat>Widescreen</PresentationFormat>
  <Paragraphs>175</Paragraphs>
  <Slides>30</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Scala Sans Offc</vt:lpstr>
      <vt:lpstr>Wingdings</vt:lpstr>
      <vt:lpstr>Office Theme</vt:lpstr>
      <vt:lpstr>PowerPoint Presentation</vt:lpstr>
      <vt:lpstr>Welcome! </vt:lpstr>
      <vt:lpstr>Program</vt:lpstr>
      <vt:lpstr>On to the Course Approval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Joëlle Smulders-van Dijck</dc:creator>
  <cp:lastModifiedBy>Joëlle Smulders-van Dijck</cp:lastModifiedBy>
  <cp:revision>27</cp:revision>
  <dcterms:created xsi:type="dcterms:W3CDTF">2021-09-06T12:04:58Z</dcterms:created>
  <dcterms:modified xsi:type="dcterms:W3CDTF">2022-10-24T08:36:14Z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0x010100836E5532D7031640BC5FA65D214396A6</vt:lpwstr>
  </property>
  <property fmtid="{D5CDD505-2E9C-101B-9397-08002B2CF9AE}" pid="3" name="MSIP_Label_b29f4804-9ab0-4527-a877-f7a87100f5fc_Enabled">
    <vt:lpwstr>true</vt:lpwstr>
  </property>
  <property fmtid="{D5CDD505-2E9C-101B-9397-08002B2CF9AE}" pid="4" name="MSIP_Label_b29f4804-9ab0-4527-a877-f7a87100f5fc_SetDate">
    <vt:lpwstr>2022-10-24T08:35:15Z</vt:lpwstr>
  </property>
  <property fmtid="{D5CDD505-2E9C-101B-9397-08002B2CF9AE}" pid="5" name="MSIP_Label_b29f4804-9ab0-4527-a877-f7a87100f5fc_Method">
    <vt:lpwstr>Standard</vt:lpwstr>
  </property>
  <property fmtid="{D5CDD505-2E9C-101B-9397-08002B2CF9AE}" pid="6" name="MSIP_Label_b29f4804-9ab0-4527-a877-f7a87100f5fc_Name">
    <vt:lpwstr>General</vt:lpwstr>
  </property>
  <property fmtid="{D5CDD505-2E9C-101B-9397-08002B2CF9AE}" pid="7" name="MSIP_Label_b29f4804-9ab0-4527-a877-f7a87100f5fc_SiteId">
    <vt:lpwstr>7a5561df-6599-4898-8a20-cce41db3b44f</vt:lpwstr>
  </property>
  <property fmtid="{D5CDD505-2E9C-101B-9397-08002B2CF9AE}" pid="8" name="MSIP_Label_b29f4804-9ab0-4527-a877-f7a87100f5fc_ActionId">
    <vt:lpwstr>fbaff9cf-9d46-4cc4-84af-a275154b6dfe</vt:lpwstr>
  </property>
  <property fmtid="{D5CDD505-2E9C-101B-9397-08002B2CF9AE}" pid="9" name="MSIP_Label_b29f4804-9ab0-4527-a877-f7a87100f5fc_ContentBits">
    <vt:lpwstr>0</vt:lpwstr>
  </property>
  <property fmtid="{D5CDD505-2E9C-101B-9397-08002B2CF9AE}" pid="10" name="MediaServiceImageTags">
    <vt:lpwstr/>
  </property>
</Properties>
</file>