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E93F-8236-47AE-A432-7A683226D48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C67B4-1D5F-409B-896E-1D4376BAE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2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ヒラギノ角ゴ Pro W3"/>
              <a:cs typeface="ヒラギノ角ゴ Pro W3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D3E329A-4F95-451A-A14F-5D5F0C13DA1D}" type="slidenum">
              <a:rPr lang="en-US" altLang="nl-NL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nl-N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0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/>
          </p:cNvSpPr>
          <p:nvPr/>
        </p:nvSpPr>
        <p:spPr bwMode="auto">
          <a:xfrm>
            <a:off x="5364163" y="2916238"/>
            <a:ext cx="6859587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-1588" y="5924550"/>
            <a:ext cx="12192001" cy="933450"/>
            <a:chOff x="-2117" y="5924550"/>
            <a:chExt cx="12192001" cy="933450"/>
          </a:xfrm>
        </p:grpSpPr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-2117" y="5924550"/>
              <a:ext cx="12192001" cy="933450"/>
            </a:xfrm>
            <a:prstGeom prst="rect">
              <a:avLst/>
            </a:prstGeom>
            <a:solidFill>
              <a:srgbClr val="FFFFFF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alt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pic>
          <p:nvPicPr>
            <p:cNvPr id="5" name="Picture 6" descr="02-UTI_Basisvormen_powerpoint_03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1" y="6061075"/>
              <a:ext cx="2819399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V:\Data FSW\TranzoSEC\logo's\Tranzo vignet kleur\Vignet_tranzo_met_ondertitel_rgb_NL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5214" y="5924550"/>
              <a:ext cx="97397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142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ofdstukslide 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12192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en-US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5924550"/>
            <a:ext cx="12192001" cy="933450"/>
            <a:chOff x="-2117" y="5924550"/>
            <a:chExt cx="12192001" cy="933450"/>
          </a:xfrm>
          <a:noFill/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-2117" y="5924550"/>
              <a:ext cx="12192001" cy="93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alt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pic>
          <p:nvPicPr>
            <p:cNvPr id="5" name="Picture 4" descr="02-UTI_Basisvormen_powerpoint_0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1" y="6061075"/>
              <a:ext cx="2817282" cy="711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V:\Data FSW\TranzoSEC\logo's\Tranzo vignet kleur\Vignet_tranzo_met_ondertitel_rgb_N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5214" y="5924550"/>
              <a:ext cx="973970" cy="895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Freeform 3"/>
          <p:cNvSpPr>
            <a:spLocks/>
          </p:cNvSpPr>
          <p:nvPr userDrawn="1"/>
        </p:nvSpPr>
        <p:spPr bwMode="auto">
          <a:xfrm>
            <a:off x="0" y="0"/>
            <a:ext cx="12192000" cy="950913"/>
          </a:xfrm>
          <a:custGeom>
            <a:avLst/>
            <a:gdLst>
              <a:gd name="T0" fmla="*/ 0 w 3841"/>
              <a:gd name="T1" fmla="*/ 2147483646 h 400"/>
              <a:gd name="T2" fmla="*/ 0 w 3841"/>
              <a:gd name="T3" fmla="*/ 0 h 400"/>
              <a:gd name="T4" fmla="*/ 2147483646 w 3841"/>
              <a:gd name="T5" fmla="*/ 0 h 400"/>
              <a:gd name="T6" fmla="*/ 2147483646 w 3841"/>
              <a:gd name="T7" fmla="*/ 2147483646 h 400"/>
              <a:gd name="T8" fmla="*/ 2147483646 w 3841"/>
              <a:gd name="T9" fmla="*/ 2147483646 h 400"/>
              <a:gd name="T10" fmla="*/ 0 w 3841"/>
              <a:gd name="T11" fmla="*/ 2147483646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15774" y="69056"/>
            <a:ext cx="10350629" cy="8128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&lt;TITEL&gt;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0" hasCustomPrompt="1"/>
          </p:nvPr>
        </p:nvSpPr>
        <p:spPr>
          <a:xfrm>
            <a:off x="615774" y="1385888"/>
            <a:ext cx="11033301" cy="418132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&lt;TEKST&gt;</a:t>
            </a:r>
          </a:p>
        </p:txBody>
      </p:sp>
    </p:spTree>
    <p:extLst>
      <p:ext uri="{BB962C8B-B14F-4D97-AF65-F5344CB8AC3E}">
        <p14:creationId xmlns:p14="http://schemas.microsoft.com/office/powerpoint/2010/main" val="190327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91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ScalaSans"/>
          <a:ea typeface="ヒラギノ角ゴ Pro W3" pitchFamily="-109" charset="-128"/>
          <a:cs typeface="Scala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wx/zqb4w86165l5g5g27y3xk9p40000gn/T/com.microsoft.Word/WebArchiveCopyPasteTempFiles/191698_1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 idx="4294967295"/>
          </p:nvPr>
        </p:nvSpPr>
        <p:spPr>
          <a:xfrm>
            <a:off x="5945014" y="3189767"/>
            <a:ext cx="5983288" cy="1518157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Vertrouwen, aandacht en maatwerk, werkt dat voor de meest kansarmen op de arbeidsmarkt?</a:t>
            </a:r>
            <a:br>
              <a:rPr lang="nl-NL" sz="2800" b="1" dirty="0">
                <a:solidFill>
                  <a:schemeClr val="bg1"/>
                </a:solidFill>
              </a:rPr>
            </a:br>
            <a:endParaRPr lang="nl-NL" altLang="en-US" sz="2800" i="1" dirty="0">
              <a:solidFill>
                <a:schemeClr val="bg1"/>
              </a:solidFill>
              <a:latin typeface="Scalasans"/>
              <a:ea typeface="ヒラギノ角ゴ Pro W3"/>
              <a:cs typeface="Scalasan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12EE50B-61CB-6746-B0EE-439A0134E095}"/>
              </a:ext>
            </a:extLst>
          </p:cNvPr>
          <p:cNvSpPr txBox="1">
            <a:spLocks/>
          </p:cNvSpPr>
          <p:nvPr/>
        </p:nvSpPr>
        <p:spPr bwMode="auto">
          <a:xfrm>
            <a:off x="6989155" y="4707924"/>
            <a:ext cx="4447902" cy="1136821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chemeClr val="tx2">
                    <a:lumMod val="75000"/>
                  </a:schemeClr>
                </a:solidFill>
              </a:rPr>
              <a:t>Ruud Muffels samen met Roland Blonk en Jacques van der Klink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Academische Werkplaats Arbeid en Gezondheid (AWAG)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9E313-B306-1140-BD79-93E3EDBFA57E}"/>
              </a:ext>
            </a:extLst>
          </p:cNvPr>
          <p:cNvSpPr txBox="1"/>
          <p:nvPr/>
        </p:nvSpPr>
        <p:spPr>
          <a:xfrm>
            <a:off x="414582" y="296383"/>
            <a:ext cx="3345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Maatwerk</a:t>
            </a:r>
            <a:r>
              <a:rPr lang="nl-NL" sz="2000" dirty="0"/>
              <a:t>: medicijn voor een inclusieve arbeidsmarkt? Welke ingrediënten werken wel en welke niet?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3F52E-95D3-754C-A8C1-EE856BE1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82" y="1990977"/>
            <a:ext cx="2264704" cy="3261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7E16E-CD8F-B04A-BAF9-4B742E514D1C}"/>
              </a:ext>
            </a:extLst>
          </p:cNvPr>
          <p:cNvSpPr txBox="1"/>
          <p:nvPr/>
        </p:nvSpPr>
        <p:spPr>
          <a:xfrm>
            <a:off x="4843822" y="6258114"/>
            <a:ext cx="6168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Maatwerk voor een inclusieve arbeidsmarkt – </a:t>
            </a:r>
            <a:r>
              <a:rPr lang="nl-NL" sz="1200" dirty="0" err="1"/>
              <a:t>Tranzo</a:t>
            </a:r>
            <a:r>
              <a:rPr lang="nl-NL" sz="1200" dirty="0"/>
              <a:t> Zorgsalon, 10 december 2020 - pag. 1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932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9939-315E-F948-A2FD-21BF6CC8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bg1"/>
                </a:solidFill>
              </a:rPr>
              <a:t>Wat werkt!  - Ingrediënten maatwerk</a:t>
            </a:r>
            <a:endParaRPr lang="nl-NL" sz="36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E4DFB20-3B82-2844-B37D-901105BF43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5775" y="1385888"/>
            <a:ext cx="8379944" cy="4181326"/>
          </a:xfrm>
        </p:spPr>
        <p:txBody>
          <a:bodyPr>
            <a:normAutofit lnSpcReduction="10000"/>
          </a:bodyPr>
          <a:lstStyle/>
          <a:p>
            <a:r>
              <a:rPr lang="nl-NL" sz="2400" b="1" dirty="0">
                <a:solidFill>
                  <a:schemeClr val="accent6"/>
                </a:solidFill>
              </a:rPr>
              <a:t>Kansarmen</a:t>
            </a:r>
            <a:r>
              <a:rPr lang="nl-NL" sz="2400" b="1" dirty="0">
                <a:solidFill>
                  <a:schemeClr val="bg1"/>
                </a:solidFill>
              </a:rPr>
              <a:t>: vertrouwen, positieve aandacht, maatwerk, een luisterend oor, het ‘open’ gesprek. </a:t>
            </a:r>
          </a:p>
          <a:p>
            <a:r>
              <a:rPr lang="nl-NL" sz="2400" b="1" dirty="0" err="1">
                <a:solidFill>
                  <a:schemeClr val="accent6"/>
                </a:solidFill>
              </a:rPr>
              <a:t>Kansrijken</a:t>
            </a:r>
            <a:r>
              <a:rPr lang="nl-NL" sz="2400" b="1" dirty="0">
                <a:solidFill>
                  <a:schemeClr val="bg1"/>
                </a:solidFill>
              </a:rPr>
              <a:t>: vertrouwen en leren zelfredzaamheid.</a:t>
            </a:r>
          </a:p>
          <a:p>
            <a:r>
              <a:rPr lang="nl-NL" sz="2400" b="1" dirty="0">
                <a:solidFill>
                  <a:schemeClr val="accent6"/>
                </a:solidFill>
              </a:rPr>
              <a:t>Belonen werkt </a:t>
            </a:r>
            <a:r>
              <a:rPr lang="nl-NL" sz="2400" b="1" dirty="0">
                <a:solidFill>
                  <a:schemeClr val="bg1"/>
                </a:solidFill>
              </a:rPr>
              <a:t>(deeltijdwerk) mits maatwerk en simpel en doorzichtig</a:t>
            </a:r>
          </a:p>
          <a:p>
            <a:r>
              <a:rPr lang="nl-NL" sz="2400" b="1" dirty="0">
                <a:solidFill>
                  <a:schemeClr val="accent6"/>
                </a:solidFill>
              </a:rPr>
              <a:t>Maatwerk </a:t>
            </a:r>
            <a:r>
              <a:rPr lang="nl-NL" sz="2400" b="1" dirty="0">
                <a:solidFill>
                  <a:schemeClr val="bg1"/>
                </a:solidFill>
              </a:rPr>
              <a:t>past beter bij persoon en is goedkoper door minder inzet van niet passende of onnodige trajecten. </a:t>
            </a:r>
          </a:p>
          <a:p>
            <a:r>
              <a:rPr lang="nl-NL" sz="2400" b="1" dirty="0">
                <a:solidFill>
                  <a:schemeClr val="accent6"/>
                </a:solidFill>
              </a:rPr>
              <a:t>Maatwerk</a:t>
            </a:r>
            <a:r>
              <a:rPr lang="nl-NL" sz="2400" b="1" dirty="0">
                <a:solidFill>
                  <a:schemeClr val="bg1"/>
                </a:solidFill>
              </a:rPr>
              <a:t> voor </a:t>
            </a:r>
            <a:r>
              <a:rPr lang="nl-NL" sz="2400" b="1" dirty="0" err="1">
                <a:solidFill>
                  <a:schemeClr val="bg1"/>
                </a:solidFill>
              </a:rPr>
              <a:t>kansrijken</a:t>
            </a:r>
            <a:r>
              <a:rPr lang="nl-NL" sz="2400" b="1" dirty="0">
                <a:solidFill>
                  <a:schemeClr val="bg1"/>
                </a:solidFill>
              </a:rPr>
              <a:t>: vinden zelf hun weg (eigen regie, zelfredzaamheid)</a:t>
            </a:r>
          </a:p>
          <a:p>
            <a:r>
              <a:rPr lang="nl-NL" sz="2400" b="1" dirty="0">
                <a:solidFill>
                  <a:schemeClr val="accent6"/>
                </a:solidFill>
              </a:rPr>
              <a:t>Maatwerk</a:t>
            </a:r>
            <a:r>
              <a:rPr lang="nl-NL" sz="2400" b="1" dirty="0">
                <a:solidFill>
                  <a:schemeClr val="bg1"/>
                </a:solidFill>
              </a:rPr>
              <a:t> voor kansarmen: investeer in aandacht en ondersteuning.</a:t>
            </a:r>
          </a:p>
          <a:p>
            <a:endParaRPr lang="nl-NL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24BEB-53AE-0D40-9443-6CD8ED028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342" y="959644"/>
            <a:ext cx="2085974" cy="4938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1EE7D3-19C8-A349-AE96-3808964311DE}"/>
              </a:ext>
            </a:extLst>
          </p:cNvPr>
          <p:cNvSpPr txBox="1"/>
          <p:nvPr/>
        </p:nvSpPr>
        <p:spPr>
          <a:xfrm>
            <a:off x="3916171" y="6262581"/>
            <a:ext cx="5974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Maatwerk voor een inclusieve arbeidsmarkt – </a:t>
            </a:r>
            <a:r>
              <a:rPr lang="nl-NL" sz="1200" dirty="0" err="1"/>
              <a:t>Tranzo</a:t>
            </a:r>
            <a:r>
              <a:rPr lang="nl-NL" sz="1200" dirty="0"/>
              <a:t> Zorgsalon, 10 december 2020 -  pag. 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6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031B0-8EE2-8549-863C-85C37F37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Conclusies en maatwerk</a:t>
            </a:r>
            <a:endParaRPr lang="nl-NL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06894E-4F7B-EC44-937D-36D2DB63CC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5775" y="1162594"/>
            <a:ext cx="8206950" cy="4404620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Strenge aanpak werkt zeker </a:t>
            </a:r>
            <a:r>
              <a:rPr lang="nl-NL" sz="2400" b="1" dirty="0">
                <a:solidFill>
                  <a:schemeClr val="accent6"/>
                </a:solidFill>
              </a:rPr>
              <a:t>niet beter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Maatwerk werkt maar vraagt </a:t>
            </a:r>
            <a:r>
              <a:rPr lang="nl-NL" sz="2400" b="1" dirty="0">
                <a:solidFill>
                  <a:schemeClr val="accent6"/>
                </a:solidFill>
              </a:rPr>
              <a:t>andere bejegening en sociaal mensbeeld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Zelfredzaamheid bij </a:t>
            </a:r>
            <a:r>
              <a:rPr lang="nl-NL" sz="2400" b="1" dirty="0" err="1">
                <a:solidFill>
                  <a:schemeClr val="accent6"/>
                </a:solidFill>
              </a:rPr>
              <a:t>kansrijken</a:t>
            </a:r>
            <a:r>
              <a:rPr lang="nl-NL" sz="2400" b="1" dirty="0">
                <a:solidFill>
                  <a:schemeClr val="bg1"/>
                </a:solidFill>
              </a:rPr>
              <a:t> en maatwerk bij </a:t>
            </a:r>
            <a:r>
              <a:rPr lang="nl-NL" sz="2400" b="1" dirty="0">
                <a:solidFill>
                  <a:schemeClr val="accent6"/>
                </a:solidFill>
              </a:rPr>
              <a:t>kansarmsten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Keuzevrijheid vraagt ongelijke behandeling bij </a:t>
            </a:r>
            <a:r>
              <a:rPr lang="nl-NL" sz="2400" b="1" dirty="0">
                <a:solidFill>
                  <a:schemeClr val="accent6"/>
                </a:solidFill>
              </a:rPr>
              <a:t>ongelijke startposities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Maatwerk door </a:t>
            </a:r>
            <a:r>
              <a:rPr lang="nl-NL" sz="2400" b="1" dirty="0">
                <a:solidFill>
                  <a:schemeClr val="accent6"/>
                </a:solidFill>
              </a:rPr>
              <a:t>aandacht</a:t>
            </a:r>
            <a:r>
              <a:rPr lang="nl-NL" sz="2400" b="1" dirty="0">
                <a:solidFill>
                  <a:schemeClr val="bg1"/>
                </a:solidFill>
              </a:rPr>
              <a:t> en vertrouwen, én open gesprek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Ondersteun en </a:t>
            </a:r>
            <a:r>
              <a:rPr lang="nl-NL" sz="2400" b="1" dirty="0">
                <a:solidFill>
                  <a:schemeClr val="accent6"/>
                </a:solidFill>
              </a:rPr>
              <a:t>leid coaches beter op </a:t>
            </a:r>
            <a:r>
              <a:rPr lang="nl-NL" sz="2400" b="1" dirty="0">
                <a:solidFill>
                  <a:schemeClr val="bg1"/>
                </a:solidFill>
              </a:rPr>
              <a:t>voor ‘effectiever maatwerk’ </a:t>
            </a:r>
          </a:p>
          <a:p>
            <a:endParaRPr lang="nl-NL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8B17E-C784-DC43-B752-FBFF82D2E62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7" r="9587" b="11944"/>
          <a:stretch/>
        </p:blipFill>
        <p:spPr bwMode="auto">
          <a:xfrm>
            <a:off x="9079124" y="1261199"/>
            <a:ext cx="2000251" cy="2215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" descr="Loslaten en Leren Vertrouwen">
            <a:extLst>
              <a:ext uri="{FF2B5EF4-FFF2-40B4-BE49-F238E27FC236}">
                <a16:creationId xmlns:a16="http://schemas.microsoft.com/office/drawing/2014/main" id="{DE3C21DD-C085-2A45-AEAA-3F157D627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11800" r="3609" b="33180"/>
          <a:stretch>
            <a:fillRect/>
          </a:stretch>
        </p:blipFill>
        <p:spPr bwMode="auto">
          <a:xfrm>
            <a:off x="9079124" y="3476551"/>
            <a:ext cx="2000251" cy="221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F73D3-97BA-5543-AC83-C67482C2CC00}"/>
              </a:ext>
            </a:extLst>
          </p:cNvPr>
          <p:cNvSpPr txBox="1"/>
          <p:nvPr/>
        </p:nvSpPr>
        <p:spPr>
          <a:xfrm>
            <a:off x="3916171" y="6262581"/>
            <a:ext cx="6052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Maatwerk voor een inclusieve arbeidsmarkt – </a:t>
            </a:r>
            <a:r>
              <a:rPr lang="nl-NL" sz="1200" dirty="0" err="1"/>
              <a:t>Tranzo</a:t>
            </a:r>
            <a:r>
              <a:rPr lang="nl-NL" sz="1200" dirty="0"/>
              <a:t> Zorgsalon, 10 december 2020 -  pag.  11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032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7E429-5C73-1D42-9D7B-929A882A2AEC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7792021" y="1507117"/>
            <a:ext cx="393615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37" indent="0">
              <a:buNone/>
            </a:pPr>
            <a:r>
              <a:rPr lang="nl-NL" sz="2400" b="1" dirty="0">
                <a:solidFill>
                  <a:schemeClr val="bg1"/>
                </a:solidFill>
              </a:rPr>
              <a:t>Andere bejegening: </a:t>
            </a:r>
          </a:p>
          <a:p>
            <a:pPr marL="415925" lvl="1" indent="-395288"/>
            <a:r>
              <a:rPr lang="nl-NL" sz="2400" b="1" dirty="0">
                <a:solidFill>
                  <a:schemeClr val="bg1"/>
                </a:solidFill>
              </a:rPr>
              <a:t>minder regels, leren van zelfredzaamheid (training coaches), meer vertrouwen, een werkbonus en maatwerk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bg1"/>
                </a:solidFill>
              </a:rPr>
              <a:t>Ander mensbeeld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De ‘menselijke maat’: </a:t>
            </a:r>
          </a:p>
          <a:p>
            <a:pPr marL="0" indent="0">
              <a:buNone/>
            </a:pPr>
            <a:r>
              <a:rPr lang="nl-NL" sz="2400" b="1" dirty="0">
                <a:solidFill>
                  <a:schemeClr val="bg1"/>
                </a:solidFill>
              </a:rPr>
              <a:t>	sociaal mensbeeld naast 	economisch mensbeeld. </a:t>
            </a:r>
          </a:p>
          <a:p>
            <a:endParaRPr lang="nl-NL" sz="2400" b="1" dirty="0">
              <a:solidFill>
                <a:schemeClr val="bg1"/>
              </a:solidFill>
            </a:endParaRPr>
          </a:p>
          <a:p>
            <a:endParaRPr lang="nl-NL" sz="24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B6F4E93-8012-B24A-9D8E-92F54CE75FBF}"/>
              </a:ext>
            </a:extLst>
          </p:cNvPr>
          <p:cNvSpPr txBox="1">
            <a:spLocks/>
          </p:cNvSpPr>
          <p:nvPr/>
        </p:nvSpPr>
        <p:spPr bwMode="auto">
          <a:xfrm>
            <a:off x="0" y="1507117"/>
            <a:ext cx="4114800" cy="344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sz="2400" b="1" dirty="0">
                <a:solidFill>
                  <a:schemeClr val="bg1"/>
                </a:solidFill>
                <a:latin typeface="+mj-lt"/>
              </a:rPr>
              <a:t>Landelijk experiment met 6 erkende proefgemeenten (Tilburg, Utrecht, Groningen, Nijmegen, Wageningen, Deventer)</a:t>
            </a:r>
          </a:p>
          <a:p>
            <a:r>
              <a:rPr lang="nl-NL" altLang="nl-NL" sz="2400" b="1" dirty="0">
                <a:solidFill>
                  <a:schemeClr val="bg1"/>
                </a:solidFill>
                <a:latin typeface="+mj-lt"/>
              </a:rPr>
              <a:t>Proef ook in Amsterdam, Apeldoorn, Epe, Oss:  niet erkend</a:t>
            </a:r>
          </a:p>
          <a:p>
            <a:r>
              <a:rPr lang="nl-NL" altLang="nl-NL" sz="2400" b="1" dirty="0">
                <a:solidFill>
                  <a:schemeClr val="bg1"/>
                </a:solidFill>
                <a:latin typeface="+mj-lt"/>
              </a:rPr>
              <a:t>Tilburg: Maatschappelijke expeditie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72386F4-4441-724C-8952-60D29669A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507117"/>
            <a:ext cx="3544957" cy="32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B188388F-3D7E-F34A-933F-3DDD47AAFF02}"/>
              </a:ext>
            </a:extLst>
          </p:cNvPr>
          <p:cNvSpPr txBox="1">
            <a:spLocks/>
          </p:cNvSpPr>
          <p:nvPr/>
        </p:nvSpPr>
        <p:spPr bwMode="auto">
          <a:xfrm>
            <a:off x="1981200" y="-1588"/>
            <a:ext cx="9608288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pPr marL="230188" indent="-230188"/>
            <a:r>
              <a:rPr lang="nl-NL" altLang="nl-NL" sz="2800" dirty="0"/>
              <a:t>Uniek landelijk RCT-experiment in Participatiewet. Proef met gerandomiseerde groepen in 10 steden in 2017-2019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72D0B-6E42-6447-B83D-A41265488617}"/>
              </a:ext>
            </a:extLst>
          </p:cNvPr>
          <p:cNvSpPr txBox="1"/>
          <p:nvPr/>
        </p:nvSpPr>
        <p:spPr>
          <a:xfrm>
            <a:off x="4042066" y="6197632"/>
            <a:ext cx="5868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Maatwerk voor een inclusieve arbeidsmarkt – </a:t>
            </a:r>
            <a:r>
              <a:rPr lang="nl-NL" sz="1200" dirty="0" err="1"/>
              <a:t>Tranzo</a:t>
            </a:r>
            <a:r>
              <a:rPr lang="nl-NL" sz="1200" dirty="0"/>
              <a:t> Zorgsalon, 10 december 2020 - pag. 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95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153B-D285-AE4A-A1F1-0323A99A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84" y="52251"/>
            <a:ext cx="10350629" cy="812800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Grootste RCT-experiment wereldwijd: 10 gemeenten met ruim 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5500 deelnemers</a:t>
            </a:r>
            <a:endParaRPr lang="nl-N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11AC77-DDE1-EB47-892D-9A8C9A64F36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08784" y="1764056"/>
            <a:ext cx="4499320" cy="3616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7A6FD4-B054-4F4E-A7A5-44747CD1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10" y="1764056"/>
            <a:ext cx="3914775" cy="25959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40416A-AE4C-6544-A897-F8EEC728968E}"/>
              </a:ext>
            </a:extLst>
          </p:cNvPr>
          <p:cNvSpPr txBox="1"/>
          <p:nvPr/>
        </p:nvSpPr>
        <p:spPr>
          <a:xfrm>
            <a:off x="1291052" y="1292953"/>
            <a:ext cx="281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AMvB - Art. 83 PW - Erkend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0F523-6699-9E47-BD07-A3D7D05316B8}"/>
              </a:ext>
            </a:extLst>
          </p:cNvPr>
          <p:cNvSpPr/>
          <p:nvPr/>
        </p:nvSpPr>
        <p:spPr>
          <a:xfrm>
            <a:off x="6157498" y="1292953"/>
            <a:ext cx="2678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Niet-AMvB - Niet erkend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5438B3-9D56-0E4D-94AC-024A31B6C1E7}"/>
              </a:ext>
            </a:extLst>
          </p:cNvPr>
          <p:cNvSpPr txBox="1"/>
          <p:nvPr/>
        </p:nvSpPr>
        <p:spPr>
          <a:xfrm>
            <a:off x="3916171" y="6262581"/>
            <a:ext cx="5903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Maatwerk voor een inclusieve arbeidsmarkt –</a:t>
            </a:r>
            <a:r>
              <a:rPr lang="nl-NL" sz="1200" dirty="0" err="1"/>
              <a:t>Tranzo</a:t>
            </a:r>
            <a:r>
              <a:rPr lang="nl-NL" sz="1200" dirty="0"/>
              <a:t> Zorgsalon, 10 december 2020 -  pag.  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168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6F7B-0665-DD4C-B960-B40368FB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sz="3200" b="1" dirty="0"/>
              <a:t>Wetenschappelijke onderbouwing</a:t>
            </a:r>
            <a:endParaRPr lang="nl-NL" sz="3200" b="1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3324030-FDBD-5340-AC62-A18B4EC82A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5775" y="1506912"/>
            <a:ext cx="9953613" cy="4181326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buFontTx/>
              <a:buChar char="-"/>
            </a:pP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Vanuit gedragseconomie, </a:t>
            </a:r>
            <a:r>
              <a:rPr lang="nl-NL" altLang="nl-NL" sz="2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filosofie en sociale psychologie </a:t>
            </a: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meer onderbouwing voor positieve effecten op zoekgedrag van vermindering stress, andere bejegening op basis van vertrouwen en meer vrijheid, aandacht voor intrinsieke motivatie, en positief belonen i.p.v. straffen.</a:t>
            </a:r>
          </a:p>
          <a:p>
            <a:pPr eaLnBrk="1" hangingPunct="1">
              <a:buFontTx/>
              <a:buChar char="-"/>
            </a:pP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Naast economisch mensbeeld (nut) ruimte geven aan </a:t>
            </a:r>
            <a:r>
              <a:rPr lang="nl-NL" altLang="nl-NL" sz="2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sociaal mensbeeld </a:t>
            </a: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(waarde toevoegen)</a:t>
            </a:r>
          </a:p>
          <a:p>
            <a:pPr>
              <a:buFontTx/>
              <a:buChar char="-"/>
            </a:pPr>
            <a:r>
              <a:rPr lang="nl-NL" altLang="nl-NL" sz="2200" b="1" dirty="0">
                <a:solidFill>
                  <a:schemeClr val="bg1"/>
                </a:solidFill>
              </a:rPr>
              <a:t>Meer </a:t>
            </a:r>
            <a:r>
              <a:rPr lang="nl-NL" altLang="nl-NL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keuzevrijheid</a:t>
            </a:r>
            <a:r>
              <a:rPr lang="nl-NL" altLang="nl-NL" sz="2200" b="1" dirty="0">
                <a:solidFill>
                  <a:schemeClr val="bg1"/>
                </a:solidFill>
              </a:rPr>
              <a:t> (</a:t>
            </a:r>
            <a:r>
              <a:rPr lang="nl-NL" altLang="nl-NL" sz="2200" b="1" dirty="0" err="1">
                <a:solidFill>
                  <a:schemeClr val="bg1"/>
                </a:solidFill>
              </a:rPr>
              <a:t>Sen’s</a:t>
            </a:r>
            <a:r>
              <a:rPr lang="nl-NL" altLang="nl-NL" sz="2200" b="1" dirty="0">
                <a:solidFill>
                  <a:schemeClr val="bg1"/>
                </a:solidFill>
              </a:rPr>
              <a:t> capabilities): bij ongelijke startpositie</a:t>
            </a:r>
            <a:r>
              <a:rPr lang="nl-NL" altLang="nl-NL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ongelijk behandelen </a:t>
            </a:r>
            <a:r>
              <a:rPr lang="nl-NL" altLang="nl-NL" sz="2200" b="1" dirty="0">
                <a:solidFill>
                  <a:schemeClr val="bg1"/>
                </a:solidFill>
              </a:rPr>
              <a:t>door extra ondersteuning </a:t>
            </a:r>
            <a:endParaRPr lang="nl-NL" altLang="nl-NL" sz="22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Tx/>
              <a:buChar char="-"/>
            </a:pP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Sluit ook beter aan bij moderne ideeën over sturen van gedrag via </a:t>
            </a:r>
            <a:r>
              <a:rPr lang="nl-NL" altLang="nl-NL" sz="2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zelfredzaamheid</a:t>
            </a: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, veerkracht, goede voorbeelden (‘nudging’), </a:t>
            </a:r>
            <a:r>
              <a:rPr lang="nl-NL" altLang="nl-NL" sz="2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welbevinden en positieve gezondheid.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CB52F-4561-714A-B0F2-CB68C274B67E}"/>
              </a:ext>
            </a:extLst>
          </p:cNvPr>
          <p:cNvSpPr txBox="1"/>
          <p:nvPr/>
        </p:nvSpPr>
        <p:spPr>
          <a:xfrm>
            <a:off x="3916171" y="6262581"/>
            <a:ext cx="5974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Maatwerk voor een inclusieve arbeidsmarkt –</a:t>
            </a:r>
            <a:r>
              <a:rPr lang="nl-NL" sz="1200" dirty="0" err="1"/>
              <a:t>Tranzo</a:t>
            </a:r>
            <a:r>
              <a:rPr lang="nl-NL" sz="1200" dirty="0"/>
              <a:t> Zorgsalon, 10 december 2020 -  pag.   4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90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6700-EDC3-5344-9EF9-328ECFF0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Tilburg: Vergelijk uitkomsten van groep 1-3 </a:t>
            </a:r>
            <a:br>
              <a:rPr lang="nl-NL" sz="2800" b="1" dirty="0">
                <a:solidFill>
                  <a:schemeClr val="bg1"/>
                </a:solidFill>
              </a:rPr>
            </a:br>
            <a:r>
              <a:rPr lang="nl-NL" sz="2800" b="1" dirty="0">
                <a:solidFill>
                  <a:schemeClr val="bg1"/>
                </a:solidFill>
              </a:rPr>
              <a:t>met controlegroep 4 én met niet-deelnemers</a:t>
            </a:r>
            <a:endParaRPr lang="nl-NL" sz="280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219D536-EF43-7042-A450-E0FE62426C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5774" y="1163525"/>
            <a:ext cx="8151708" cy="4181326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2200" b="1" dirty="0">
                <a:solidFill>
                  <a:schemeClr val="accent6"/>
                </a:solidFill>
                <a:latin typeface="+mj-lt"/>
              </a:rPr>
              <a:t>Groep1 </a:t>
            </a:r>
          </a:p>
          <a:p>
            <a:pPr marL="0" indent="0">
              <a:buNone/>
            </a:pP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Z</a:t>
            </a:r>
            <a:r>
              <a:rPr lang="nl-NL" altLang="nl-NL" sz="2200" b="1" dirty="0">
                <a:solidFill>
                  <a:schemeClr val="bg1"/>
                </a:solidFill>
              </a:rPr>
              <a:t>elfredzaamheid - </a:t>
            </a: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Eigen regie </a:t>
            </a:r>
            <a:r>
              <a:rPr lang="mr-IN" altLang="nl-NL" sz="2200" b="1" dirty="0">
                <a:solidFill>
                  <a:schemeClr val="bg1"/>
                </a:solidFill>
                <a:latin typeface="+mj-lt"/>
              </a:rPr>
              <a:t>–</a:t>
            </a: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 Ontheffing –+ werkbonus (2 contacten)</a:t>
            </a:r>
          </a:p>
          <a:p>
            <a:pPr marL="0" indent="0">
              <a:buNone/>
            </a:pPr>
            <a:r>
              <a:rPr lang="nl-NL" altLang="nl-NL" sz="2200" b="1" dirty="0">
                <a:solidFill>
                  <a:schemeClr val="accent6"/>
                </a:solidFill>
                <a:latin typeface="+mj-lt"/>
              </a:rPr>
              <a:t>Groep 2 </a:t>
            </a:r>
          </a:p>
          <a:p>
            <a:pPr marL="0" indent="0">
              <a:buNone/>
            </a:pP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Maatwerk + Intensieve begeleiding (6 contacten)</a:t>
            </a:r>
          </a:p>
          <a:p>
            <a:pPr marL="0" indent="0">
              <a:buNone/>
            </a:pPr>
            <a:r>
              <a:rPr lang="nl-NL" altLang="nl-NL" sz="2200" b="1" dirty="0">
                <a:solidFill>
                  <a:schemeClr val="accent6"/>
                </a:solidFill>
                <a:latin typeface="+mj-lt"/>
              </a:rPr>
              <a:t>Groep 3 </a:t>
            </a:r>
          </a:p>
          <a:p>
            <a:pPr marL="0" indent="0">
              <a:buNone/>
            </a:pP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Maatwerk + Coaching + werkbonus (5 contacten)</a:t>
            </a:r>
          </a:p>
          <a:p>
            <a:pPr marL="0" indent="0">
              <a:buNone/>
            </a:pPr>
            <a:r>
              <a:rPr lang="nl-NL" altLang="nl-NL" sz="2200" b="1" dirty="0">
                <a:solidFill>
                  <a:schemeClr val="accent6"/>
                </a:solidFill>
                <a:latin typeface="+mj-lt"/>
              </a:rPr>
              <a:t>Groep 4</a:t>
            </a:r>
            <a:r>
              <a:rPr lang="nl-NL" altLang="nl-NL" sz="2200" b="1" i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Controlegroep met normale dienstverlening (geen of 1 contact)</a:t>
            </a:r>
            <a:endParaRPr lang="nl-NL" altLang="nl-NL" sz="2200" b="1" i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nl-NL" altLang="nl-NL" sz="2200" b="1" i="1" dirty="0">
                <a:solidFill>
                  <a:schemeClr val="accent6"/>
                </a:solidFill>
                <a:latin typeface="+mj-lt"/>
              </a:rPr>
              <a:t>Niet-deelnemers</a:t>
            </a:r>
          </a:p>
          <a:p>
            <a:pPr marL="0" indent="0">
              <a:buNone/>
            </a:pPr>
            <a:r>
              <a:rPr lang="nl-NL" altLang="nl-NL" sz="2200" b="1" dirty="0">
                <a:solidFill>
                  <a:schemeClr val="bg1"/>
                </a:solidFill>
                <a:latin typeface="+mj-lt"/>
              </a:rPr>
              <a:t>Vergelijkingsgroep van niet-deelnemers (normale dienstverlening)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99043-FF87-BE47-930E-F07607791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382" y="1298480"/>
            <a:ext cx="2014535" cy="4247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82B5BA-F2BF-D54D-A52E-25AD3AF71460}"/>
              </a:ext>
            </a:extLst>
          </p:cNvPr>
          <p:cNvSpPr txBox="1"/>
          <p:nvPr/>
        </p:nvSpPr>
        <p:spPr>
          <a:xfrm>
            <a:off x="3929618" y="6262581"/>
            <a:ext cx="5974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Maatwerk voor een inclusieve arbeidsmarkt – </a:t>
            </a:r>
            <a:r>
              <a:rPr lang="nl-NL" sz="1200" dirty="0" err="1"/>
              <a:t>Tranzo</a:t>
            </a:r>
            <a:r>
              <a:rPr lang="nl-NL" sz="1200" dirty="0"/>
              <a:t> Zorgsalon, 10 december 2020 -  pag.  5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628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295E-88C5-164A-B41B-15E56CF7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sz="3200" dirty="0"/>
              <a:t>Ontwerp gerandomiseerd onderzoek</a:t>
            </a:r>
            <a:endParaRPr lang="nl-NL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607186-CABC-7443-979A-6C954C6F15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5775" y="1385888"/>
            <a:ext cx="9240920" cy="418132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000" b="1" dirty="0">
                <a:solidFill>
                  <a:schemeClr val="accent6">
                    <a:lumMod val="75000"/>
                  </a:schemeClr>
                </a:solidFill>
              </a:rPr>
              <a:t>Productevaluatie</a:t>
            </a:r>
          </a:p>
          <a:p>
            <a:pPr lvl="0"/>
            <a:r>
              <a:rPr lang="nl-NL" sz="2000" b="1" dirty="0">
                <a:solidFill>
                  <a:schemeClr val="bg1"/>
                </a:solidFill>
              </a:rPr>
              <a:t>Invloed op uitstroom naar betaald werk</a:t>
            </a:r>
          </a:p>
          <a:p>
            <a:pPr lvl="0"/>
            <a:r>
              <a:rPr lang="nl-NL" sz="2000" b="1" dirty="0">
                <a:solidFill>
                  <a:schemeClr val="bg1"/>
                </a:solidFill>
              </a:rPr>
              <a:t>Invloed op gezondheid en welbevinden, sociale participatie en zelfredzaamheid</a:t>
            </a:r>
          </a:p>
          <a:p>
            <a:pPr lvl="1"/>
            <a:r>
              <a:rPr lang="nl-NL" sz="2000" b="1" dirty="0">
                <a:solidFill>
                  <a:schemeClr val="bg1"/>
                </a:solidFill>
              </a:rPr>
              <a:t>Analyse lokale administratieve data </a:t>
            </a:r>
          </a:p>
          <a:p>
            <a:pPr lvl="1"/>
            <a:r>
              <a:rPr lang="nl-NL" sz="2000" b="1" dirty="0">
                <a:solidFill>
                  <a:schemeClr val="bg1"/>
                </a:solidFill>
              </a:rPr>
              <a:t>Analyse cliëntvragenlijsten op 3 momenten (begin, 1 jaar, 2 jaar)</a:t>
            </a:r>
          </a:p>
          <a:p>
            <a:pPr marL="0" lvl="0" indent="0">
              <a:buNone/>
            </a:pPr>
            <a:r>
              <a:rPr lang="nl-NL" sz="2000" b="1" dirty="0">
                <a:solidFill>
                  <a:schemeClr val="accent6">
                    <a:lumMod val="75000"/>
                  </a:schemeClr>
                </a:solidFill>
              </a:rPr>
              <a:t>Procesevaluatie</a:t>
            </a:r>
          </a:p>
          <a:p>
            <a:pPr lvl="0"/>
            <a:r>
              <a:rPr lang="nl-NL" sz="2000" b="1" dirty="0">
                <a:solidFill>
                  <a:schemeClr val="bg1"/>
                </a:solidFill>
              </a:rPr>
              <a:t>Invloed van andere aanpak en andere bejegening op deelnemers en coaches (procesevaluatie)</a:t>
            </a:r>
          </a:p>
          <a:p>
            <a:pPr lvl="1"/>
            <a:r>
              <a:rPr lang="nl-NL" sz="2000" b="1" dirty="0">
                <a:solidFill>
                  <a:schemeClr val="bg1"/>
                </a:solidFill>
              </a:rPr>
              <a:t>Training zelfredzaamheid</a:t>
            </a:r>
          </a:p>
          <a:p>
            <a:pPr lvl="1"/>
            <a:r>
              <a:rPr lang="nl-NL" sz="2000" b="1" dirty="0">
                <a:solidFill>
                  <a:schemeClr val="bg1"/>
                </a:solidFill>
              </a:rPr>
              <a:t>Clientvragenlijst ingevuld door eigen coach</a:t>
            </a:r>
          </a:p>
          <a:p>
            <a:pPr lvl="1"/>
            <a:r>
              <a:rPr lang="nl-NL" sz="2000" b="1" dirty="0">
                <a:solidFill>
                  <a:schemeClr val="bg1"/>
                </a:solidFill>
              </a:rPr>
              <a:t>Focusgroep gesprek met coaches en projectleiders</a:t>
            </a:r>
          </a:p>
          <a:p>
            <a:pPr lvl="1"/>
            <a:endParaRPr lang="nl-NL" sz="2400" b="1" dirty="0">
              <a:solidFill>
                <a:srgbClr val="002060"/>
              </a:solidFill>
            </a:endParaRPr>
          </a:p>
          <a:p>
            <a:pPr lvl="0"/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C11BF-8CD4-2F40-BF39-F2CC3914BFA5}"/>
              </a:ext>
            </a:extLst>
          </p:cNvPr>
          <p:cNvSpPr txBox="1"/>
          <p:nvPr/>
        </p:nvSpPr>
        <p:spPr>
          <a:xfrm>
            <a:off x="3956512" y="6262581"/>
            <a:ext cx="5974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Maatwerk voor een inclusieve arbeidsmarkt – </a:t>
            </a:r>
            <a:r>
              <a:rPr lang="nl-NL" sz="1200" dirty="0" err="1"/>
              <a:t>Tranzo</a:t>
            </a:r>
            <a:r>
              <a:rPr lang="nl-NL" sz="1200" dirty="0"/>
              <a:t> Zorgsalon, 10 december 2020 -  pag.  6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54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AF77-66A6-6544-AF76-31470255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Productevaluatie: uitkomsten werk (tot 1 oktober 2019</a:t>
            </a:r>
            <a:r>
              <a:rPr lang="nl-NL" sz="2800" b="1" dirty="0">
                <a:solidFill>
                  <a:schemeClr val="bg1"/>
                </a:solidFill>
                <a:sym typeface="Wingdings" pitchFamily="2" charset="2"/>
              </a:rPr>
              <a:t>)</a:t>
            </a:r>
            <a:r>
              <a:rPr lang="nl-NL" sz="2800" b="1" dirty="0">
                <a:solidFill>
                  <a:schemeClr val="bg1"/>
                </a:solidFill>
              </a:rPr>
              <a:t/>
            </a:r>
            <a:br>
              <a:rPr lang="nl-NL" sz="2800" b="1" dirty="0">
                <a:solidFill>
                  <a:schemeClr val="bg1"/>
                </a:solidFill>
              </a:rPr>
            </a:br>
            <a:r>
              <a:rPr lang="nl-NL" sz="2800" b="1" dirty="0">
                <a:solidFill>
                  <a:schemeClr val="bg1"/>
                </a:solidFill>
              </a:rPr>
              <a:t>nader onderzoek nodig naar experiment effecten</a:t>
            </a:r>
            <a:endParaRPr lang="nl-NL" sz="28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8EA341-15A2-134D-A707-722E7C48C6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5775" y="1385888"/>
            <a:ext cx="9442626" cy="4181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b="1" dirty="0">
                <a:solidFill>
                  <a:schemeClr val="accent6"/>
                </a:solidFill>
              </a:rPr>
              <a:t>Vergelijking met controlegroep: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b="1" dirty="0">
                <a:solidFill>
                  <a:schemeClr val="bg1"/>
                </a:solidFill>
              </a:rPr>
              <a:t>Kwetsbare groep deelnemers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b="1" dirty="0">
                <a:solidFill>
                  <a:schemeClr val="bg1"/>
                </a:solidFill>
              </a:rPr>
              <a:t>Uitstroom voltijds werk: negatieve effecten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b="1" dirty="0">
                <a:solidFill>
                  <a:schemeClr val="bg1"/>
                </a:solidFill>
              </a:rPr>
              <a:t>ECHTER: Effecten onzeker door experimenteffecten (John Henry).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bg1"/>
                </a:solidFill>
              </a:rPr>
              <a:t>controlegroep bij start experiment al anders (deelnemers + consulenten ander gedrag)</a:t>
            </a:r>
          </a:p>
          <a:p>
            <a:pPr marL="0" indent="0">
              <a:buNone/>
            </a:pPr>
            <a:r>
              <a:rPr lang="nl-NL" sz="2200" b="1" dirty="0">
                <a:solidFill>
                  <a:schemeClr val="accent6"/>
                </a:solidFill>
              </a:rPr>
              <a:t>Vergelijking met niet-deelnemers</a:t>
            </a:r>
          </a:p>
          <a:p>
            <a:pPr marL="366713" lvl="1" indent="-311150">
              <a:buFont typeface="Arial" panose="020B0604020202020204" pitchFamily="34" charset="0"/>
              <a:buChar char="•"/>
            </a:pPr>
            <a:r>
              <a:rPr lang="nl-NL" sz="2200" b="1" dirty="0">
                <a:solidFill>
                  <a:schemeClr val="bg1"/>
                </a:solidFill>
              </a:rPr>
              <a:t>Positief effect voltijdse uitstroom +4-5% vergeleken met niet-deelnemers voor eigen regie en coaching met vrijlating</a:t>
            </a:r>
          </a:p>
          <a:p>
            <a:pPr marL="366713" lvl="1" indent="-366713">
              <a:buFont typeface="Arial" panose="020B0604020202020204" pitchFamily="34" charset="0"/>
              <a:buChar char="•"/>
            </a:pPr>
            <a:r>
              <a:rPr lang="nl-NL" sz="2200" b="1" dirty="0">
                <a:solidFill>
                  <a:schemeClr val="bg1"/>
                </a:solidFill>
              </a:rPr>
              <a:t>Positief effect op deeltijdwerk bij eigen regie en coaching</a:t>
            </a:r>
            <a:r>
              <a:rPr lang="nl-NL" sz="2200" b="1" dirty="0">
                <a:solidFill>
                  <a:schemeClr val="tx2"/>
                </a:solidFill>
              </a:rPr>
              <a:t> met vrijlating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6CE27-E83D-464C-A5F6-1EE07F0FDCE4}"/>
              </a:ext>
            </a:extLst>
          </p:cNvPr>
          <p:cNvSpPr txBox="1"/>
          <p:nvPr/>
        </p:nvSpPr>
        <p:spPr>
          <a:xfrm>
            <a:off x="3916171" y="6262581"/>
            <a:ext cx="5974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Maatwerk voor een inclusieve arbeidsmarkt – </a:t>
            </a:r>
            <a:r>
              <a:rPr lang="nl-NL" sz="1200" dirty="0" err="1"/>
              <a:t>Tranzo</a:t>
            </a:r>
            <a:r>
              <a:rPr lang="nl-NL" sz="1200" dirty="0"/>
              <a:t> Zorgsalon, 10 december 2020 -  pag.  7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81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F08B-B741-EF48-8ED5-8D7DA087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b="1" dirty="0">
                <a:solidFill>
                  <a:schemeClr val="bg1">
                    <a:alpha val="85000"/>
                  </a:schemeClr>
                </a:solidFill>
              </a:rPr>
              <a:t>Productevaluatie gezondheid en welbevinden</a:t>
            </a:r>
            <a:endParaRPr lang="nl-NL" sz="36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1F9B2DF-81FC-3A49-BD91-E768CE0D05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5774" y="1385888"/>
            <a:ext cx="7539685" cy="4181326"/>
          </a:xfrm>
          <a:solidFill>
            <a:schemeClr val="tx2"/>
          </a:solidFill>
        </p:spPr>
        <p:txBody>
          <a:bodyPr>
            <a:normAutofit lnSpcReduction="10000"/>
          </a:bodyPr>
          <a:lstStyle/>
          <a:p>
            <a:pPr marL="357188" indent="-346075"/>
            <a:r>
              <a:rPr lang="nl-NL" sz="2600" b="1" dirty="0">
                <a:solidFill>
                  <a:schemeClr val="bg1"/>
                </a:solidFill>
              </a:rPr>
              <a:t>Effecten op gezondheid en welbevinden kleiner dan verwacht: langere adem nodig</a:t>
            </a:r>
          </a:p>
          <a:p>
            <a:pPr marL="357188" indent="-346075"/>
            <a:r>
              <a:rPr lang="nl-NL" sz="2600" b="1" dirty="0">
                <a:solidFill>
                  <a:schemeClr val="bg1"/>
                </a:solidFill>
              </a:rPr>
              <a:t>Tilburg: positieve effecten op: </a:t>
            </a:r>
            <a:r>
              <a:rPr lang="nl-NL" sz="2600" b="1" dirty="0">
                <a:solidFill>
                  <a:schemeClr val="accent6"/>
                </a:solidFill>
              </a:rPr>
              <a:t>zelfredzaamheid, gezondheid, welbevinden, sociaal vertrouwen, en sociale participatie</a:t>
            </a:r>
          </a:p>
          <a:p>
            <a:pPr marL="357188" indent="-346075"/>
            <a:r>
              <a:rPr lang="nl-NL" sz="2600" b="1" dirty="0">
                <a:solidFill>
                  <a:schemeClr val="bg1"/>
                </a:solidFill>
              </a:rPr>
              <a:t>Vooral positief bij maatwerk en intensieve begeleiding en coaching (in Tilburg veel deelnemers lang in bijstand: wellicht vooral effect bij kwetsbare groepen langdurig in bijstand)</a:t>
            </a:r>
          </a:p>
          <a:p>
            <a:endParaRPr lang="nl-NL" sz="2900" b="1" dirty="0">
              <a:solidFill>
                <a:schemeClr val="tx2"/>
              </a:solidFill>
            </a:endParaRPr>
          </a:p>
          <a:p>
            <a:endParaRPr lang="nl-NL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1625F13-D7CE-2844-91CA-269D8EAC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5908" y="1605069"/>
            <a:ext cx="3310318" cy="32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3AA0F8-3126-9F40-B4DA-A22A436E0525}"/>
              </a:ext>
            </a:extLst>
          </p:cNvPr>
          <p:cNvSpPr txBox="1"/>
          <p:nvPr/>
        </p:nvSpPr>
        <p:spPr>
          <a:xfrm>
            <a:off x="3916171" y="6262581"/>
            <a:ext cx="5974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Maatwerk voor een inclusieve arbeidsmarkt – </a:t>
            </a:r>
            <a:r>
              <a:rPr lang="nl-NL" sz="1200" dirty="0" err="1"/>
              <a:t>Tranzo</a:t>
            </a:r>
            <a:r>
              <a:rPr lang="nl-NL" sz="1200" dirty="0"/>
              <a:t> Zorgsalon, 10 december 2020 -  pag.  8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97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1EF8-2C2E-8D41-A1ED-69988C0A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800" b="1" dirty="0">
                <a:solidFill>
                  <a:schemeClr val="bg1">
                    <a:alpha val="85000"/>
                  </a:schemeClr>
                </a:solidFill>
              </a:rPr>
              <a:t>Procesevaluatie: </a:t>
            </a:r>
            <a:r>
              <a:rPr lang="nl-NL" sz="2800" b="1" dirty="0" smtClean="0">
                <a:solidFill>
                  <a:schemeClr val="bg1">
                    <a:alpha val="85000"/>
                  </a:schemeClr>
                </a:solidFill>
              </a:rPr>
              <a:t>coaches </a:t>
            </a:r>
            <a:r>
              <a:rPr lang="nl-NL" sz="2800" b="1" dirty="0">
                <a:solidFill>
                  <a:schemeClr val="bg1">
                    <a:alpha val="85000"/>
                  </a:schemeClr>
                </a:solidFill>
              </a:rPr>
              <a:t>en deelnemers </a:t>
            </a:r>
            <a:br>
              <a:rPr lang="nl-NL" sz="2800" b="1" dirty="0">
                <a:solidFill>
                  <a:schemeClr val="bg1">
                    <a:alpha val="85000"/>
                  </a:schemeClr>
                </a:solidFill>
              </a:rPr>
            </a:br>
            <a:r>
              <a:rPr lang="nl-NL" sz="2800" b="1" dirty="0" smtClean="0">
                <a:solidFill>
                  <a:schemeClr val="bg1">
                    <a:alpha val="85000"/>
                  </a:schemeClr>
                </a:solidFill>
              </a:rPr>
              <a:t>			en </a:t>
            </a:r>
            <a:r>
              <a:rPr lang="nl-NL" sz="2800" b="1" dirty="0">
                <a:solidFill>
                  <a:schemeClr val="bg1">
                    <a:alpha val="85000"/>
                  </a:schemeClr>
                </a:solidFill>
              </a:rPr>
              <a:t>uitvoering</a:t>
            </a:r>
            <a:endParaRPr lang="nl-NL" sz="28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11606FC3-C09C-214F-9EDC-D8CB076ECD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277" y="1007065"/>
            <a:ext cx="7638539" cy="4181326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300" b="1" dirty="0">
                <a:solidFill>
                  <a:schemeClr val="bg1"/>
                </a:solidFill>
              </a:rPr>
              <a:t>Stijging </a:t>
            </a:r>
            <a:r>
              <a:rPr lang="nl-NL" sz="2300" b="1" dirty="0">
                <a:solidFill>
                  <a:schemeClr val="accent6"/>
                </a:solidFill>
              </a:rPr>
              <a:t>participatieladder</a:t>
            </a:r>
            <a:r>
              <a:rPr lang="nl-NL" sz="2300" b="1" dirty="0">
                <a:solidFill>
                  <a:schemeClr val="bg1"/>
                </a:solidFill>
              </a:rPr>
              <a:t> alle groepen</a:t>
            </a:r>
          </a:p>
          <a:p>
            <a:r>
              <a:rPr lang="nl-NL" sz="2300" b="1" dirty="0">
                <a:solidFill>
                  <a:schemeClr val="bg1"/>
                </a:solidFill>
              </a:rPr>
              <a:t>Hoge </a:t>
            </a:r>
            <a:r>
              <a:rPr lang="nl-NL" sz="2300" b="1" dirty="0">
                <a:solidFill>
                  <a:schemeClr val="accent6"/>
                </a:solidFill>
              </a:rPr>
              <a:t>rapportcijfers</a:t>
            </a:r>
            <a:r>
              <a:rPr lang="nl-NL" sz="2300" b="1" dirty="0">
                <a:solidFill>
                  <a:schemeClr val="bg1"/>
                </a:solidFill>
              </a:rPr>
              <a:t> 8-9 bij coaches</a:t>
            </a:r>
          </a:p>
          <a:p>
            <a:r>
              <a:rPr lang="nl-NL" sz="2300" b="1" dirty="0">
                <a:solidFill>
                  <a:schemeClr val="bg1"/>
                </a:solidFill>
              </a:rPr>
              <a:t>Coaches met </a:t>
            </a:r>
            <a:r>
              <a:rPr lang="nl-NL" sz="2300" b="1" dirty="0">
                <a:solidFill>
                  <a:schemeClr val="accent6"/>
                </a:solidFill>
              </a:rPr>
              <a:t>meer plezier </a:t>
            </a:r>
            <a:r>
              <a:rPr lang="nl-NL" sz="2300" b="1" dirty="0">
                <a:solidFill>
                  <a:schemeClr val="bg1"/>
                </a:solidFill>
              </a:rPr>
              <a:t>naar het werk; </a:t>
            </a:r>
            <a:r>
              <a:rPr lang="nl-NL" sz="2300" b="1" dirty="0">
                <a:solidFill>
                  <a:schemeClr val="accent6"/>
                </a:solidFill>
              </a:rPr>
              <a:t>betere relatie </a:t>
            </a:r>
            <a:r>
              <a:rPr lang="nl-NL" sz="2300" b="1" dirty="0">
                <a:solidFill>
                  <a:schemeClr val="bg1"/>
                </a:solidFill>
              </a:rPr>
              <a:t>met deelnemer.</a:t>
            </a:r>
          </a:p>
          <a:p>
            <a:r>
              <a:rPr lang="nl-NL" sz="2300" b="1" dirty="0">
                <a:solidFill>
                  <a:schemeClr val="bg1"/>
                </a:solidFill>
              </a:rPr>
              <a:t>Deelnemers </a:t>
            </a:r>
            <a:r>
              <a:rPr lang="nl-NL" sz="2300" b="1" dirty="0">
                <a:solidFill>
                  <a:schemeClr val="accent6"/>
                </a:solidFill>
              </a:rPr>
              <a:t>minder angstig en gestrest</a:t>
            </a:r>
            <a:r>
              <a:rPr lang="nl-NL" sz="2300" b="1" dirty="0">
                <a:solidFill>
                  <a:schemeClr val="bg1"/>
                </a:solidFill>
              </a:rPr>
              <a:t>, zelfs ontroerd</a:t>
            </a:r>
          </a:p>
          <a:p>
            <a:r>
              <a:rPr lang="nl-NL" sz="2300" b="1" dirty="0">
                <a:solidFill>
                  <a:schemeClr val="bg1"/>
                </a:solidFill>
              </a:rPr>
              <a:t>Ook </a:t>
            </a:r>
            <a:r>
              <a:rPr lang="nl-NL" sz="2300" b="1" dirty="0">
                <a:solidFill>
                  <a:schemeClr val="accent6"/>
                </a:solidFill>
              </a:rPr>
              <a:t>kansarmsten lang in bijstand in beweging </a:t>
            </a:r>
            <a:r>
              <a:rPr lang="nl-NL" sz="2300" b="1" dirty="0">
                <a:solidFill>
                  <a:schemeClr val="bg1"/>
                </a:solidFill>
              </a:rPr>
              <a:t>te krijgen</a:t>
            </a:r>
          </a:p>
          <a:p>
            <a:r>
              <a:rPr lang="nl-NL" sz="2300" b="1" dirty="0">
                <a:solidFill>
                  <a:schemeClr val="accent6"/>
                </a:solidFill>
              </a:rPr>
              <a:t>Vertrouwen</a:t>
            </a:r>
            <a:r>
              <a:rPr lang="nl-NL" sz="2300" b="1" dirty="0">
                <a:solidFill>
                  <a:schemeClr val="bg1"/>
                </a:solidFill>
              </a:rPr>
              <a:t> komt te voet en gaat te paard.</a:t>
            </a:r>
          </a:p>
          <a:p>
            <a:r>
              <a:rPr lang="nl-NL" sz="2300" b="1" dirty="0">
                <a:solidFill>
                  <a:schemeClr val="accent6"/>
                </a:solidFill>
              </a:rPr>
              <a:t>Kleine interventie </a:t>
            </a:r>
            <a:r>
              <a:rPr lang="nl-NL" sz="2300" b="1" dirty="0">
                <a:solidFill>
                  <a:schemeClr val="bg1"/>
                </a:solidFill>
              </a:rPr>
              <a:t>heeft weinig effect. Andere interventies nodig afgestemd op sociale en </a:t>
            </a:r>
            <a:r>
              <a:rPr lang="nl-NL" sz="2300" b="1" dirty="0">
                <a:solidFill>
                  <a:schemeClr val="accent6"/>
                </a:solidFill>
              </a:rPr>
              <a:t>gezondheidsproblemen</a:t>
            </a:r>
            <a:r>
              <a:rPr lang="nl-NL" sz="2300" b="1" dirty="0">
                <a:solidFill>
                  <a:schemeClr val="bg1"/>
                </a:solidFill>
              </a:rPr>
              <a:t> (60%), vooral ook </a:t>
            </a:r>
            <a:r>
              <a:rPr lang="nl-NL" sz="2300" b="1" dirty="0" smtClean="0">
                <a:solidFill>
                  <a:schemeClr val="bg1"/>
                </a:solidFill>
              </a:rPr>
              <a:t>mentaal</a:t>
            </a:r>
            <a:endParaRPr lang="nl-NL" sz="23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13C37-8E99-4E4C-B6A5-4D7460BB55DA}"/>
              </a:ext>
            </a:extLst>
          </p:cNvPr>
          <p:cNvSpPr txBox="1"/>
          <p:nvPr/>
        </p:nvSpPr>
        <p:spPr>
          <a:xfrm>
            <a:off x="3916171" y="6262581"/>
            <a:ext cx="5974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Maatwerk voor een inclusieve arbeidsmarkt – </a:t>
            </a:r>
            <a:r>
              <a:rPr lang="nl-NL" sz="1200" dirty="0" err="1"/>
              <a:t>Tranzo</a:t>
            </a:r>
            <a:r>
              <a:rPr lang="nl-NL" sz="1200" dirty="0"/>
              <a:t> Zorgsalon, 10 december 2020 -  pag.  9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518221"/>
      </p:ext>
    </p:extLst>
  </p:cSld>
  <p:clrMapOvr>
    <a:masterClrMapping/>
  </p:clrMapOvr>
</p:sld>
</file>

<file path=ppt/theme/theme1.xml><?xml version="1.0" encoding="utf-8"?>
<a:theme xmlns:a="http://schemas.openxmlformats.org/drawingml/2006/main" name="UTI_powerpoint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DD9E12A1F84D4687BDF70F73AAC5FC" ma:contentTypeVersion="4" ma:contentTypeDescription="Create a new document." ma:contentTypeScope="" ma:versionID="b65e505324fc530150df3f9ec634dcab">
  <xsd:schema xmlns:xsd="http://www.w3.org/2001/XMLSchema" xmlns:xs="http://www.w3.org/2001/XMLSchema" xmlns:p="http://schemas.microsoft.com/office/2006/metadata/properties" xmlns:ns2="aced7b56-564e-405c-9ead-7262de2d6b02" targetNamespace="http://schemas.microsoft.com/office/2006/metadata/properties" ma:root="true" ma:fieldsID="9e99e43c3e5e464f6d6b5843da927908" ns2:_="">
    <xsd:import namespace="aced7b56-564e-405c-9ead-7262de2d6b02"/>
    <xsd:element name="properties">
      <xsd:complexType>
        <xsd:sequence>
          <xsd:element name="documentManagement">
            <xsd:complexType>
              <xsd:all>
                <xsd:element ref="ns2:Informatie" minOccurs="0"/>
                <xsd:element ref="ns2:Rechstreeks_x0020_naar_x002e__x002e__x002e__x002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d7b56-564e-405c-9ead-7262de2d6b02" elementFormDefault="qualified">
    <xsd:import namespace="http://schemas.microsoft.com/office/2006/documentManagement/types"/>
    <xsd:import namespace="http://schemas.microsoft.com/office/infopath/2007/PartnerControls"/>
    <xsd:element name="Informatie" ma:index="8" nillable="true" ma:displayName="Informatie" ma:internalName="Informatie">
      <xsd:simpleType>
        <xsd:restriction base="dms:Text">
          <xsd:maxLength value="255"/>
        </xsd:restriction>
      </xsd:simpleType>
    </xsd:element>
    <xsd:element name="Rechstreeks_x0020_naar_x002e__x002e__x002e__x002e_" ma:index="9" nillable="true" ma:displayName="Rechstreeks naar...." ma:format="Hyperlink" ma:internalName="Rechstreeks_x0020_naar_x002e__x002e__x002e__x002e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e xmlns="aced7b56-564e-405c-9ead-7262de2d6b02" xsi:nil="true"/>
    <Rechstreeks_x0020_naar_x002e__x002e__x002e__x002e_ xmlns="aced7b56-564e-405c-9ead-7262de2d6b02">
      <Url xsi:nil="true"/>
      <Description xsi:nil="true"/>
    </Rechstreeks_x0020_naar_x002e__x002e__x002e__x002e_>
  </documentManagement>
</p:properties>
</file>

<file path=customXml/itemProps1.xml><?xml version="1.0" encoding="utf-8"?>
<ds:datastoreItem xmlns:ds="http://schemas.openxmlformats.org/officeDocument/2006/customXml" ds:itemID="{16866D13-0294-4D1B-9644-06ADDA937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ed7b56-564e-405c-9ead-7262de2d6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7AB222-461C-4BE3-B9F4-41F4D08FD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DE55B7-7405-45EE-AB0B-74B74DFF1F4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ced7b56-564e-405c-9ead-7262de2d6b0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932</Words>
  <Application>Microsoft Office PowerPoint</Application>
  <PresentationFormat>Widescreen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ScalaSans</vt:lpstr>
      <vt:lpstr>ScalaSans</vt:lpstr>
      <vt:lpstr>Wingdings</vt:lpstr>
      <vt:lpstr>ヒラギノ角ゴ Pro W3</vt:lpstr>
      <vt:lpstr>UTI_powerpoint_v2</vt:lpstr>
      <vt:lpstr>Vertrouwen, aandacht en maatwerk, werkt dat voor de meest kansarmen op de arbeidsmarkt? </vt:lpstr>
      <vt:lpstr>PowerPoint Presentation</vt:lpstr>
      <vt:lpstr>Grootste RCT-experiment wereldwijd: 10 gemeenten met ruim  5500 deelnemers</vt:lpstr>
      <vt:lpstr>Wetenschappelijke onderbouwing</vt:lpstr>
      <vt:lpstr>Tilburg: Vergelijk uitkomsten van groep 1-3  met controlegroep 4 én met niet-deelnemers</vt:lpstr>
      <vt:lpstr>Ontwerp gerandomiseerd onderzoek</vt:lpstr>
      <vt:lpstr>Productevaluatie: uitkomsten werk (tot 1 oktober 2019) nader onderzoek nodig naar experiment effecten</vt:lpstr>
      <vt:lpstr>Productevaluatie gezondheid en welbevinden</vt:lpstr>
      <vt:lpstr>Procesevaluatie: coaches en deelnemers     en uitvoering</vt:lpstr>
      <vt:lpstr>Wat werkt!  - Ingrediënten maatwerk</vt:lpstr>
      <vt:lpstr>Conclusies en maatwerk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F.H.M.T. van Engelen</dc:creator>
  <cp:lastModifiedBy>Ingrid Loon-Stängel, van</cp:lastModifiedBy>
  <cp:revision>18</cp:revision>
  <dcterms:created xsi:type="dcterms:W3CDTF">2015-10-21T13:21:45Z</dcterms:created>
  <dcterms:modified xsi:type="dcterms:W3CDTF">2020-12-04T10:07:03Z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0x010100C3DD9E12A1F84D4687BDF70F73AAC5FC</vt:lpwstr>
  </property>
</Properties>
</file>