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C5C02-0C57-4C50-84EE-4E9D9348B57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B6FA6-376C-4EA8-B73D-28658FB2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0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ヒラギノ角ゴ Pro W3"/>
              <a:cs typeface="ヒラギノ角ゴ Pro W3"/>
            </a:endParaRPr>
          </a:p>
        </p:txBody>
      </p:sp>
      <p:sp>
        <p:nvSpPr>
          <p:cNvPr id="7475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NL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7475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3E8419-EE36-4D6E-B801-9841D4E4C14E}" type="slidenum">
              <a:rPr kumimoji="0" lang="en-US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nl-NL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95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ヒラギノ角ゴ Pro W3"/>
              <a:cs typeface="ヒラギノ角ゴ Pro W3"/>
            </a:endParaRPr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NL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8090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14CD4-7057-4DF6-B636-DBE9DE6E4EB3}" type="slidenum">
              <a:rPr kumimoji="0" lang="en-US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nl-NL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8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6D4E6-30A8-4311-A2BB-D0C7C1138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989075-B164-4F60-A1EB-25DBC3F99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3CE83-DDA1-4D27-9E7F-233E4C1A228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58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2B6F1-6D5D-41BC-A831-AEA081F08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44AE20D-1E20-400F-B83D-15DBD9B99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F5D1-E79F-4ED4-A6EF-804CCDA752F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28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0932C1-2BD3-4B2B-AF85-8F574A9E81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806797-59E9-4753-9721-5002969DF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A04B-8E17-4551-BF3B-82AF12FD339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91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F6F488-94F6-4456-83E7-44B888A0D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32D619-EBFA-44CF-8DC7-327F1C26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182E0-E81E-4E2A-9560-E64237FC0B6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04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4CE90-D0FC-4EE9-BF97-2CC11BB95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432DCD-BB9D-469A-803F-3208EA77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0369-D08B-42A1-82CC-402F3D5AF04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60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CC4E6-2801-42B3-8B9C-D9C46F90F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2711D8-3765-477A-88D4-E69812300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C66EDD1-EB36-4B4F-95BB-8DAC4F429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185B-FCDF-43E3-BE0E-CB64F53CA7F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262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1CA5A7-75DC-4A62-8463-E4FF37462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AAD071-7F71-4613-9778-8DB2C02AD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2669C4-1FB2-4AA1-8B2A-D67D757DA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23A0F35-9081-4F84-A3B2-3FF850155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2614F-20BF-4DA6-84A4-9F677AAD4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AA317-AC01-43BB-9E3F-7466D6C3B2C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329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270424-4BC7-4A75-A0F5-020991CE6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A85A-DF7A-4623-98B0-1906511EFD5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2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4C80-1ADF-4986-9E51-ADF486194E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778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47E8C5-01FF-4A8C-B345-DDA7C2B99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A4924D-4774-4EC4-824F-EC7647C0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0099327-016B-4C30-9226-F37344277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77D8-74E1-4CC5-8407-BC3FED16F4F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98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4651DB-4353-487A-8130-7F598BDB3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D07087E-E43D-4506-83F2-FBEC5FCA0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8AFEE9-979F-4D2D-ACB6-C8A38C0C1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D6EAD-43D2-4B9C-87B0-AA836088661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60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stijl te bewerken</a:t>
            </a:r>
          </a:p>
        </p:txBody>
      </p:sp>
      <p:sp>
        <p:nvSpPr>
          <p:cNvPr id="614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Klikken om de tekststijl van het model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97DC42-DFEA-401F-A51A-BC4887E0E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2BB70A-6AB8-46BA-9E1C-3E39272A0787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A54861-8AFF-4569-B4D9-C056AE880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BC9B2B-83D7-40C4-B572-8F1E5C6B4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9652D7-CED4-49E4-921B-CA49C727434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30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en-US" smtClean="0"/>
              <a:t>Introductie</a:t>
            </a:r>
          </a:p>
        </p:txBody>
      </p:sp>
      <p:sp>
        <p:nvSpPr>
          <p:cNvPr id="73731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en-US" smtClean="0"/>
              <a:t>Ervaringen vanuit mijn rol als coach bij het Vertrouwensexperiment</a:t>
            </a:r>
          </a:p>
          <a:p>
            <a:endParaRPr lang="nl-NL" altLang="en-US" smtClean="0"/>
          </a:p>
        </p:txBody>
      </p:sp>
      <p:pic>
        <p:nvPicPr>
          <p:cNvPr id="73732" name="Afbeelding 2" descr="Handtekening_OOVHJ2019_tw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925" y="5391150"/>
            <a:ext cx="3952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265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68AD4-A3C7-4079-9E6B-BBFB40E81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8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/>
              <a:t>Tot slot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4995" name="Ondertitel 2"/>
          <p:cNvSpPr>
            <a:spLocks noGrp="1"/>
          </p:cNvSpPr>
          <p:nvPr>
            <p:ph type="subTitle" idx="1"/>
          </p:nvPr>
        </p:nvSpPr>
        <p:spPr>
          <a:xfrm>
            <a:off x="1524000" y="2630488"/>
            <a:ext cx="9144000" cy="3497262"/>
          </a:xfrm>
        </p:spPr>
        <p:txBody>
          <a:bodyPr/>
          <a:lstStyle/>
          <a:p>
            <a:r>
              <a:rPr lang="nl-NL" altLang="en-US" sz="4400" smtClean="0"/>
              <a:t>Tijd voor verandering</a:t>
            </a:r>
          </a:p>
          <a:p>
            <a:endParaRPr lang="nl-NL" altLang="en-US" sz="4400" smtClean="0"/>
          </a:p>
        </p:txBody>
      </p:sp>
      <p:pic>
        <p:nvPicPr>
          <p:cNvPr id="84996" name="Afbeelding 2" descr="Handtekening_OOVHJ2019_tw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5307013"/>
            <a:ext cx="3952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57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68AD4-A3C7-4079-9E6B-BBFB40E81E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/>
              <a:t>coach van groep/treatment intensieve begeleiding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5779" name="Ondertitel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698750"/>
          </a:xfrm>
        </p:spPr>
        <p:txBody>
          <a:bodyPr/>
          <a:lstStyle/>
          <a:p>
            <a:r>
              <a:rPr lang="nl-NL" altLang="en-US" smtClean="0"/>
              <a:t>Minimaal 6 contactmomenten per jaar</a:t>
            </a:r>
          </a:p>
          <a:p>
            <a:endParaRPr lang="nl-NL" altLang="en-US" sz="1400" smtClean="0"/>
          </a:p>
          <a:p>
            <a:r>
              <a:rPr lang="nl-NL" altLang="en-US" smtClean="0"/>
              <a:t>Outreachende/Proactieve manier van begeleiden</a:t>
            </a:r>
            <a:endParaRPr lang="nl-NL" altLang="en-US" sz="1400" smtClean="0"/>
          </a:p>
          <a:p>
            <a:endParaRPr lang="nl-NL" altLang="en-US" smtClean="0"/>
          </a:p>
          <a:p>
            <a:r>
              <a:rPr lang="nl-NL" altLang="en-US" smtClean="0"/>
              <a:t>Geen financiële prikkels</a:t>
            </a:r>
          </a:p>
        </p:txBody>
      </p:sp>
      <p:pic>
        <p:nvPicPr>
          <p:cNvPr id="75780" name="Afbeelding 2" descr="Handtekening_OOVHJ2019_tw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5332413"/>
            <a:ext cx="3952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16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68AD4-A3C7-4079-9E6B-BBFB40E81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8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/>
              <a:t>Doelbewuste sollicitatie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6803" name="Ondertitel 2"/>
          <p:cNvSpPr>
            <a:spLocks noGrp="1"/>
          </p:cNvSpPr>
          <p:nvPr>
            <p:ph type="subTitle" idx="1"/>
          </p:nvPr>
        </p:nvSpPr>
        <p:spPr>
          <a:xfrm>
            <a:off x="1524000" y="2630488"/>
            <a:ext cx="9144000" cy="3497262"/>
          </a:xfrm>
        </p:spPr>
        <p:txBody>
          <a:bodyPr/>
          <a:lstStyle/>
          <a:p>
            <a:r>
              <a:rPr lang="nl-NL" altLang="en-US" smtClean="0"/>
              <a:t>10 jaar ervaring bij W&amp;I’s van verschillende gemeenten</a:t>
            </a:r>
          </a:p>
          <a:p>
            <a:endParaRPr lang="nl-NL" altLang="en-US" smtClean="0"/>
          </a:p>
          <a:p>
            <a:r>
              <a:rPr lang="nl-NL" altLang="en-US" smtClean="0"/>
              <a:t>Tijd voor verandering</a:t>
            </a:r>
          </a:p>
          <a:p>
            <a:endParaRPr lang="nl-NL" altLang="en-US" smtClean="0"/>
          </a:p>
          <a:p>
            <a:r>
              <a:rPr lang="nl-NL" altLang="en-US" smtClean="0"/>
              <a:t>Persoonlijke missie</a:t>
            </a:r>
          </a:p>
          <a:p>
            <a:endParaRPr lang="nl-NL" altLang="en-US" smtClean="0"/>
          </a:p>
          <a:p>
            <a:endParaRPr lang="nl-NL" altLang="en-US" smtClean="0"/>
          </a:p>
        </p:txBody>
      </p:sp>
      <p:pic>
        <p:nvPicPr>
          <p:cNvPr id="76804" name="Afbeelding 2" descr="Handtekening_OOVHJ2019_tw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50" y="5359400"/>
            <a:ext cx="3952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20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68AD4-A3C7-4079-9E6B-BBFB40E81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8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/>
              <a:t>Roerige start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7827" name="Ondertitel 2"/>
          <p:cNvSpPr>
            <a:spLocks noGrp="1"/>
          </p:cNvSpPr>
          <p:nvPr>
            <p:ph type="subTitle" idx="1"/>
          </p:nvPr>
        </p:nvSpPr>
        <p:spPr>
          <a:xfrm>
            <a:off x="1524000" y="2630488"/>
            <a:ext cx="9144000" cy="3497262"/>
          </a:xfrm>
        </p:spPr>
        <p:txBody>
          <a:bodyPr/>
          <a:lstStyle/>
          <a:p>
            <a:r>
              <a:rPr lang="nl-NL" altLang="en-US" smtClean="0"/>
              <a:t>1 november 2017</a:t>
            </a:r>
          </a:p>
          <a:p>
            <a:endParaRPr lang="nl-NL" altLang="en-US" smtClean="0"/>
          </a:p>
          <a:p>
            <a:r>
              <a:rPr lang="nl-NL" altLang="en-US" smtClean="0"/>
              <a:t>Te weinig aanmelding</a:t>
            </a:r>
          </a:p>
          <a:p>
            <a:endParaRPr lang="nl-NL" altLang="en-US" smtClean="0"/>
          </a:p>
          <a:p>
            <a:r>
              <a:rPr lang="nl-NL" altLang="en-US" smtClean="0"/>
              <a:t>Persoonlijk contact als sleutel</a:t>
            </a:r>
          </a:p>
          <a:p>
            <a:endParaRPr lang="nl-NL" altLang="en-US" smtClean="0"/>
          </a:p>
        </p:txBody>
      </p:sp>
      <p:pic>
        <p:nvPicPr>
          <p:cNvPr id="77828" name="Afbeelding 2" descr="Handtekening_OOVHJ2019_tw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538" y="5297488"/>
            <a:ext cx="3952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34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68AD4-A3C7-4079-9E6B-BBFB40E81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8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/>
              <a:t>Andere manier van werken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8851" name="Ondertitel 2"/>
          <p:cNvSpPr>
            <a:spLocks noGrp="1"/>
          </p:cNvSpPr>
          <p:nvPr>
            <p:ph type="subTitle" idx="1"/>
          </p:nvPr>
        </p:nvSpPr>
        <p:spPr>
          <a:xfrm>
            <a:off x="1524000" y="2630488"/>
            <a:ext cx="9144000" cy="3497262"/>
          </a:xfrm>
        </p:spPr>
        <p:txBody>
          <a:bodyPr/>
          <a:lstStyle/>
          <a:p>
            <a:r>
              <a:rPr lang="nl-NL" altLang="en-US" smtClean="0"/>
              <a:t>Minder kaders</a:t>
            </a:r>
          </a:p>
          <a:p>
            <a:endParaRPr lang="nl-NL" altLang="en-US" smtClean="0"/>
          </a:p>
          <a:p>
            <a:r>
              <a:rPr lang="nl-NL" altLang="en-US" smtClean="0"/>
              <a:t>Loslaten van pragmatische gedrevenheid</a:t>
            </a:r>
          </a:p>
          <a:p>
            <a:endParaRPr lang="nl-NL" altLang="en-US" smtClean="0"/>
          </a:p>
          <a:p>
            <a:r>
              <a:rPr lang="nl-NL" altLang="en-US" smtClean="0"/>
              <a:t>Contact maken, Kennismaken en luisteren</a:t>
            </a:r>
          </a:p>
          <a:p>
            <a:endParaRPr lang="nl-NL" altLang="en-US" smtClean="0"/>
          </a:p>
        </p:txBody>
      </p:sp>
      <p:pic>
        <p:nvPicPr>
          <p:cNvPr id="78852" name="Afbeelding 2" descr="Handtekening_OOVHJ2019_tw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150" y="5307013"/>
            <a:ext cx="3952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3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68AD4-A3C7-4079-9E6B-BBFB40E81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8175"/>
            <a:ext cx="9144000" cy="15097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/>
              <a:t>Ervaring in begeleiding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9875" name="Ondertitel 2"/>
          <p:cNvSpPr>
            <a:spLocks noGrp="1"/>
          </p:cNvSpPr>
          <p:nvPr>
            <p:ph type="subTitle" idx="1"/>
          </p:nvPr>
        </p:nvSpPr>
        <p:spPr>
          <a:xfrm>
            <a:off x="1524000" y="1617663"/>
            <a:ext cx="9144000" cy="4510087"/>
          </a:xfrm>
        </p:spPr>
        <p:txBody>
          <a:bodyPr/>
          <a:lstStyle/>
          <a:p>
            <a:r>
              <a:rPr lang="nl-NL" altLang="en-US" smtClean="0"/>
              <a:t>Doelgroep was divers (Maatwerk, verloop)</a:t>
            </a:r>
          </a:p>
          <a:p>
            <a:endParaRPr lang="nl-NL" altLang="en-US" smtClean="0"/>
          </a:p>
          <a:p>
            <a:r>
              <a:rPr lang="nl-NL" altLang="en-US" smtClean="0"/>
              <a:t>De meeste mensen willen of doen iets</a:t>
            </a:r>
          </a:p>
          <a:p>
            <a:endParaRPr lang="nl-NL" altLang="en-US" smtClean="0"/>
          </a:p>
          <a:p>
            <a:r>
              <a:rPr lang="nl-NL" altLang="en-US" smtClean="0"/>
              <a:t>Niet iedereen kwam in beweging</a:t>
            </a:r>
          </a:p>
          <a:p>
            <a:endParaRPr lang="nl-NL" altLang="en-US" sz="1800" smtClean="0"/>
          </a:p>
          <a:p>
            <a:r>
              <a:rPr lang="nl-NL" altLang="en-US" smtClean="0"/>
              <a:t>Persoonlijke worsteling in het tweede deel van het experiment</a:t>
            </a:r>
          </a:p>
        </p:txBody>
      </p:sp>
      <p:pic>
        <p:nvPicPr>
          <p:cNvPr id="79876" name="Afbeelding 2" descr="Handtekening_OOVHJ2019_tw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5461000"/>
            <a:ext cx="3952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44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68AD4-A3C7-4079-9E6B-BBFB40E81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8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/>
              <a:t>Waarom vertrouwen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1923" name="Ondertitel 2"/>
          <p:cNvSpPr>
            <a:spLocks noGrp="1"/>
          </p:cNvSpPr>
          <p:nvPr>
            <p:ph type="subTitle" idx="1"/>
          </p:nvPr>
        </p:nvSpPr>
        <p:spPr>
          <a:xfrm>
            <a:off x="1524000" y="2630488"/>
            <a:ext cx="9144000" cy="3497262"/>
          </a:xfrm>
        </p:spPr>
        <p:txBody>
          <a:bodyPr/>
          <a:lstStyle/>
          <a:p>
            <a:r>
              <a:rPr lang="nl-NL" altLang="en-US" dirty="0" smtClean="0"/>
              <a:t>Het is normaal (natuurlijk)</a:t>
            </a:r>
          </a:p>
          <a:p>
            <a:endParaRPr lang="nl-NL" altLang="en-US" dirty="0" smtClean="0"/>
          </a:p>
          <a:p>
            <a:r>
              <a:rPr lang="nl-NL" altLang="en-US" dirty="0" smtClean="0"/>
              <a:t>Als je </a:t>
            </a:r>
            <a:r>
              <a:rPr lang="nl-NL" altLang="en-US" dirty="0" smtClean="0"/>
              <a:t>vertrouwt, </a:t>
            </a:r>
            <a:r>
              <a:rPr lang="nl-NL" altLang="en-US" dirty="0" smtClean="0"/>
              <a:t>dan </a:t>
            </a:r>
            <a:r>
              <a:rPr lang="nl-NL" altLang="en-US" dirty="0" smtClean="0"/>
              <a:t>word </a:t>
            </a:r>
            <a:r>
              <a:rPr lang="nl-NL" altLang="en-US" dirty="0" smtClean="0"/>
              <a:t>je vertrouwd</a:t>
            </a:r>
          </a:p>
          <a:p>
            <a:endParaRPr lang="nl-NL" altLang="en-US" dirty="0" smtClean="0"/>
          </a:p>
          <a:p>
            <a:r>
              <a:rPr lang="nl-NL" altLang="en-US" dirty="0" smtClean="0"/>
              <a:t> Écht contact</a:t>
            </a:r>
          </a:p>
          <a:p>
            <a:endParaRPr lang="nl-NL" altLang="en-US" dirty="0" smtClean="0"/>
          </a:p>
        </p:txBody>
      </p:sp>
      <p:pic>
        <p:nvPicPr>
          <p:cNvPr id="81924" name="Afbeelding 2" descr="Handtekening_OOVHJ2019_tw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5461000"/>
            <a:ext cx="3952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13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68AD4-A3C7-4079-9E6B-BBFB40E81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8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/>
              <a:t>Voorbeeld John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2947" name="Ondertitel 2"/>
          <p:cNvSpPr>
            <a:spLocks noGrp="1"/>
          </p:cNvSpPr>
          <p:nvPr>
            <p:ph type="subTitle" idx="1"/>
          </p:nvPr>
        </p:nvSpPr>
        <p:spPr>
          <a:xfrm>
            <a:off x="1524000" y="2630488"/>
            <a:ext cx="9144000" cy="3497262"/>
          </a:xfrm>
        </p:spPr>
        <p:txBody>
          <a:bodyPr/>
          <a:lstStyle/>
          <a:p>
            <a:r>
              <a:rPr lang="nl-NL" altLang="en-US" smtClean="0"/>
              <a:t>Zwaar verslaafd</a:t>
            </a:r>
          </a:p>
          <a:p>
            <a:endParaRPr lang="nl-NL" altLang="en-US" smtClean="0"/>
          </a:p>
          <a:p>
            <a:r>
              <a:rPr lang="nl-NL" altLang="en-US" smtClean="0"/>
              <a:t>Geen vertrouwen in overheid</a:t>
            </a:r>
          </a:p>
          <a:p>
            <a:endParaRPr lang="nl-NL" altLang="en-US" smtClean="0"/>
          </a:p>
          <a:p>
            <a:r>
              <a:rPr lang="nl-NL" altLang="en-US" smtClean="0"/>
              <a:t>Parallelle werkelijkheid</a:t>
            </a:r>
          </a:p>
        </p:txBody>
      </p:sp>
      <p:pic>
        <p:nvPicPr>
          <p:cNvPr id="82948" name="Afbeelding 2" descr="Handtekening_OOVHJ2019_tw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5341938"/>
            <a:ext cx="3952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999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68AD4-A3C7-4079-9E6B-BBFB40E81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8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/>
              <a:t>Wat is er nodig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F870167-8116-4DC8-B957-E00AB51FA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0488"/>
            <a:ext cx="9144000" cy="34972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Vertrouwen vraagt iets van de organisatie:</a:t>
            </a:r>
          </a:p>
          <a:p>
            <a:pPr fontAlgn="auto">
              <a:spcAft>
                <a:spcPts val="0"/>
              </a:spcAft>
              <a:defRPr/>
            </a:pPr>
            <a:endParaRPr lang="nl-NL" dirty="0"/>
          </a:p>
          <a:p>
            <a:pPr fontAlgn="auto">
              <a:spcAft>
                <a:spcPts val="0"/>
              </a:spcAft>
              <a:defRPr/>
            </a:pPr>
            <a:r>
              <a:rPr lang="nl-NL" sz="2800" dirty="0"/>
              <a:t>Faciliteer de uitvoering</a:t>
            </a:r>
          </a:p>
          <a:p>
            <a:pPr marL="342900" indent="-342900" fontAlgn="auto">
              <a:spcAft>
                <a:spcPts val="0"/>
              </a:spcAft>
              <a:buFontTx/>
              <a:buChar char="-"/>
              <a:defRPr/>
            </a:pPr>
            <a:r>
              <a:rPr lang="nl-NL" dirty="0"/>
              <a:t>tijd, ruimte en vertrouwen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dirty="0"/>
              <a:t>- Investeer in een goed onderbouwde methodiek</a:t>
            </a:r>
          </a:p>
        </p:txBody>
      </p:sp>
      <p:pic>
        <p:nvPicPr>
          <p:cNvPr id="83972" name="Afbeelding 2" descr="Handtekening_OOVHJ2019_tw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5461000"/>
            <a:ext cx="3952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1186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56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ヒラギノ角ゴ Pro W3</vt:lpstr>
      <vt:lpstr>Kantoorthema</vt:lpstr>
      <vt:lpstr>Introductie</vt:lpstr>
      <vt:lpstr>coach van groep/treatment intensieve begeleiding </vt:lpstr>
      <vt:lpstr>Doelbewuste sollicitatie </vt:lpstr>
      <vt:lpstr>Roerige start </vt:lpstr>
      <vt:lpstr>Andere manier van werken </vt:lpstr>
      <vt:lpstr>Ervaring in begeleiding </vt:lpstr>
      <vt:lpstr>Waarom vertrouwen </vt:lpstr>
      <vt:lpstr>Voorbeeld John </vt:lpstr>
      <vt:lpstr>Wat is er nodig </vt:lpstr>
      <vt:lpstr>Tot slot </vt:lpstr>
    </vt:vector>
  </TitlesOfParts>
  <Company>Tilburg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</dc:title>
  <dc:creator>Ingrid Loon-Stängel, van</dc:creator>
  <cp:lastModifiedBy>Ingrid Loon-Stängel, van</cp:lastModifiedBy>
  <cp:revision>1</cp:revision>
  <dcterms:created xsi:type="dcterms:W3CDTF">2020-12-14T15:02:47Z</dcterms:created>
  <dcterms:modified xsi:type="dcterms:W3CDTF">2020-12-14T15:03:14Z</dcterms:modified>
</cp:coreProperties>
</file>