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03" r:id="rId2"/>
    <p:sldId id="304" r:id="rId3"/>
    <p:sldId id="305" r:id="rId4"/>
    <p:sldId id="352" r:id="rId5"/>
    <p:sldId id="325" r:id="rId6"/>
    <p:sldId id="355" r:id="rId7"/>
    <p:sldId id="327" r:id="rId8"/>
    <p:sldId id="346" r:id="rId9"/>
    <p:sldId id="315" r:id="rId10"/>
    <p:sldId id="356" r:id="rId11"/>
    <p:sldId id="353" r:id="rId12"/>
  </p:sldIdLst>
  <p:sldSz cx="9144000" cy="6858000" type="screen4x3"/>
  <p:notesSz cx="6669088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. Freese" initials="CF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0618"/>
    <a:srgbClr val="54B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Stijl, gemiddeld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73" autoAdjust="0"/>
    <p:restoredTop sz="78784" autoAdjust="0"/>
  </p:normalViewPr>
  <p:slideViewPr>
    <p:cSldViewPr snapToGrid="0" snapToObjects="1">
      <p:cViewPr varScale="1">
        <p:scale>
          <a:sx n="88" d="100"/>
          <a:sy n="88" d="100"/>
        </p:scale>
        <p:origin x="11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86" y="-96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1447C-2100-1841-81ED-CE1157CED6E3}" type="datetime1">
              <a:rPr lang="en-US" smtClean="0"/>
              <a:pPr/>
              <a:t>11/12/2018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F560B-052A-7146-BE1B-85D04711AE65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214156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D805A526-459A-5D4E-99A3-66008CBE1224}" type="datetime1">
              <a:rPr lang="en-US" smtClean="0"/>
              <a:pPr/>
              <a:t>11/12/2018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24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03BAFE3D-74FB-6648-88DF-9C34DB79321D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612248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05A526-459A-5D4E-99A3-66008CBE1224}" type="datetime1">
              <a:rPr lang="en-US" smtClean="0"/>
              <a:pPr/>
              <a:t>11/12/2018</a:t>
            </a:fld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AFE3D-74FB-6648-88DF-9C34DB79321D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9791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805A526-459A-5D4E-99A3-66008CBE1224}" type="datetime1">
              <a:rPr lang="en-US" smtClean="0">
                <a:solidFill>
                  <a:prstClr val="black"/>
                </a:solidFill>
              </a:rPr>
              <a:pPr/>
              <a:t>11/12/2018</a:t>
            </a:fld>
            <a:endParaRPr lang="nl-NL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BAFE3D-74FB-6648-88DF-9C34DB79321D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95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120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A80D0-DDBB-4EAC-BFC4-D0D2016148DC}" type="slidenum">
              <a:rPr lang="nl-NL" altLang="nl-NL" smtClean="0"/>
              <a:pPr>
                <a:defRPr/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7413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A80D0-DDBB-4EAC-BFC4-D0D2016148DC}" type="slidenum">
              <a:rPr lang="nl-NL" altLang="nl-NL" smtClean="0"/>
              <a:pPr>
                <a:defRPr/>
              </a:pPr>
              <a:t>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739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10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22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13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85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D26DDB-9C1F-418A-BD92-A70B24DEFE2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80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23839"/>
            <a:ext cx="8229600" cy="7413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Standaard tekstpagina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768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C4D7DB-9743-BC46-9843-0860ECA51174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233408" cy="69250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FC4D7DB-9743-BC46-9843-0860ECA51174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  <p:pic>
        <p:nvPicPr>
          <p:cNvPr id="5" name="Afbeelding 4" descr="TIAS_start3.jpg"/>
          <p:cNvPicPr>
            <a:picLocks noChangeAspect="1"/>
          </p:cNvPicPr>
          <p:nvPr userDrawn="1"/>
        </p:nvPicPr>
        <p:blipFill rotWithShape="1">
          <a:blip r:embed="rId2"/>
          <a:srcRect t="90836"/>
          <a:stretch/>
        </p:blipFill>
        <p:spPr>
          <a:xfrm>
            <a:off x="0" y="6290440"/>
            <a:ext cx="9233408" cy="634615"/>
          </a:xfrm>
          <a:prstGeom prst="rect">
            <a:avLst/>
          </a:prstGeom>
        </p:spPr>
      </p:pic>
      <p:pic>
        <p:nvPicPr>
          <p:cNvPr id="7" name="Afbeelding 6" descr="TIAS_start3.jpg"/>
          <p:cNvPicPr>
            <a:picLocks noChangeAspect="1"/>
          </p:cNvPicPr>
          <p:nvPr userDrawn="1"/>
        </p:nvPicPr>
        <p:blipFill rotWithShape="1">
          <a:blip r:embed="rId2"/>
          <a:srcRect l="76152" t="4780" r="3871" b="71543"/>
          <a:stretch/>
        </p:blipFill>
        <p:spPr>
          <a:xfrm>
            <a:off x="7031421" y="331077"/>
            <a:ext cx="1844566" cy="1639614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614855" y="2096814"/>
            <a:ext cx="8056179" cy="162384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>
          <a:xfrm>
            <a:off x="614855" y="3720662"/>
            <a:ext cx="5360276" cy="2081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834543" y="4792718"/>
            <a:ext cx="4905134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 userDrawn="1"/>
        </p:nvSpPr>
        <p:spPr>
          <a:xfrm>
            <a:off x="1009200" y="3706399"/>
            <a:ext cx="4896564" cy="105810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normAutofit/>
          </a:bodyPr>
          <a:lstStyle/>
          <a:p>
            <a:endParaRPr lang="nl-NL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" name="Rechthoek 13"/>
          <p:cNvSpPr/>
          <p:nvPr userDrawn="1"/>
        </p:nvSpPr>
        <p:spPr>
          <a:xfrm>
            <a:off x="1009200" y="4954258"/>
            <a:ext cx="4572000" cy="64633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840087" y="2195157"/>
            <a:ext cx="7605713" cy="14271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839788" y="3830965"/>
            <a:ext cx="4900612" cy="882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2"/>
          </p:nvPr>
        </p:nvSpPr>
        <p:spPr>
          <a:xfrm>
            <a:off x="839788" y="4808483"/>
            <a:ext cx="4900612" cy="8826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3356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23200"/>
            <a:ext cx="8229600" cy="74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nl-NL" dirty="0"/>
              <a:t>Beeld links, tekst rechts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57200" y="1231200"/>
            <a:ext cx="3860800" cy="48521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Arial"/>
                <a:cs typeface="Arial"/>
              </a:defRPr>
            </a:lvl1pPr>
          </a:lstStyle>
          <a:p>
            <a:pPr lvl="0"/>
            <a:r>
              <a:rPr lang="nl-NL" dirty="0"/>
              <a:t>Foto/afbeelding</a:t>
            </a:r>
          </a:p>
        </p:txBody>
      </p:sp>
      <p:sp>
        <p:nvSpPr>
          <p:cNvPr id="17" name="Tijdelijke aanduiding voor inhoud 2"/>
          <p:cNvSpPr>
            <a:spLocks noGrp="1"/>
          </p:cNvSpPr>
          <p:nvPr>
            <p:ph idx="13"/>
          </p:nvPr>
        </p:nvSpPr>
        <p:spPr>
          <a:xfrm>
            <a:off x="4546600" y="1231200"/>
            <a:ext cx="4140200" cy="4852100"/>
          </a:xfrm>
          <a:prstGeom prst="rect">
            <a:avLst/>
          </a:prstGeom>
        </p:spPr>
        <p:txBody>
          <a:bodyPr/>
          <a:lstStyle>
            <a:lvl1pPr>
              <a:buClr>
                <a:srgbClr val="B70618"/>
              </a:buClr>
              <a:defRPr sz="20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19D30382-A45F-D04F-AAA6-2E3116827BED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TIAS_citaat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408" cy="6925056"/>
          </a:xfrm>
          <a:prstGeom prst="rect">
            <a:avLst/>
          </a:prstGeom>
        </p:spPr>
      </p:pic>
      <p:sp>
        <p:nvSpPr>
          <p:cNvPr id="5" name="Tijdelijke aanduiding voor titel 1"/>
          <p:cNvSpPr>
            <a:spLocks noGrp="1"/>
          </p:cNvSpPr>
          <p:nvPr>
            <p:ph type="title"/>
          </p:nvPr>
        </p:nvSpPr>
        <p:spPr>
          <a:xfrm>
            <a:off x="1308100" y="2057400"/>
            <a:ext cx="6540500" cy="1782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216000" cy="6286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98160B24-20F1-E148-9D73-BCD7DFC3E5CD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IAS_toel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408" cy="6925056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51891FFD-6894-E74C-8ECA-1BB98482D34F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nl-NL"/>
              <a:t>Voettekst van presentatie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457200" y="6396567"/>
            <a:ext cx="2133600" cy="365125"/>
          </a:xfrm>
          <a:prstGeom prst="rect">
            <a:avLst/>
          </a:prstGeom>
        </p:spPr>
        <p:txBody>
          <a:bodyPr/>
          <a:lstStyle/>
          <a:p>
            <a:fld id="{14BD8DFE-6AE8-734E-B96D-0A1B88BD8020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8" name="Afbeelding 7" descr="TIAS eind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4" y="0"/>
            <a:ext cx="9231965" cy="6925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195513" y="6308725"/>
            <a:ext cx="295275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Amsterdam, September 28, 2006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Leading a Business program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3175" y="6337300"/>
            <a:ext cx="14859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F9ABC-01B9-47EF-A54B-57F6B71EE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844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TIAS_basis6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233408" cy="6925056"/>
          </a:xfrm>
          <a:prstGeom prst="rect">
            <a:avLst/>
          </a:prstGeom>
        </p:spPr>
      </p:pic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1800" y="64960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09E53912-61A2-CB49-B267-E9B231970EF0}" type="slidenum">
              <a:rPr lang="nl-NL" smtClean="0"/>
              <a:pPr/>
              <a:t>‹#›</a:t>
            </a:fld>
            <a:r>
              <a:rPr lang="nl-NL" dirty="0"/>
              <a:t> Voettekst van presentatie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9" r:id="rId2"/>
    <p:sldLayoutId id="2147483649" r:id="rId3"/>
    <p:sldLayoutId id="2147483651" r:id="rId4"/>
    <p:sldLayoutId id="2147483658" r:id="rId5"/>
    <p:sldLayoutId id="2147483655" r:id="rId6"/>
    <p:sldLayoutId id="2147483657" r:id="rId7"/>
    <p:sldLayoutId id="2147483660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rgbClr val="B70618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lburguniversity.edu/about/schools/socialsciences/organization/departments/human-resource-studies/news/news-ongelijke-behandeling-marloes-van-engen-nicola-jagers-hoorzitt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rkleybilliards.com/welcom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107" y="7937"/>
            <a:ext cx="9667426" cy="628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3"/>
          <p:cNvSpPr>
            <a:spLocks noGrp="1"/>
          </p:cNvSpPr>
          <p:nvPr>
            <p:ph type="ctrTitle"/>
          </p:nvPr>
        </p:nvSpPr>
        <p:spPr>
          <a:xfrm>
            <a:off x="602636" y="967221"/>
            <a:ext cx="7648998" cy="3121593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Roundtable</a:t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sz="5400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nieuwe rekruteren</a:t>
            </a:r>
            <a:r>
              <a:rPr lang="nl-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nl-NL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nl-N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Subtitle 4"/>
          <p:cNvSpPr>
            <a:spLocks noGrp="1"/>
          </p:cNvSpPr>
          <p:nvPr>
            <p:ph type="subTitle" idx="1"/>
          </p:nvPr>
        </p:nvSpPr>
        <p:spPr>
          <a:xfrm>
            <a:off x="1485206" y="5098453"/>
            <a:ext cx="6400800" cy="997074"/>
          </a:xfrm>
        </p:spPr>
        <p:txBody>
          <a:bodyPr/>
          <a:lstStyle/>
          <a:p>
            <a:pPr eaLnBrk="1" hangingPunct="1"/>
            <a:r>
              <a:rPr lang="nl-NL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Welkom</a:t>
            </a:r>
          </a:p>
        </p:txBody>
      </p:sp>
      <p:sp>
        <p:nvSpPr>
          <p:cNvPr id="18434" name="AutoShape 2" descr="data:image/jpeg;base64,/9j/4AAQSkZJRgABAQAAAQABAAD/2wCEAAkGBwgHBhEUBxIVExQUFxgXGBcXGRQXFhkVFhQWGRQXGRUZHy0gGholHBQUITEiJikrLi46GCEzPDMsQygtLisBCgoKDg0OGxAQGywmICUsLC4tLC80LCwsNCssLCwsLC8wLDQsLDAsLCwuLCwsLC8wMCwsLCwsLywvLCwsLCw0LP/AABEIAOEA4QMBEQACEQEDEQH/xAAbAAEAAgMBAQAAAAAAAAAAAAAABQYDBAcCAf/EAEAQAAIBAwEEBwUEBgsBAAAAAAABAgMEBREGITFBEiJRYXGBkRMyobHBQmKS0SNDUnKC4RQkMzREg6KywtLxB//EABsBAQACAwEBAAAAAAAAAAAAAAAEBQEDBgIH/8QANBEBAAIBAgMFCAIBBAMBAAAAAAECAwQREiExBUFRkdETImFxgaGx4TLwwRQjQvFSU5IV/9oADAMBAAIRAxEAPwDuIAAAAAAAAAAAAAAAAAAAAAAAAAAAAAAAAAAAAAAAAAAAAAAAAAAAAAAAAAAAAAAAAAAAAAAAAAAAAAAAAAAAAAAAAAAAAAAAAAAAAAAAAAAAAAAAAAAAAAAAAAAAAAAAAAAAAAAAAAAAAAAAAAAAAAAAAAAAAAAAAAAAAAAAAAAAAAAAAAAAAAAAAAAAAAAAAAAAAAAAAAAAAAAAAY/b0v6R0Okunp0ujz6OumunZqeuGeHi25PHtK8XBvz232+DIeXsAAAAAAAAARGc2hs8QtKnXqPhBcfFv7KJOn0t83OOUeKDq+0MWm5Tzt4R/nwUrIbVZW8k+hP2UeyG5/i4+mhbY9Dip1jf5+jns/amoyTynhjwj16/hEzubio9ak5yffKT+bJMUrHSIQZyXnrafOXqje3dB60KtSPhKS+pi2OlusQ9Vz5aTvW0x9ZT2M2yv7aSV6lVj27oz9VufmvMh5ez8dv4cp+yy0/bGanLJ70eU+n96rtjMnaZS36VnLVc1wlF9jXIqcuG+KdrQ6LT6nHnrxY59W4am9FZTaHG41NVp9KX7EOtLz5Lz0JOLS5cvSOXjKFqO0MGDlad58I5z+vq9YHIV8paOrVgoRk2oLi+it2rfe9fQxqMVcVuCJ3nvZ0WovqMftLRtEzyj4JMjpgAAAAAAAAAActyWWr1M/Ovby0cZNQf3Y7kvBriu9nRYsFYwxjtHdz+bjNRq7zqZzUnnE8vlHL7/wCV92fzdDMW2serUj70OzvXbEptTprYbfDul02i1tNTTeOVo6x/e5KkZNAAAAAAAQe1OcWItUqOjqz91di5ya+X/pL0mm9tbeekf3ZXdo67/TU2r/Kenq5tUqTq1HKq3KTerb3tt82X0RERtDkbWm0zNp3mXkywAAAGxj765x1yp2kujLh3NdjXNHjJirkrw2htwZ74b8dJ2lnvM1k71f1mtNrsXVXpHTU8U0+Kn8aw2ZdbqMv87z+Pxs9YHEVcveqFPdBb5y7I/wDZ8v5GNRnjDXeevczo9JbU5OCOnfPw9Z7nUqNKnb0FGklGMUklySS3HO2mbTvPWXaVrWlYrHKIZDD0AAAAAAAAAMN3N07SbXKMn6Jnqkb2iHjJPDSZ+EuOx91HUy4GOjNa3Na0uIztpOMo8Gvl3ruPF6VvXhtHJsx5LY7Rek7TDoWz209DJpQudIVez7Mv3X293zKTU6O2L3q84dToe06Z9qX5W+0/L0WAhLQAAAAHxtJbwOTZrISyeTnUfBvSPdBe78N/mzpcGL2WOK/3dw+q1E58s5PL5dzSNqOAAAAAB6p9Dpr2uunPo6a+Wu4xO+3Jmu2/vdPgsFHaqdjaqniqEKUVzk3Nt9r4ashW0MXtxZLTP29VpTtScVODDSKx8efpzSezlDI5ysq2VnJ0ovqw4RnJc+itzin6sj6m2LBHBjjn3z4Jmgpn1Vva5rTwx0jumfl4R+VyKtfgAAAAAAAADxWh7SlJPmmvVGYnad2LRvEw424SptqfFbn4rczqd9+cOA4ZrynuAAFmwm19zZpRv06sO39YvN+957+8gZ9BW/OnKft+lvpO18mL3cvvR49/7/vNdsdk7PJU9bOal2rhJeMXvRU5MN8c7Wh0WDU4s8b453/Pk2zU3gACO2hrO3wdeUePQkl4taL5m/TV4stY+KLrrzTT3tHhLlJ0biQAAAAAAACybM7MVMhJVL5ONLilwlP8o9/Pl2kDVayMfu06/j9rfs/sy2ba+TlX7z+vy6DCEacEqaSSWiS4JLgkUszMzvLqIiIjaHowyAAAAAAAAAAHNdssc7HMSlFdSr11+99teu/+IvtDl48W3fHL0cj2rp/ZZ5tHS3P69/r9UETFaAAPVOc6U06TcWuDTaa8GhMRMbSzWZrO8TtKfx+2GStUlcaVV97dL8S+qZBydn4rc68lpg7Xz4+Vvej48p8/0sNntpja395U6b710l6x3/AhX7Oyx/HaVpi7awW/nvX7/hL2+Yxtz/Y1qb7ukk/R7yNbT5a9aynY9ZgyfxvHmwbSpV9n7hU2n1G93dv+h60vu5q7+LXr44tLfbwly06JxgAAAAAABH3kJI6uznKvoAAAAAAAAAAAAPFerChRlKruUU5PwS1ZmtZtMRDze0VrNp6QjL+3sNpMY40ZxkuMZRabjLk9Pg0SMd8mmybzH0Q82PDrcO1ZifCY7pc2v7K4x904XcejJejXJp80X2PJXJXiq5LNhvhvNLxtP96fBrntqAAAAB8aT4mTZ9j1fd3GOpHLoAAAAAAAAZLaHtbmEV9qUV6yS+pi87Vmfg9444r1jxmPy7Gcs70AAAAAAAAAAAGK5pe3tpxf2ouPqtD1W3DaJeMleKs18Ycfpyq29TqNwktzabTTXFao6eYi0c+cODrNqTymYnyZ7rIXl3TUbqpKaW9dLRteEnv+J4pipSd6xs25NRlyRte2/wA/Xq1jY0gAAAAAAAAAAAAAAEjs5Q/pGeoL76l+Drf8TRqrcOG0/D88kvQ049TSPjv5c/8ADqxzjtQAAAAAAAAAAAAOa7Y412GXlKK6lXWa/e+2vV6+ZfaHNx49u+OXo5HtTTTizzaOluf17/X6oImK0AAAAAAAAAAAAAAAAWj/AOf2vtMnUqPhCGnnN/lF+pX9pX2xxXxn8LnsTFxZrX8I/P8A0v5SunAAAAAAAAAAAAA0czjKOWsXTr7ucZc4y5NG7BmtivxQjarTV1GOaW+k+EuYZLH3ONunC7WjXB8pLti+aOgxZa5a8VXHZ8F8F+C8c/z8mqbGkAAAAAAAAAAAAAAA6RsVYuzwkZT96q+m/B7o/BJ+ZRa7Jx5do7uTreycHs9PEz1tz9PsnyEswAAAAAAAAAAAAAEXmJYe4XssrKmnxSlJRkteDi3vXPgSMMZq+/jifoh6qdLf/bzTH1nafopWVwVlQbdjd0ZL9mU4qXquPoi2w6m9uV6T9Ic9qdDipzx5az8JmN0C9zJisAAAAAAAAAAAAA3cNj5ZPJQprg3rJ9kF7z9N3mjVny+yxzb+7pGl0858sY/P5d7rMYxhFKO5Lcl3HNTO7t4iIjaH0MgAAAAAAAAAAAAAKvt1i3dWSq0VrKlr0u+D4+nH1LDs/Nw34J6T+VN2xpfaY4y1616/L9eqgF05gAAAAAAAAAAAAAB0HYjEuzsXVrrSdXh2qH2fXj6FJr8/HfgjpH5dT2RpfZY/aW62/Hd59VmIC3AAAAAAAAAAAAAAADSa3gc/2o2YqWc5VcfHWm97iuMO3Rc4/IutJrIvHBfr+f25ftDsycUzkxR7vh4fr8fJWCwU4AAAAAAAAAAAJ3ZPCPK3nSrL9FB9b70uUPq/5kPWan2Vdo6z/d1l2bov9Rk4rfxjr8Z8PX9ulLctxQuuAAAAAAAAAAAAAAAAAABB5XZbHZCTlFOnN/ahok33x4P5kzDrcmPl1j4q3U9l4M077bT4x6KzkNjrizpOXtqXQXFz6UPzJ+PtCt524Z3+HP0VGfsfJjibcddvjvHqrT47ieqAAAAAAAACQweIr5i76NHdFe/LlFfVvkjRqM9cNd5690JWk0l9Tfhr0758P26hY2lCxtY07ZaRit31b7Wzn8mS17Ta3V2WHFTFSKUjlDOeGwAAAAAAAAAAAAAAAAAPFarToQbrSUUubaS9WZis2naIebXrWN7TtCt5TbKytk1Yr2su3hBfxc/L1J+Hs+9ud+UfdU6jtjFTlj96ft5+imZTK3mUq63ktdOEVuivCP14lriwUxRtWPVz+o1WXUTvkn6d3k0jajgAAAAAAJXA4G6zFXqdWmn1pvh4R7X8iNqNVXDHx8E3R6HJqZ5cq98+njLpOPsbfHWqhaR0ivVvm2+bKLJltktxWdbgwUw0ilI2hsmtuAAAAAAAAAAAAAAAIbL1c5a6yx0adWP7LUlNeGktJfPxJWGMFuV94n7fhA1VtXj97FEWjw57/nmrFXbTLRk04U4tcU4z1T705FhXs7DPPeft6Ka3bOpiduGI+k+rSuNqszX/AFvRX3YxXxab+JurosFe7f5o9+1NVf8A5bfKI/aJuLitcz1uZym+2TcvmSa0rWNqxshXyXyTveZn582My8AAAAAAAPdCjVuKqjbxcpPgktWYtaKxvadoeqUte3DWN58IW/CbGNtTy7/y0/8AdJfJepV5+0O7F5+i90nY3/LP/wDPrPp5rlSpwo01GklFLckloku5FXMzM7y6CtYrG1Y2h7MMgAAAAAAAAAAAAAAAABo5LE2OTj/XKak+UuEl4SW83Ys+TF/GUbPpMOeP9yu/x7/NVr/Yaa1eOq6/dnuf4o/kWGPtKP8AnHkps3YcxzxW+k+seiAu8DlbR/pqM2u2K6a/06/Em01WK/S0fhWZdDqMf8qT9Of4R0urLSW59j3M3xzRJ5TtIAAAfacZVZaUk5PsSbfohMxHVmsTadq8/klLPZvL3fuUnFds+ovR7/gRr6vDTrby5pmLs7U5OlNvny/f2WHH7DQi08jUb+7DcvOT3vySIWTtKelI81pg7EiOeW2/wj1/6Wixx9pj6XRs4KC7uL8XxfmV+TLfJO9p3XOHT48NeHHXZsmtuAAAAAAAAAAAAAAAAAAAAAAAGOrQpVl+mjGXik/mZi0x0l5tStv5Ru054TFVH16FL8EfyNsajLHS0+aPbRae3XHXyh4Wz2HX+Hp+h6/1Wb/yl5//AD9L/wCuPJlp4fGUn+joUl/BH8jxOfLPW0+bZXSYK9KV8obkKcKa0ppJdy0NczM9W+KxHR6MMgAAAAAAAAAAAAAAAAAAAAAAAAAAAAAAAAAAAAAAAAAAAAAAAA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6" name="AutoShape 4" descr="data:image/jpeg;base64,/9j/4AAQSkZJRgABAQAAAQABAAD/2wCEAAkGBwgHBhEUBxIVExQUFxgXGBcXGRQXFhkVFhQWGRQXGRUZHy0gGholHBQUITEiJikrLi46GCEzPDMsQygtLisBCgoKDg0OGxAQGywmICUsLC4tLC80LCwsNCssLCwsLC8wLDQsLDAsLCwuLCwsLC8wMCwsLCwsLywvLCwsLCw0LP/AABEIAOEA4QMBEQACEQEDEQH/xAAbAAEAAgMBAQAAAAAAAAAAAAAABQYDBAcCAf/EAEAQAAIBAwEEBwUEBgsBAAAAAAABAgMEBREGITFBEiJRYXGBkRMyobHBQmKS0SNDUnKC4RQkMzREg6KywtLxB//EABsBAQACAwEBAAAAAAAAAAAAAAAEBQEDBgIH/8QANBEBAAIBAgMFCAIBBAMBAAAAAAECAwQREiExBUFRkdETImFxgaGx4TLwwRQjQvFSU5IV/9oADAMBAAIRAxEAPwDuIAAAAAAAAAAAAAAAAAAAAAAAAAAAAAAAAAAAAAAAAAAAAAAAAAAAAAAAAAAAAAAAAAAAAAAAAAAAAAAAAAAAAAAAAAAAAAAAAAAAAAAAAAAAAAAAAAAAAAAAAAAAAAAAAAAAAAAAAAAAAAAAAAAAAAAAAAAAAAAAAAAAAAAAAAAAAAAAAAAAAAAAAAAAAAAAAAAAAAAAAAAAAAAAAY/b0v6R0Okunp0ujz6OumunZqeuGeHi25PHtK8XBvz232+DIeXsAAAAAAAAARGc2hs8QtKnXqPhBcfFv7KJOn0t83OOUeKDq+0MWm5Tzt4R/nwUrIbVZW8k+hP2UeyG5/i4+mhbY9Dip1jf5+jns/amoyTynhjwj16/hEzubio9ak5yffKT+bJMUrHSIQZyXnrafOXqje3dB60KtSPhKS+pi2OlusQ9Vz5aTvW0x9ZT2M2yv7aSV6lVj27oz9VufmvMh5ez8dv4cp+yy0/bGanLJ70eU+n96rtjMnaZS36VnLVc1wlF9jXIqcuG+KdrQ6LT6nHnrxY59W4am9FZTaHG41NVp9KX7EOtLz5Lz0JOLS5cvSOXjKFqO0MGDlad58I5z+vq9YHIV8paOrVgoRk2oLi+it2rfe9fQxqMVcVuCJ3nvZ0WovqMftLRtEzyj4JMjpgAAAAAAAAAActyWWr1M/Ovby0cZNQf3Y7kvBriu9nRYsFYwxjtHdz+bjNRq7zqZzUnnE8vlHL7/wCV92fzdDMW2serUj70OzvXbEptTprYbfDul02i1tNTTeOVo6x/e5KkZNAAAAAAAQe1OcWItUqOjqz91di5ya+X/pL0mm9tbeekf3ZXdo67/TU2r/Kenq5tUqTq1HKq3KTerb3tt82X0RERtDkbWm0zNp3mXkywAAAGxj765x1yp2kujLh3NdjXNHjJirkrw2htwZ74b8dJ2lnvM1k71f1mtNrsXVXpHTU8U0+Kn8aw2ZdbqMv87z+Pxs9YHEVcveqFPdBb5y7I/wDZ8v5GNRnjDXeevczo9JbU5OCOnfPw9Z7nUqNKnb0FGklGMUklySS3HO2mbTvPWXaVrWlYrHKIZDD0AAAAAAAAAMN3N07SbXKMn6Jnqkb2iHjJPDSZ+EuOx91HUy4GOjNa3Na0uIztpOMo8Gvl3ruPF6VvXhtHJsx5LY7Rek7TDoWz209DJpQudIVez7Mv3X293zKTU6O2L3q84dToe06Z9qX5W+0/L0WAhLQAAAAHxtJbwOTZrISyeTnUfBvSPdBe78N/mzpcGL2WOK/3dw+q1E58s5PL5dzSNqOAAAAAB6p9Dpr2uunPo6a+Wu4xO+3Jmu2/vdPgsFHaqdjaqniqEKUVzk3Nt9r4ashW0MXtxZLTP29VpTtScVODDSKx8efpzSezlDI5ysq2VnJ0ovqw4RnJc+itzin6sj6m2LBHBjjn3z4Jmgpn1Vva5rTwx0jumfl4R+VyKtfgAAAAAAAADxWh7SlJPmmvVGYnad2LRvEw424SptqfFbn4rczqd9+cOA4ZrynuAAFmwm19zZpRv06sO39YvN+957+8gZ9BW/OnKft+lvpO18mL3cvvR49/7/vNdsdk7PJU9bOal2rhJeMXvRU5MN8c7Wh0WDU4s8b453/Pk2zU3gACO2hrO3wdeUePQkl4taL5m/TV4stY+KLrrzTT3tHhLlJ0biQAAAAAAACybM7MVMhJVL5ONLilwlP8o9/Pl2kDVayMfu06/j9rfs/sy2ba+TlX7z+vy6DCEacEqaSSWiS4JLgkUszMzvLqIiIjaHowyAAAAAAAAAAHNdssc7HMSlFdSr11+99teu/+IvtDl48W3fHL0cj2rp/ZZ5tHS3P69/r9UETFaAAPVOc6U06TcWuDTaa8GhMRMbSzWZrO8TtKfx+2GStUlcaVV97dL8S+qZBydn4rc68lpg7Xz4+Vvej48p8/0sNntpja395U6b710l6x3/AhX7Oyx/HaVpi7awW/nvX7/hL2+Yxtz/Y1qb7ukk/R7yNbT5a9aynY9ZgyfxvHmwbSpV9n7hU2n1G93dv+h60vu5q7+LXr44tLfbwly06JxgAAAAAABH3kJI6uznKvoAAAAAAAAAAAAPFerChRlKruUU5PwS1ZmtZtMRDze0VrNp6QjL+3sNpMY40ZxkuMZRabjLk9Pg0SMd8mmybzH0Q82PDrcO1ZifCY7pc2v7K4x904XcejJejXJp80X2PJXJXiq5LNhvhvNLxtP96fBrntqAAAAB8aT4mTZ9j1fd3GOpHLoAAAAAAAAZLaHtbmEV9qUV6yS+pi87Vmfg9444r1jxmPy7Gcs70AAAAAAAAAAAGK5pe3tpxf2ouPqtD1W3DaJeMleKs18Ycfpyq29TqNwktzabTTXFao6eYi0c+cODrNqTymYnyZ7rIXl3TUbqpKaW9dLRteEnv+J4pipSd6xs25NRlyRte2/wA/Xq1jY0gAAAAAAAAAAAAAAEjs5Q/pGeoL76l+Drf8TRqrcOG0/D88kvQ049TSPjv5c/8ADqxzjtQAAAAAAAAAAAAOa7Y412GXlKK6lXWa/e+2vV6+ZfaHNx49u+OXo5HtTTTizzaOluf17/X6oImK0AAAAAAAAAAAAAAAAWj/AOf2vtMnUqPhCGnnN/lF+pX9pX2xxXxn8LnsTFxZrX8I/P8A0v5SunAAAAAAAAAAAAA0czjKOWsXTr7ucZc4y5NG7BmtivxQjarTV1GOaW+k+EuYZLH3ONunC7WjXB8pLti+aOgxZa5a8VXHZ8F8F+C8c/z8mqbGkAAAAAAAAAAAAAAA6RsVYuzwkZT96q+m/B7o/BJ+ZRa7Jx5do7uTreycHs9PEz1tz9PsnyEswAAAAAAAAAAAAAEXmJYe4XssrKmnxSlJRkteDi3vXPgSMMZq+/jifoh6qdLf/bzTH1nafopWVwVlQbdjd0ZL9mU4qXquPoi2w6m9uV6T9Ic9qdDipzx5az8JmN0C9zJisAAAAAAAAAAAAA3cNj5ZPJQprg3rJ9kF7z9N3mjVny+yxzb+7pGl0858sY/P5d7rMYxhFKO5Lcl3HNTO7t4iIjaH0MgAAAAAAAAAAAAAKvt1i3dWSq0VrKlr0u+D4+nH1LDs/Nw34J6T+VN2xpfaY4y1616/L9eqgF05gAAAAAAAAAAAAAB0HYjEuzsXVrrSdXh2qH2fXj6FJr8/HfgjpH5dT2RpfZY/aW62/Hd59VmIC3AAAAAAAAAAAAAAADSa3gc/2o2YqWc5VcfHWm97iuMO3Rc4/IutJrIvHBfr+f25ftDsycUzkxR7vh4fr8fJWCwU4AAAAAAAAAAAJ3ZPCPK3nSrL9FB9b70uUPq/5kPWan2Vdo6z/d1l2bov9Rk4rfxjr8Z8PX9ulLctxQuuAAAAAAAAAAAAAAAAAABB5XZbHZCTlFOnN/ahok33x4P5kzDrcmPl1j4q3U9l4M077bT4x6KzkNjrizpOXtqXQXFz6UPzJ+PtCt524Z3+HP0VGfsfJjibcddvjvHqrT47ieqAAAAAAAACQweIr5i76NHdFe/LlFfVvkjRqM9cNd5690JWk0l9Tfhr0758P26hY2lCxtY07ZaRit31b7Wzn8mS17Ta3V2WHFTFSKUjlDOeGwAAAAAAAAAAAAAAAAAPFarToQbrSUUubaS9WZis2naIebXrWN7TtCt5TbKytk1Yr2su3hBfxc/L1J+Hs+9ud+UfdU6jtjFTlj96ft5+imZTK3mUq63ktdOEVuivCP14lriwUxRtWPVz+o1WXUTvkn6d3k0jajgAAAAAAJXA4G6zFXqdWmn1pvh4R7X8iNqNVXDHx8E3R6HJqZ5cq98+njLpOPsbfHWqhaR0ivVvm2+bKLJltktxWdbgwUw0ilI2hsmtuAAAAAAAAAAAAAAAIbL1c5a6yx0adWP7LUlNeGktJfPxJWGMFuV94n7fhA1VtXj97FEWjw57/nmrFXbTLRk04U4tcU4z1T705FhXs7DPPeft6Ka3bOpiduGI+k+rSuNqszX/AFvRX3YxXxab+JurosFe7f5o9+1NVf8A5bfKI/aJuLitcz1uZym+2TcvmSa0rWNqxshXyXyTveZn582My8AAAAAAAPdCjVuKqjbxcpPgktWYtaKxvadoeqUte3DWN58IW/CbGNtTy7/y0/8AdJfJepV5+0O7F5+i90nY3/LP/wDPrPp5rlSpwo01GklFLckloku5FXMzM7y6CtYrG1Y2h7MMgAAAAAAAAAAAAAAAABo5LE2OTj/XKak+UuEl4SW83Ys+TF/GUbPpMOeP9yu/x7/NVr/Yaa1eOq6/dnuf4o/kWGPtKP8AnHkps3YcxzxW+k+seiAu8DlbR/pqM2u2K6a/06/Em01WK/S0fhWZdDqMf8qT9Of4R0urLSW59j3M3xzRJ5TtIAAAfacZVZaUk5PsSbfohMxHVmsTadq8/klLPZvL3fuUnFds+ovR7/gRr6vDTrby5pmLs7U5OlNvny/f2WHH7DQi08jUb+7DcvOT3vySIWTtKelI81pg7EiOeW2/wj1/6Wixx9pj6XRs4KC7uL8XxfmV+TLfJO9p3XOHT48NeHHXZsmtuAAAAAAAAAAAAAAAAAAAAAAAGOrQpVl+mjGXik/mZi0x0l5tStv5Ru054TFVH16FL8EfyNsajLHS0+aPbRae3XHXyh4Wz2HX+Hp+h6/1Wb/yl5//AD9L/wCuPJlp4fGUn+joUl/BH8jxOfLPW0+bZXSYK9KV8obkKcKa0ppJdy0NczM9W+KxHR6MMgAAAAAAAAAAAAAAAAAAAAAAAAAAAAAAAAAAAAAAAAAAAAAAAA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8" name="AutoShape 6" descr="data:image/jpeg;base64,/9j/4AAQSkZJRgABAQAAAQABAAD/2wCEAAkGBwgHBhEUBxIVExQUFxgXGBcXGRQXFhkVFhQWGRQXGRUZHy0gGholHBQUITEiJikrLi46GCEzPDMsQygtLisBCgoKDg0OGxAQGywmICUsLC4tLC80LCwsNCssLCwsLC8wLDQsLDAsLCwuLCwsLC8wMCwsLCwsLywvLCwsLCw0LP/AABEIAOEA4QMBEQACEQEDEQH/xAAbAAEAAgMBAQAAAAAAAAAAAAAABQYDBAcCAf/EAEAQAAIBAwEEBwUEBgsBAAAAAAABAgMEBREGITFBEiJRYXGBkRMyobHBQmKS0SNDUnKC4RQkMzREg6KywtLxB//EABsBAQACAwEBAAAAAAAAAAAAAAAEBQEDBgIH/8QANBEBAAIBAgMFCAIBBAMBAAAAAAECAwQREiExBUFRkdETImFxgaGx4TLwwRQjQvFSU5IV/9oADAMBAAIRAxEAPwDuIAAAAAAAAAAAAAAAAAAAAAAAAAAAAAAAAAAAAAAAAAAAAAAAAAAAAAAAAAAAAAAAAAAAAAAAAAAAAAAAAAAAAAAAAAAAAAAAAAAAAAAAAAAAAAAAAAAAAAAAAAAAAAAAAAAAAAAAAAAAAAAAAAAAAAAAAAAAAAAAAAAAAAAAAAAAAAAAAAAAAAAAAAAAAAAAAAAAAAAAAAAAAAAAAY/b0v6R0Okunp0ujz6OumunZqeuGeHi25PHtK8XBvz232+DIeXsAAAAAAAAARGc2hs8QtKnXqPhBcfFv7KJOn0t83OOUeKDq+0MWm5Tzt4R/nwUrIbVZW8k+hP2UeyG5/i4+mhbY9Dip1jf5+jns/amoyTynhjwj16/hEzubio9ak5yffKT+bJMUrHSIQZyXnrafOXqje3dB60KtSPhKS+pi2OlusQ9Vz5aTvW0x9ZT2M2yv7aSV6lVj27oz9VufmvMh5ez8dv4cp+yy0/bGanLJ70eU+n96rtjMnaZS36VnLVc1wlF9jXIqcuG+KdrQ6LT6nHnrxY59W4am9FZTaHG41NVp9KX7EOtLz5Lz0JOLS5cvSOXjKFqO0MGDlad58I5z+vq9YHIV8paOrVgoRk2oLi+it2rfe9fQxqMVcVuCJ3nvZ0WovqMftLRtEzyj4JMjpgAAAAAAAAAActyWWr1M/Ovby0cZNQf3Y7kvBriu9nRYsFYwxjtHdz+bjNRq7zqZzUnnE8vlHL7/wCV92fzdDMW2serUj70OzvXbEptTprYbfDul02i1tNTTeOVo6x/e5KkZNAAAAAAAQe1OcWItUqOjqz91di5ya+X/pL0mm9tbeekf3ZXdo67/TU2r/Kenq5tUqTq1HKq3KTerb3tt82X0RERtDkbWm0zNp3mXkywAAAGxj765x1yp2kujLh3NdjXNHjJirkrw2htwZ74b8dJ2lnvM1k71f1mtNrsXVXpHTU8U0+Kn8aw2ZdbqMv87z+Pxs9YHEVcveqFPdBb5y7I/wDZ8v5GNRnjDXeevczo9JbU5OCOnfPw9Z7nUqNKnb0FGklGMUklySS3HO2mbTvPWXaVrWlYrHKIZDD0AAAAAAAAAMN3N07SbXKMn6Jnqkb2iHjJPDSZ+EuOx91HUy4GOjNa3Na0uIztpOMo8Gvl3ruPF6VvXhtHJsx5LY7Rek7TDoWz209DJpQudIVez7Mv3X293zKTU6O2L3q84dToe06Z9qX5W+0/L0WAhLQAAAAHxtJbwOTZrISyeTnUfBvSPdBe78N/mzpcGL2WOK/3dw+q1E58s5PL5dzSNqOAAAAAB6p9Dpr2uunPo6a+Wu4xO+3Jmu2/vdPgsFHaqdjaqniqEKUVzk3Nt9r4ashW0MXtxZLTP29VpTtScVODDSKx8efpzSezlDI5ysq2VnJ0ovqw4RnJc+itzin6sj6m2LBHBjjn3z4Jmgpn1Vva5rTwx0jumfl4R+VyKtfgAAAAAAAADxWh7SlJPmmvVGYnad2LRvEw424SptqfFbn4rczqd9+cOA4ZrynuAAFmwm19zZpRv06sO39YvN+957+8gZ9BW/OnKft+lvpO18mL3cvvR49/7/vNdsdk7PJU9bOal2rhJeMXvRU5MN8c7Wh0WDU4s8b453/Pk2zU3gACO2hrO3wdeUePQkl4taL5m/TV4stY+KLrrzTT3tHhLlJ0biQAAAAAAACybM7MVMhJVL5ONLilwlP8o9/Pl2kDVayMfu06/j9rfs/sy2ba+TlX7z+vy6DCEacEqaSSWiS4JLgkUszMzvLqIiIjaHowyAAAAAAAAAAHNdssc7HMSlFdSr11+99teu/+IvtDl48W3fHL0cj2rp/ZZ5tHS3P69/r9UETFaAAPVOc6U06TcWuDTaa8GhMRMbSzWZrO8TtKfx+2GStUlcaVV97dL8S+qZBydn4rc68lpg7Xz4+Vvej48p8/0sNntpja395U6b710l6x3/AhX7Oyx/HaVpi7awW/nvX7/hL2+Yxtz/Y1qb7ukk/R7yNbT5a9aynY9ZgyfxvHmwbSpV9n7hU2n1G93dv+h60vu5q7+LXr44tLfbwly06JxgAAAAAABH3kJI6uznKvoAAAAAAAAAAAAPFerChRlKruUU5PwS1ZmtZtMRDze0VrNp6QjL+3sNpMY40ZxkuMZRabjLk9Pg0SMd8mmybzH0Q82PDrcO1ZifCY7pc2v7K4x904XcejJejXJp80X2PJXJXiq5LNhvhvNLxtP96fBrntqAAAAB8aT4mTZ9j1fd3GOpHLoAAAAAAAAZLaHtbmEV9qUV6yS+pi87Vmfg9444r1jxmPy7Gcs70AAAAAAAAAAAGK5pe3tpxf2ouPqtD1W3DaJeMleKs18Ycfpyq29TqNwktzabTTXFao6eYi0c+cODrNqTymYnyZ7rIXl3TUbqpKaW9dLRteEnv+J4pipSd6xs25NRlyRte2/wA/Xq1jY0gAAAAAAAAAAAAAAEjs5Q/pGeoL76l+Drf8TRqrcOG0/D88kvQ049TSPjv5c/8ADqxzjtQAAAAAAAAAAAAOa7Y412GXlKK6lXWa/e+2vV6+ZfaHNx49u+OXo5HtTTTizzaOluf17/X6oImK0AAAAAAAAAAAAAAAAWj/AOf2vtMnUqPhCGnnN/lF+pX9pX2xxXxn8LnsTFxZrX8I/P8A0v5SunAAAAAAAAAAAAA0czjKOWsXTr7ucZc4y5NG7BmtivxQjarTV1GOaW+k+EuYZLH3ONunC7WjXB8pLti+aOgxZa5a8VXHZ8F8F+C8c/z8mqbGkAAAAAAAAAAAAAAA6RsVYuzwkZT96q+m/B7o/BJ+ZRa7Jx5do7uTreycHs9PEz1tz9PsnyEswAAAAAAAAAAAAAEXmJYe4XssrKmnxSlJRkteDi3vXPgSMMZq+/jifoh6qdLf/bzTH1nafopWVwVlQbdjd0ZL9mU4qXquPoi2w6m9uV6T9Ic9qdDipzx5az8JmN0C9zJisAAAAAAAAAAAAA3cNj5ZPJQprg3rJ9kF7z9N3mjVny+yxzb+7pGl0858sY/P5d7rMYxhFKO5Lcl3HNTO7t4iIjaH0MgAAAAAAAAAAAAAKvt1i3dWSq0VrKlr0u+D4+nH1LDs/Nw34J6T+VN2xpfaY4y1616/L9eqgF05gAAAAAAAAAAAAAB0HYjEuzsXVrrSdXh2qH2fXj6FJr8/HfgjpH5dT2RpfZY/aW62/Hd59VmIC3AAAAAAAAAAAAAAADSa3gc/2o2YqWc5VcfHWm97iuMO3Rc4/IutJrIvHBfr+f25ftDsycUzkxR7vh4fr8fJWCwU4AAAAAAAAAAAJ3ZPCPK3nSrL9FB9b70uUPq/5kPWan2Vdo6z/d1l2bov9Rk4rfxjr8Z8PX9ulLctxQuuAAAAAAAAAAAAAAAAAABB5XZbHZCTlFOnN/ahok33x4P5kzDrcmPl1j4q3U9l4M077bT4x6KzkNjrizpOXtqXQXFz6UPzJ+PtCt524Z3+HP0VGfsfJjibcddvjvHqrT47ieqAAAAAAAACQweIr5i76NHdFe/LlFfVvkjRqM9cNd5690JWk0l9Tfhr0758P26hY2lCxtY07ZaRit31b7Wzn8mS17Ta3V2WHFTFSKUjlDOeGwAAAAAAAAAAAAAAAAAPFarToQbrSUUubaS9WZis2naIebXrWN7TtCt5TbKytk1Yr2su3hBfxc/L1J+Hs+9ud+UfdU6jtjFTlj96ft5+imZTK3mUq63ktdOEVuivCP14lriwUxRtWPVz+o1WXUTvkn6d3k0jajgAAAAAAJXA4G6zFXqdWmn1pvh4R7X8iNqNVXDHx8E3R6HJqZ5cq98+njLpOPsbfHWqhaR0ivVvm2+bKLJltktxWdbgwUw0ilI2hsmtuAAAAAAAAAAAAAAAIbL1c5a6yx0adWP7LUlNeGktJfPxJWGMFuV94n7fhA1VtXj97FEWjw57/nmrFXbTLRk04U4tcU4z1T705FhXs7DPPeft6Ka3bOpiduGI+k+rSuNqszX/AFvRX3YxXxab+JurosFe7f5o9+1NVf8A5bfKI/aJuLitcz1uZym+2TcvmSa0rWNqxshXyXyTveZn582My8AAAAAAAPdCjVuKqjbxcpPgktWYtaKxvadoeqUte3DWN58IW/CbGNtTy7/y0/8AdJfJepV5+0O7F5+i90nY3/LP/wDPrPp5rlSpwo01GklFLckloku5FXMzM7y6CtYrG1Y2h7MMgAAAAAAAAAAAAAAAABo5LE2OTj/XKak+UuEl4SW83Ys+TF/GUbPpMOeP9yu/x7/NVr/Yaa1eOq6/dnuf4o/kWGPtKP8AnHkps3YcxzxW+k+seiAu8DlbR/pqM2u2K6a/06/Em01WK/S0fhWZdDqMf8qT9Of4R0urLSW59j3M3xzRJ5TtIAAAfacZVZaUk5PsSbfohMxHVmsTadq8/klLPZvL3fuUnFds+ovR7/gRr6vDTrby5pmLs7U5OlNvny/f2WHH7DQi08jUb+7DcvOT3vySIWTtKelI81pg7EiOeW2/wj1/6Wixx9pj6XRs4KC7uL8XxfmV+TLfJO9p3XOHT48NeHHXZsmtuAAAAAAAAAAAAAAAAAAAAAAAGOrQpVl+mjGXik/mZi0x0l5tStv5Ru054TFVH16FL8EfyNsajLHS0+aPbRae3XHXyh4Wz2HX+Hp+h6/1Wb/yl5//AD9L/wCuPJlp4fGUn+joUl/BH8jxOfLPW0+bZXSYK9KV8obkKcKa0ppJdy0NczM9W+KxHR6MMgAAAAAAAAAAAAAAAAAAAAAAAAAAAAAAAAAAAAAAAAAAAAAAAAAAAAAAAAAAAAAAAAAAAAAAAAAAAAAAAAAAAAAAAAAAAAAAAAAAAAAAAAAAAAAAAAAAAAAAAAAAAAAAAAAAAAAAAAAAAAAAAAAAAAAAA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56926" y="5325988"/>
            <a:ext cx="2837459" cy="918989"/>
            <a:chOff x="5868144" y="0"/>
            <a:chExt cx="2837459" cy="918989"/>
          </a:xfrm>
        </p:grpSpPr>
        <p:pic>
          <p:nvPicPr>
            <p:cNvPr id="8" name="Picture 4" descr="https://encrypted-tbn2.gstatic.com/images?q=tbn:ANd9GcQnBCYdNyiWyOXuytA8IAaOJF797ZY2jQKjoIDgo-zQpqJCaIR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8144" y="0"/>
              <a:ext cx="918989" cy="91898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876256" y="332656"/>
              <a:ext cx="1829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>
                  <a:latin typeface="+mj-lt"/>
                </a:rPr>
                <a:t>#</a:t>
              </a:r>
              <a:r>
                <a:rPr lang="nl-NL" dirty="0" err="1">
                  <a:latin typeface="+mj-lt"/>
                </a:rPr>
                <a:t>HRStudies</a:t>
              </a:r>
              <a:endParaRPr lang="nl-NL" dirty="0">
                <a:latin typeface="+mj-lt"/>
              </a:endParaRPr>
            </a:p>
          </p:txBody>
        </p:sp>
      </p:grpSp>
      <p:pic>
        <p:nvPicPr>
          <p:cNvPr id="1843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937"/>
            <a:ext cx="2381250" cy="238125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399606" y="640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b="1" dirty="0" smtClean="0">
                <a:solidFill>
                  <a:schemeClr val="bg1"/>
                </a:solidFill>
              </a:rPr>
              <a:t>Tilburg, 12 november 2018</a:t>
            </a:r>
            <a:endParaRPr lang="nl-N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418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1086" cy="693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885" y="2209800"/>
            <a:ext cx="1306286" cy="369332"/>
          </a:xfrm>
          <a:prstGeom prst="rect">
            <a:avLst/>
          </a:prstGeom>
          <a:solidFill>
            <a:srgbClr val="009900"/>
          </a:solidFill>
          <a:ln w="28575">
            <a:solidFill>
              <a:srgbClr val="54BEC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Suggestions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199" y="4158343"/>
            <a:ext cx="1306286" cy="369332"/>
          </a:xfrm>
          <a:prstGeom prst="rect">
            <a:avLst/>
          </a:prstGeom>
          <a:solidFill>
            <a:srgbClr val="009900"/>
          </a:solidFill>
          <a:ln w="28575">
            <a:solidFill>
              <a:srgbClr val="54BEC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Suggestions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885" y="4158343"/>
            <a:ext cx="130628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54BEC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Suggestions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199" y="2209800"/>
            <a:ext cx="1306286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54BEC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Suggestions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772885" y="1758432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Action Button: Help 9">
            <a:hlinkClick r:id="" action="ppaction://noaction" highlightClick="1"/>
          </p:cNvPr>
          <p:cNvSpPr/>
          <p:nvPr/>
        </p:nvSpPr>
        <p:spPr>
          <a:xfrm>
            <a:off x="1828800" y="1758433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1289956" y="2791911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Action Button: Help 11">
            <a:hlinkClick r:id="" action="ppaction://noaction" highlightClick="1"/>
          </p:cNvPr>
          <p:cNvSpPr/>
          <p:nvPr/>
        </p:nvSpPr>
        <p:spPr>
          <a:xfrm>
            <a:off x="1828800" y="2715188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3" name="Action Button: Help 12">
            <a:hlinkClick r:id="" action="ppaction://noaction" highlightClick="1"/>
          </p:cNvPr>
          <p:cNvSpPr/>
          <p:nvPr/>
        </p:nvSpPr>
        <p:spPr>
          <a:xfrm>
            <a:off x="1289956" y="1686995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772885" y="2715187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772885" y="3686893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Action Button: Help 15">
            <a:hlinkClick r:id="" action="ppaction://noaction" highlightClick="1"/>
          </p:cNvPr>
          <p:cNvSpPr/>
          <p:nvPr/>
        </p:nvSpPr>
        <p:spPr>
          <a:xfrm>
            <a:off x="1828800" y="3686894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Action Button: Help 16">
            <a:hlinkClick r:id="" action="ppaction://noaction" highlightClick="1"/>
          </p:cNvPr>
          <p:cNvSpPr/>
          <p:nvPr/>
        </p:nvSpPr>
        <p:spPr>
          <a:xfrm>
            <a:off x="1289956" y="4720372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Action Button: Help 17">
            <a:hlinkClick r:id="" action="ppaction://noaction" highlightClick="1"/>
          </p:cNvPr>
          <p:cNvSpPr/>
          <p:nvPr/>
        </p:nvSpPr>
        <p:spPr>
          <a:xfrm>
            <a:off x="1828800" y="4643649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1289956" y="3615456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Action Button: Help 19">
            <a:hlinkClick r:id="" action="ppaction://noaction" highlightClick="1"/>
          </p:cNvPr>
          <p:cNvSpPr/>
          <p:nvPr/>
        </p:nvSpPr>
        <p:spPr>
          <a:xfrm>
            <a:off x="772885" y="4643648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Action Button: Help 20">
            <a:hlinkClick r:id="" action="ppaction://noaction" highlightClick="1"/>
          </p:cNvPr>
          <p:cNvSpPr/>
          <p:nvPr/>
        </p:nvSpPr>
        <p:spPr>
          <a:xfrm>
            <a:off x="5018312" y="1748907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Action Button: Help 21">
            <a:hlinkClick r:id="" action="ppaction://noaction" highlightClick="1"/>
          </p:cNvPr>
          <p:cNvSpPr/>
          <p:nvPr/>
        </p:nvSpPr>
        <p:spPr>
          <a:xfrm>
            <a:off x="6074227" y="1748908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Action Button: Help 22">
            <a:hlinkClick r:id="" action="ppaction://noaction" highlightClick="1"/>
          </p:cNvPr>
          <p:cNvSpPr/>
          <p:nvPr/>
        </p:nvSpPr>
        <p:spPr>
          <a:xfrm>
            <a:off x="5535383" y="2782386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Action Button: Help 23">
            <a:hlinkClick r:id="" action="ppaction://noaction" highlightClick="1"/>
          </p:cNvPr>
          <p:cNvSpPr/>
          <p:nvPr/>
        </p:nvSpPr>
        <p:spPr>
          <a:xfrm>
            <a:off x="6074227" y="2705663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Action Button: Help 24">
            <a:hlinkClick r:id="" action="ppaction://noaction" highlightClick="1"/>
          </p:cNvPr>
          <p:cNvSpPr/>
          <p:nvPr/>
        </p:nvSpPr>
        <p:spPr>
          <a:xfrm>
            <a:off x="5535383" y="1677470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5018312" y="2705662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Action Button: Help 26">
            <a:hlinkClick r:id="" action="ppaction://noaction" highlightClick="1"/>
          </p:cNvPr>
          <p:cNvSpPr/>
          <p:nvPr/>
        </p:nvSpPr>
        <p:spPr>
          <a:xfrm>
            <a:off x="5023753" y="3696418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Action Button: Help 27">
            <a:hlinkClick r:id="" action="ppaction://noaction" highlightClick="1"/>
          </p:cNvPr>
          <p:cNvSpPr/>
          <p:nvPr/>
        </p:nvSpPr>
        <p:spPr>
          <a:xfrm>
            <a:off x="6079668" y="3696419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Action Button: Help 28">
            <a:hlinkClick r:id="" action="ppaction://noaction" highlightClick="1"/>
          </p:cNvPr>
          <p:cNvSpPr/>
          <p:nvPr/>
        </p:nvSpPr>
        <p:spPr>
          <a:xfrm>
            <a:off x="5540824" y="4729897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0" name="Action Button: Help 29">
            <a:hlinkClick r:id="" action="ppaction://noaction" highlightClick="1"/>
          </p:cNvPr>
          <p:cNvSpPr/>
          <p:nvPr/>
        </p:nvSpPr>
        <p:spPr>
          <a:xfrm>
            <a:off x="6079668" y="4653174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" name="Action Button: Help 30">
            <a:hlinkClick r:id="" action="ppaction://noaction" highlightClick="1"/>
          </p:cNvPr>
          <p:cNvSpPr/>
          <p:nvPr/>
        </p:nvSpPr>
        <p:spPr>
          <a:xfrm>
            <a:off x="5540824" y="3624981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Action Button: Help 31">
            <a:hlinkClick r:id="" action="ppaction://noaction" highlightClick="1"/>
          </p:cNvPr>
          <p:cNvSpPr/>
          <p:nvPr/>
        </p:nvSpPr>
        <p:spPr>
          <a:xfrm>
            <a:off x="5023753" y="4653173"/>
            <a:ext cx="272144" cy="338239"/>
          </a:xfrm>
          <a:prstGeom prst="actionButtonHelp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6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17241" y="227409"/>
            <a:ext cx="8696130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GB" sz="3200" b="1" dirty="0"/>
              <a:t>Collaboration PMC &amp; TIAS: executive</a:t>
            </a:r>
            <a:br>
              <a:rPr lang="en-GB" sz="3200" b="1" dirty="0"/>
            </a:br>
            <a:r>
              <a:rPr lang="en-GB" sz="3200" b="1" dirty="0"/>
              <a:t>HR programs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17241" y="1323726"/>
            <a:ext cx="8696130" cy="3402378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nl-NL" sz="1670" dirty="0" smtClean="0"/>
              <a:t>HR Business Partner Program: programma voor senior HR-professionals. Oktober-april (Tilburg).</a:t>
            </a:r>
            <a:endParaRPr lang="nl-NL" sz="1670" dirty="0"/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nl-NL" sz="1670" dirty="0" smtClean="0"/>
              <a:t>Masterclass Strategisch HRM &amp; Talentmanagement: 3-daagse masterclass. 2-4 Juli (Tilburg).</a:t>
            </a:r>
            <a:endParaRPr lang="nl-NL" sz="167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nl-NL" sz="1670" dirty="0" smtClean="0"/>
              <a:t>Executive Master of Management &amp; </a:t>
            </a:r>
            <a:r>
              <a:rPr lang="nl-NL" sz="1670" dirty="0" err="1" smtClean="0"/>
              <a:t>Organisation</a:t>
            </a:r>
            <a:r>
              <a:rPr lang="nl-NL" sz="1670" dirty="0" smtClean="0"/>
              <a:t>: module Strategisch HRM, Performance &amp; Well-</a:t>
            </a:r>
            <a:r>
              <a:rPr lang="nl-NL" sz="1670" dirty="0" err="1" smtClean="0"/>
              <a:t>being</a:t>
            </a:r>
            <a:r>
              <a:rPr lang="nl-NL" sz="1670" dirty="0"/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nl-NL" sz="1670" dirty="0" smtClean="0"/>
              <a:t>De keuzegids Masters 2018 noemt TIAS ‘de beste aanbieder van Executive onderwijs’.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nl-NL" sz="1670" dirty="0" smtClean="0"/>
              <a:t>TIAS School </a:t>
            </a:r>
            <a:r>
              <a:rPr lang="nl-NL" sz="1670" dirty="0" err="1" smtClean="0"/>
              <a:t>for</a:t>
            </a:r>
            <a:r>
              <a:rPr lang="nl-NL" sz="1670" dirty="0" smtClean="0"/>
              <a:t> Business and Society werkt vanuit de gedachte dat economisch succes en maatschappelijke vooruitgang hand in hand gaan; business en society kunnen niet zonder elkaar.</a:t>
            </a:r>
            <a:endParaRPr lang="nl-NL" sz="167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nl-NL" sz="2000" dirty="0"/>
          </a:p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12293" name="AutoShape 6" descr="data:image/jpg;base64,/9j/4AAQSkZJRgABAQAAAQABAAD/2wCEAAkGBhQSERUUExQWFRUVFxoYGBcYGBwbHBsYHBoaHBscGxogHSYeHhwjHBwZIC8iJCgpLCwsHB4xNTAqNScrLCsBCQoKDgwOGg8PGiwkHyQsLCksLCwsLCwsLCwsLCwsLCwsLCwsLCwsLCwsLCwsLCwsLCksLCwsLCwsLCwsLCwsLP/AABEIALcBEwMBIgACEQEDEQH/xAAcAAACAgMBAQAAAAAAAAAAAAAFBgQHAAIDAQj/xABGEAACAQIEBAQEAgkACAQHAAABAhEDIQAEEjEFIkFRBhNhcQcygZFCoRQVI1JiscHR8DNDcoKSouHxFiRz0hc0NVN0g7L/xAAZAQADAQEBAAAAAAAAAAAAAAABAgMABAX/xAApEQACAgEEAgIBBAMBAAAAAAAAAQIRIQMSMUEEUSJhExShwdEycbFC/9oADAMBAAIRAxEAPwBJWjAN/qP6jG+QZgOTl0ndjv8ATEnLcPi6yY6WGJtfKKAA463YbDt7463R48W2EsvkqWcpaSRrXqOh7j0xvRydRnNLzVpskW0jmEWYYj5bKVVg0XW3SIOD3GeE/pFIOgiqgkdD6rOOWUqdXg6oQTWSOmT8plQmQ5nVtD947HEulkijl43s4/qMJlDiDLUBdj2IYnbt6EYeuD5/WBcNax7j++E1E0htis3p8pBEaWx5xnhxrUxpvBmO+JlLKDb8J79MSstkIEavbEd1ZNssU69OSQdSNHYiPY7Yh8O4ZUQ+Z5pZ5g8skr6xucPzZP648FMLb+mG/Jihfx0wVwTLNraoVKK3Q/26YMVMuWU7RjBUAj/OsYjV88QSAQIktJsAO56Db8sTdsoq4ZDzGWZSI1NftvgzkKGldgJucQWqzAgnVs0esH27Rvv6YJ0+amSt1iJ/KR6euJtlooTOMg1ajOp5WOw7rYj26+xxrwLPBWVKvKA3zHYxsDg9W4aogKCustAHcgk+gGkASO/oMR6XDFZgrLAFwSPmsfmtF7QPQ74opqqE2u7DdPMggxBB2xlTKlo7X279MDX4caTl6ZKBiToe6OWuSjbrc7H12wT84Lct2tPcThG0uBlFvkkeWNOna0YWqmVemSrLy/hcXn37YP8A6wSCSYAvPp7/AGx0FUESCCPf+u2CpAlpsVG8wamWoqrAGkxvO8/9MFcjnCdPVjvp2xPdqbbqv1AxIpFRGkC+0YfeKotHVFtj0DHsddh1OIOZ4leKYsAJY7XE2+mEKEivWVLnfAfN51qhtZce16LM0G94xPocPVBLx7YpYjt4IWV4YW3+Xf3xtns8EGinv3H9PXHuf4vPKn3xDy+ULG24/F0GB/sm64RyFIkiQGJ2G5n1wWyuWIu7Ent0GMoUwlhc9TjctgNmSoyqMQ6iYks2I71cAzIdZBiFVyo6Ej2OCzCccKlPDJiggrU/f/5cZieaYxmGBtXsrjh/iNT/AKufZhP54Y+FZqhmDEQw/Cwg/TCVwvww5P8AoiQf3jEexmcOfAvDJpv5tR9TD5VHyraPc2x16lVyKlGwl/4eAMpqQ9wZn39MEuH06tMnzCCh2I6fTHRHjGuazxVen1xyttlY1EAeLuBS/nIsqRzwNj3gdIwv06j0SGVyh3FjB+hsRh5y/iKlIG5P7tx9egx14vwZMzTiLbgjdT3H9sPHVcfjJDuN5QqUfFVcb1Fb3T+2JtDxs4bmphpP4SQfoDucLvEOEijW0CryxIZh+XLP9MEMjwlmJNNgSUXSwHLICjSTuAwDbXuOhJxWShVk1fA5cO8U06o+YoZAIYRBIJAna8H7YI1M40kIFYrBaTcKdjA+3S8Y04fwZaNNQDoZgJaAzkAEG9pJPfpbHDOZjKUSKh00y5C6mIGon8JAOm/ay+2OJtXg6FCR3SmWk1A4WIMdmm8AXINoHoR3G2STRy6eUm/WdI3Y3uI5ewBxH/WdCmoepqSZs06wdvle467/AGvgZV8YBv8ARU2b1JP+d/vhUpMO2KDeZpw6iSBpsQLWLQIvB06QfYY3/WagLNpYiLXAW99rCT9MLgz9Z7lUHW4JxJo5pogopHYCN9/vgbGNuRO4zm3XlUTUCuFLHSgMRdxsWJMb2U+mIfD20AqxJqAGbyRtIBIBPS5G5ONOIUWryVqFWuQrAaSbQJCyBv0NziDmMl5aaKtNXeooVnYHSwBmNSiSs7LF/wAQ6DUVi01gL0uIudQANrGQIL9FiReTvAvONnpEVWZmOiAwXtAMmQdoixEWtcnEWnnxpTQ4OsELeLAG4ERFj0i2OWTLJSqEgs7IQKc3k3gsbbACSfqcLQUiUaZozV1uwZdjGkAX2Ii8xzSTiJk/ENJqTsqBEVgYQMSS0AkIF3kobL1BiDjypXqVFBrwIvpWQBH7rRJMTdRIvfCzVrJUesENVVWmyQq6AANDmHYkltjcTzX6EPGN8hfAyL4koIwBrQR8yc5YT0ZgoVT6aQemDa539kfLUOVIBUEAlGiHE3kakH+8N74rLI5KlTIC021XOk1J09zYXMXLXH2sfyXGGQIaaM2hjT03bWrAGCImGBcX20emHen6BhjulSodVMyQ6koSbkg2UqR+ISsHrjzMU9VRYMprCgDoQdJn7W7494VldMRV5Q+pZkHSRselip7QZ9J6gnz6ULKVGbVty21fWGkzP4h6ESuhWkyYMxSQFg2oyTHWTPQ7Cx+2IGYLVT77R0EnGuboBGUuGCjUznoSEYQd/wAIY77nAPjvCHpZihUA82amizANZ2YmCwBgEmBJ0qTFjDRYmxPlhrI8MZ+4T97v7Yl1KITlWw74QeH8cIC6RXp306Q/4hGoRr6Ext1wwrxiskBg7W1c62sNg43Iv132Bw7YH49LDDYt640bAs+J6TZvyQdMeXP8RqAwR6SMGquUbpjEHFogEmfTGM9747eWw3GPEozvb3xhKOG+PWX6euOVfOqh5RrPpt9+uIuYq+ZdjPoLAfTvgho6vmUnf8sZjmiuBYn7TjMYO1AjKIhsDf3wRp0IG/3xXeR8WVUF0pn2JBwbynjZSOak8+jA/wBsXlpyFX2hrzVZaayxv0Hc4WeL0vNIapUCr+4pn/Djnxdw9WlWdKug8ppNAMwYZRP3xIynCg5BanpEzcyT2vjR+KszSZDynESDGXpnoJIkYZuE5ysINRlP8CrH53OJVGgumAsR2Fvvji9BqbawaYQA6mJMjYSCB2nciJB6RiU5JlYphfM8MpVGl6aueWQ2k6RJuZuBvYb6fpiDTzqSdKwEkRo080xAsAGkEQYsMaZSjJZidLVFlyA2/RQYlQBta5LbxA7cQTkao5i9PUtOYJkjTqgFhJFoHyNaTiF3g6VFI2er5oVyzAgEHT3lSNxym8ff3wpeIuLUqVQVAurMBYHMSqTuQtln1icT/E3HfIpaR8xmBPfrit3ZnbUZJOL6UO2K88BehnjVfVUYk+v9MNGQzCADCTlqJww8PpnFZpNEmqGujmRidQqA4B5anGCeXxysAby2TDYJ/qFXQpUUOjWKkW/74j8DEkYaQIwYxseJW3GfDP6M+sw1MJoWx5Vg2a8EfQA/TAPM+IKaEqNRLG+gKTMHcW6Anri4M3lFqIUYAgiIOPn7xRwf9AzjoSwBVnVjBBW/XoVYj7KfTB2ZyWiwpS4xlNRapUq1isgggeVJsZIADEDaQw95wNz9JEqsxqaqdRHFNACHiqbsxtDadI9wIsMR/D3CgJqsAdMhANmPRm7+g2G+CWX4GzuzNzObmfXr7dL4dUmCWMmvCfDeWdixRgXsSHYHcGxBESReAOuHWj4Cmiz5cgFgDzSeYbEqCBsSDpAP+1heZPJHpvh+8DcbFSnoJuNsC23fRJPIt5Go1BUSpVDsYA+aASXZGvLAGGHN+4ewGDmSzMu5DHSWW02BgQbbXJJB98Z45ya0gcxpmRzETI0HXIgiRAuJgxcHYhsnmSS21tDSDysoESvTYr3+Vu2IzRaI05irK20w4W/uG1fcdcDs7lmUVJZm/aEqCNlMkgQNwGJB9FFzjWjmgEVSDHywPY/9vqPTE1XLgjY6mFuo6E+0fl6nCWGhE45X8nMVHqP5jrrFCls50uyu2o3VQVKi5JiQDE4F8I8Q+VpLhglUmm2owwUWZ4seRtC+tzEgjDB44r1wZou6+Y40lQpjUoJd9UwoKOZBUAEDCl4j85Q3nxWoU0hnI1nUGaOYQ4YyeoELM8xI6YpNC2H+J5HWwLoXK/LUB0uACSCH6ibwQRc+uHbhXi2lVZqbHy6ywGR4nYbHa4M/XFccFzJqVWUsNdOafl3M0kMIQ7fMRzKxHRhNxJjcfHltTzSjUqxSrdDpkmk/uOZD/sqN8Bp3RRRjNWWrxTi6UwQBrbaB0PqemAFbOGsIYx/Bf/DgXwbiquFDMGVo01P5Bu/vviRn2ai8rBn/ACJ6YCXRy6sHB5JOVpEyokDt/m2JtPIBRzfliJl+NBgNSgdO2JaZ1CQJgnacF2Rs7QOgxmO3keuPMLZqZ8/qrSNQInuCMTKblSpCyQwaOliDB94w88e8PNUQadbaLgIw1f8ACbH7zhTFKqRpOq24NoPtj0IzUkBh3L8ZSvWQtyteQx2cn7ERthwp0IE39+uKzXKtIj6WM/fDBwnOZlLeYCvY3I9zFsR1Ido0eaGqjmCbTqBMdj9j/THDL5padTT8+p4a/wAqWkTG/WN7XiMDzVanXplyC1WwIsdIKhhPs0/Q465YryKeYtWpBhJso16yfRucT1MjHLI7dPT2q5DJkqYBY6jNRtAvtA0HQCBu4czeQCeuOnFc2ANIFlEz3Y/2A/y+NOHDXUX+FdZPTW2oR3EFlP1jEDjLlten8RJ+l/8APbElyMyv+Lhq9UnpsB6Yj/oGnDbkeGALtfETMcNJO23pjqU80a1GIJyuU64N5ajGMy3DiuJBSMLKVnPZ0SpGNkzsHA+vXjA453mxowsDLR8LZoFhhwxVnhniQBBnFm5XMB1B9MaGHQYs7Yr/AOLfh4V8uHHzUzqHt+IfVfzAxYGAviKGTSdjY/XBm6VjlZ8FoKUAWIH88OXAuEB1Noj3F7XsIO3rH54prg/E6lDNMk/K7Iw7w0f0xenh3PKmX1udK/5Ydz6Yk40x55YteL+FlUNo3vb+fTfCR4e4s9OuACQCYJ7AHr6wT9Ywb8ZeNnzFQ06C6UBuxuT/AEGPOEZ/yQpePW3+HFFiJFqmO3GuMJVy6DuRPsYBH2OEfgGeC0yhBhD5ZvdSq1AfyCr9U7Yfs/4ap5igKmXAllnQSQrSNpF1PqLYrhaXl1asoVZqxdkcyCxXm0sBMa4Fx/bEqfZ0QaoY6NfZXMct/TadvU/e/fBXL59fMRS0FtUf8METtc3APb3wmPmj5Wpmnkkt+EQ3p9IG50kXxOzfFCrre2obzBGrSZgbyR97xhKKUH6lPlVTzwQJNiVPKSTHVTJEXhvoDbhfmMtNAaYR9ShRGh9c1BrkjmkyLmbRc4LrmFY6ioLU1N97FQbad5vtax9MQ8pmpqHRTdapQs7qCaeoX0FyNOq49z7Scm0LQncS0jMIqAp5bFdKzA0kM1Rn0haTHUXOkHUDtBU4LOEruUZCEzCmUjmAIB+UbMAFqAdCrYYkZBr8ynQUKBAAFtQkSDIEKzjStuZoN7w+J1XmKejU0s+pFCi27yZJAVTcwRebACu+6BH4ixlOEtlaApjmzCJqqUgQQb/h3/aBeaLSLbjDdwimMzQpvykaYYoQ0kWN9gLEWkmNwN11OJK9Q+VVOkENCIwlgYOkNpRUDQYuxvPQYbPDDU0koAFq8xUWAcnmKjoCSDHrbGbNqK4HSvwSmRERhdz/AAutRvTbWv7r3j2O4w6Z6qqid7bDC5S4oa+tCrUyDEyCQf7+mGg2cEkgWnG82BHlE+zf9cZgovCzAmqSYudRue+MxS16QtM58CyTUKS02qGrp/E28dB7DEvO8Jp1hzCGiAwiR/f640fMoCAzqCehInEnLgOsqQw7jE3fJQBvwWrSNqYrU+oQgP8AZrH74i5fMUmdtKPSIYpoYXMifcbSel/c4ac1nvIptUcjSokz/IHCueIt5lSrVWebSBOygKRpMGDO4g7R77c2i+jp53ehf8T8c8mJEmmTpg7luh3gWB+mCPh7iLNXOnm0MX+Y8qw8CTvUZifbUzew/ihytWKury2VleKgL0zpYG+mTo2WRtNwOkihw6pl2q1FNLygxNIBtkP42XeSAsn06RAzrbR1TyywuDVlWkXIgE7b2AsAPX162xDzpLDpJknvc9en0/wL7cb0pTVDrR4AdAYkmTJv1gRM74m0syX/AGa2K2Y2jVBJg9QJgekYjVE5Lsm5OkSb9cEaXBNV8SeCZCSBM+v+euHGllFURG2Gim+CDyJL8GIG1vTb+WBOeyMYsx8qD0wv8a4VaRjOLiBoqzinL74Xa2ag+31wx+Jkgn/tv3/z/ok5qvfHXp8CpWNXh/i2lhe1sWjwDjBgXxRnDszcYs7w9W5QZ9fr1/PE9ZVk1UyyDxZQLnALinEw5t0OIlBGqtbpiTQpU9FRWIDAHfHLKTfJVJsqOrTUcXrrvqq2AvdlUi3qScWtxPJjLZZUJmq/Too6x69J/tiuvh3l1q8SzOfq/wCjpORT7GqVj/lUfdlOLG4UDna7VW+VbAdABikq4GbIHCPBeoa2EHphX8c5I0fTF1IgAgbYrL4r0uXFEnGSslL2afCzxhI8io2204n/ABS8O6kXM090YGoOhUfj9169xPUDFQeHs75WYUjv9cXvleLLVy+loMrHvg6j2saLaZUVPikKFUnkJAg3NyYI7nTt0B63JJ5bMo2ktYBwZERqABgqerd1HuOpSuNU/wBGzVamNl+U/wALGw+moj6Yl8HzxLVEkc0aekuJ0ydtJ0sv17YVx7OtMsTJZtaStJNQ01MkC2gTtfmJVpH0PbHHMZ2qH0NyoOoIayg6hGmQNQAkzOoRMxiL4dzmuk67sigKYImKdMj0J1Mdu/viXToeYGqKJGlCTImdMoQJgmYWPVb9MRquRWd2rOaNNQoDa7L+Ha+oxKqm5G9jsTGFnxLxclxREjzqZfzQQrzTLNTUr+5ABEmTrv8AKArlxVlydDUw1SrkjV3Opj6EmeaDE7WjCPneGTX/AEipUDIELrHKdIq65A6WCUyD11jtNdP2Sy2deBIKaUwSHFRNT2vo0ARo+fUw06t7xHXB/gnF0HlDVE1Vuf3KyMl/aqtI+mk+uJHhrhC08s1XNBSXUNVDgEBPmCR92P0HQYrHg2bqZmtRo0V5y4CEkkwHLAt6KCWJPRMNW6x9yaaLep8UQmHGh8SAaO6xP0xtxLw4SdS1CCLA6enrGB7cFqMCGNLrBAefrzDAwzz3aJpq49wo5jJ1aTGmtZyFtJVe1/znGYfYvYu8kZnghLtpQgdNIEEe8bmYN+5PQYm5Tw+6BGVoZWHUwV6yNpxtS4gUcU2WqrMAQSBUXcTBBkwSBfuMEMlxRGIl0vMC6tIMRpa/fGk5UMkjPENF2onylDPPLJgKYMMfb0B3wvVWYOiOIWoFAMEFKpAtJ3VzqgyeYR1w6OxjluemA+eqxZ+vyxsHFwDYRMT9MROzQ1ae0rzxNw00iaqCerrtP8Q/kfe4IJBjZXig0CqFVlnmWCCDG6ONRQmASrSCZIN4w61q9Ov5lFrVFUNsTKsSB9QbEdQQe+FWl4YzFFzFEmmxuOUgqekTPf6bX2pFpqmdM1kn8OzqpL00qTUETXKspgsxFqYZmsQedj8sT0J8KragCyBACVkEksewhz9pEGdtsKOXq1cuxpaKy0zBDFWERzdAJjbTJkWG8g1wfj8lzUpqh1DmA8sMeYA3JtYDUtu9hZZxERa/hugJDHfoCZj0Gw+2Gg4rbw7x4lg0pAsSDJHTeSPzv+WHVuLgidht3M/TacLCW3ki1kJeYIk26fnGI2dQMpB2O/S1vtgZl+JQDcFibWJMkSdzNzMX2GPKucYxIKzcGbHbcG/p17euNLUtGURA8ZcANaWoMGIsU2fbcD8X+7JEbdcVbm8hUDEFSCDEEbHt74v+rw+mzzpsCJ6jVIb8iBcfYYjvw5H5X0NIgPYuDBEhoJP1mPpjQ1qVG2UUblMm6nUQQFIBn1BI+4UmfTFhcHqlV0mxFvYix/PB3i/gPUZpRdqZM2EKrrA9gR73GB9XwzUpC9WkzhuYSxJE76VViJvb03MYaepuQVFDh4VcaGJ/zfFb/FDxAaTOabQxOmPTBPiPF2ylFnLpBKgogfWuqx5WRYAMgTHTacVn4q4fWqlqutKqjmOgkkIQCrlSoIUgi9wNpsYTThbtjf4jT8OHP6C5Y8qsxA7s2594AH0xcHgSmBl/U74+e/B3GCqeUTCsbHs3Qz26H0M9AcXV4O48FQKe1xhpfGVgksIfsVj8SwCXvvEA94jFgVuKLpmcVz4nTzWPUE/5GC9RWqJbbwVlkeEO1QHSYBk2sL9cPlDivlrpnbrjxMl5allA5RckTY9wATH0+oxwp8KSsS4ZyqqHKKpY6ZXYnTJ5oAO/zGVkYEp7y6iksiT4uzlN8wS6ukhbqZG4iUa/2Yb7DEHJ8Peo6tRZak1EstmBWfwG8AETp1AQTMCcN2e8MUq9ZqzD9iXgkVNKhhYgsdbEyJ5SbmCRFmbI8MyuUQmhTCwZaowJfvMtJFwPlA2GHc0lQM3g5ZDhL04c6V1GRuCWIpsxjc8wIHcARYDBxVp5TLs7iFVkhQo5QLKFm1jt9P3RMLh2aNYliTCEywIkC1trEmRG4E3nGnFaFSpXLFiq6dIEmNDE69oIcgKB+6TMEjEll5BJ9Cjxnxcc3U0BjpUxa89IkwAD7Eb7YM+HOECqiFkhSVIWJLqpLU1LHu51GIEACMaUPBlCgpaq/mVnDRA0LF76FMKAG6HrAAkYhcS8UrlApM6USEANzA0reZ6X7AYrziJusB/xpSzdZUoZWkXSS1aqSqof4dRNxq3jooHU4H+BPDC5Kt5tWslSux06ad1QE35oEmLna3SJOELO+P6zugqsxQEalBiFmSFHyho9LHDX8Lc41Z65Y6wCNJaJADGBGw5Tcd/phtjUSTk0i2Wrhhyn69Pp3wPq1rmYP+b48Rh80yOpFkHe53OB3EOMIpJMFehMgfRd2/LEksnPJ4FXPUa4qPZ25iQQpIIJkXntjMEa3HGmxI2O6ruJ+XSY++PcdX5JLo5tn2a1PCK1Qvl5mqVpmUVmFVFtFtiBFt9sbcU4RnGRFT9HZUVgAqBZldI5XlRpuRB3iZjCvT4DmCVulM2j9pBi2xBLbj88N3CKNekf2mY81Qtw0WM7zE7Dvgyjt7sMdXdygZxXO1KCqaWXzNJ4Ou5NMwtipHmIL9ABjvk+Ol3ek7rUZQqlogahqIC2EsYqN2CoOpwV43xOstB2psgMNBEk9Pe+/Q3K4VcrwB/0uay6KrKW8xNTIKqlYgRBYrrN+xFxvJ01k69KovcTU4u1ClXr06aM61lWpqkkUxpkgW2DTM9ScH24zXq0TUyr0qhUw6FZhhuOUzfvexFjvj1zlqikVQpsQxg3ECY2Om+33xx4NwDI0qjVMs4RhyuFZ9Ps6yRaZE3HTHM67R6MneUDKHxKy86M3R8ltjqBZf8AiW/3AxOzfg/I5qKijQzQdVN+V4kAEgwwudoPrjPE3hChnlMnRV/DVTqf4l2YfnhX4JwarkGIq12pKSJ5DUpMB9RBO1wDgpKri6YvIwDh9XIhToNRFJGqmokKf4VA6xJIcwLk7gvwfxGlVQVhdhBFpN7xtG0wQDO2wl5LMBhyuxB/ht+YxtmOEUqinUjGSCSqlTba6kHqfvibd8mcTHLho9bBAJJG6sCdLD6j2FsE6OfRuUmC06ZuD7SLXnlv3E4DHhVJP/urYA2YyBYat9hAnEgH9yqoJuQAovv6Hfe/fGFcbCIpaZmLC5UmL3+WS02BnveRJxyTMrJvMD/L/wCb4hgVgdRHMBGpeo9NyB6XxGqOWDQGpVSxgMYRjuOZZCg7SdI7gHAqxeOQwudMEgegEb7evXHF1FXdjzGIJuBJ2tsCD6wGvbCvT4vUIZKqVaT8yw8wCLK3qDJ63tjpwzifIpZS0EEeYb7bqSCbT6dbxYtsaNzwBq3g8ClXTWKYFN1BY6xJdH3HMAGpoTOr54mQca+FfAhMaqqFabstKqjywqGSE+WVU6w9xKyb85wz8UqU3kAt1JPaYvvy7G/8R744N4lpU2u5ZmtG5P8Augb7+8npiim6G2tlUfoYI8zVSSoGKVabTThwTBkqKasQDqAYKDBtqIDJl+K1KQR2UqHkTI0swiSrglWkQ1iblsNVWnSzAqa6MGopUu9MO12DjUsBiJAF2DRF7TgPw3hIy4fSkI6xUpilrVmuQ0PywJsCs2Fzh3JPkCjLighR8YArBa+PDxdWgnVB25Z2t0aRf0wHznCqALaMvVQNtFQ8t/w6jERaCDufQCblUooJFJpHVqisY6ASdIHsAfzwjiuhttdEivk3cjR5iwQ2peUQCIh5EFiR7RODGXC0afNao12IgcwBuYABAB0yBECbWwOpZ6mTLAkyDd0IkGxiekWgW9747LmQLhofcM2g6R6LqjvBM+kYWmB2b50Kt3gsYKpBbSouNKn5RJHQd5JJwGFRqwPkkzq0r1IaGDEmLHmBkz1tvjseHh31CsrXkmFLTFzrFTUG2gnoAMS8xn0piCXZm5V0QahBjYk7kxf0G8YKiC6WCDU4pToIcpQYMygmtUAgKb6mYiymbBR7dCcSK+cGXoaj82nUFO6oABLfxGw9JjvjY5KlTk6QlDL3Yb6qvzaZ66Zlj1JUdDhSLZjiIJUGlRLS1ap8pvYUxu5A2AtJkkTiiVgqlnk4cAavm6rSdVWruzTCIDaf3VHRRue+CPG/D9DLk1qn7RaK6Ka1Dy1a7SSzDqAeg6IZkycEMvxPLcPpaKRnUbtMu7bb7TNo2GFbjVXM53MFNITQxRaTAagQBq5WIGsxvYWgYqrbvonOXQJyFKnTbWCr1AwM+WXBM3gWA98WV4MdqrGotHTPz1WdizkSANJnYESSxvG2IXhnwc1Nwcy06CdVEIHB1IQAagtII1aQLSNgcMopVEJKjyhphKKhWYwdysQO24EASZ2eTTwck5+jvXrsrTUou47qdQG+y2+8Y5cTCVqZWlTDVCCASsaJkSxPywbxuY2ONK1RqVLzc9XVF/cQ6V9iRzOfRfzwqcT8c1q/7LIUjTXbWVGq/ULsg9TJ9sIo+hFYzJ4bsNVYqYuFso9pMxjMIP8A8P8AMvLVJLkmSzaib7knecZh9r9jVAdsmKU0gFP7MCCY2A0gkgGSAZAnrgnkKVEMwpnmM6ok3LFyJiJkk3uML44sSjs9GqKaFvM1PAXTdpBa8dgDgzleNsiIPIcK7KtMllKkvdVBVmiRe4ixwZRZzx+yTnUVESmFkVKgBkEgyS5Bj94jb++ONTXWGggaSSpIkKsgCTeSw3tsJ7xjbxAlQ0lBpDXqZ0Ek6IX5iY0g6dcSN4vjjmOJNSpUyhoQYAQEyAQSCwLLpMbyfm69cTUbOhtRSZLr8ApVKaK+sGmIWrSMGACAIAIMAkQwNuuIuW8CijU82lm6wJABVlpkOoJ0hvlNgSJABE9b48yHHauti3lFV+dVN9JYgOGBNhAtEmZtsZHGWzGYpJVyuZp0aY5idIZGWxkvBYWmwi+JSi06OmE3JBI5QgHUyN3Fh+WrfEc6iGA0spGzNDdiA3tAvO5wgeKMgKldKv6dTAsfLqpmtNrEEinAHvHfDj4Y41UjSUo16MKAaVem7LYLdWCllJB3uB32wjhiy29pkXMZYU7o9XLt6fLf6FPuBiIM/wARp1ATXSvS6qVCNHoygifp9B0sE8Hp1FHKVn8MxtvAupHW1sBs74RYSaceguh+pEj8sAopp8nDLZs1v9HWZHFzTqKCPvAkeqntjziGYroJ8um3cPIB9nAMfVfqMBOI0czSJLUKpA3ZFFT68nOPcrjhw3x4UYIzaxMFW+YD/ZYBtpse0YGx9FLXRPp+L6KsFqJUouegkj/2n3E2jBqlxRGC/tEOr5Q40kxvH/bA6u+Qzf7OqiKxMhWOknsyyYI7FTf8sc3+HNCD5dWqp3UkhtLQRI26EW25U/dGNtj3gRthqpRRhJAWFLagZAH2/wAjCfwniJzoJy2hUBiXPPAO4XpPTBqtwf8AR8o1EPMqw5VgyxJJHNAuSY2HtbClwzxM2QprSamKtNbKCQrKPR4j1uB7gYMY80NmgvmvD1RY8zzKkk6mDAKo6EILMdhfaSYtidQOVoDlVpO8UySfdjA+8DE6pxdSEgVUNRA8BS+mRMMVBAPucRsxVO3mE/7pP8sbPYE0+We/rlNo0XEMeeT6x8oi83jaMDsxxfWSNVUR3VNJFgdLAH1O4/rj2tWIIGu5Nh5Zv23PpiPnc55YBeroE9dC3+pwVH6NUV2e03UAahUYWBjYGDbdT0O2OunLGzSPfzBHuZb+eA2fzx06or1VjdACPoQu/pM4BtxJ2UsmUqMo3d1qOB33HTD7GFzh7HdaOUqNp8yj9al++xg9N8dH8H5dxyKCJs1Ouyn7aoxW78WLg6qgpdgtMX9IvGCfDeGUc1T8unVNSq0szGSaaBhqOnSIOmwjrhvxNdkXqLoZ8x8PkA+bMwLkCspAAE9UONMrwKnln85PMmIXXULQYuwAQmY9/QC2A/GeIeVRFGhQrQQB5+onSLXGmSW3F4EknEDMcdqsppUJEiHrG7Hvp7e5v2vfGUJPsyn2Hs9x3TSRCqrTBgl01XJktNVlBaZN0MnC3meK1M1W0061SpaL/YhIjV6KoE7DAx+FANLEu3WSWJPqccWyxc8p0pTMswMAEdj3Hfpiy06Eep6CPBeFLnc4lKpUVKK/iLquuB0LwNV/lPy3tM4svg1Kmycn7PVmZFKQSqJNNLTP+iTvuTfGngfw3QzOWapmKa1/NqM2qqgLFp5mk8wkztBN5x14hwQJWIymhHpJoUSYQHmABJsdLRYepnbAbt0c8mG34cAkeYaaKJJXlIG5OqbTeSZ3PW+Fmr4tDM1DhlIVXk6qjSFkbn95992IHvhj4flaRTys2RmSFUtqIZLnSDp7zF2vJBEYJUuF5SmAtNKdP0gCfvvhVjklt9CFT8C1a9QVM5Xmr+6rBjF7CRCixsBGGPJ8LGXTSlIKBvzmT9YH5xGDZ4SDOh1AO+hVv/vXxrmcs5FnE/xLM/YjGcrBtaFSt4lQEg2I6GnUJHoTO+MxNr8AZmJbRP8A6Q/qxP54zD/AWpAN/DOWpgycwuoMWCvUEj8ZcKLgA3Ld8G6fhqghUOtZyZC6md4EXAvyj1sPyx24bl/KEmo2gAnQYO4G5/FF7gAmTJbBejWVFAQSIGlV7eg7AXwu5jKKBy+GqA2yqW7x/c46/qNQDoy2XBO0gX9zon+eDFB9Qm0ehn89v54jZzjVOmYks3RVBY/YCx94wLbH2pAHM1XFGqppUqZCHVobaLhTAF4Bb0wSyfEH0qXpimXd0IBMLpkg7cwItbrjjQ8R03MspgMCpVhzEbSZFwbxf+Yx3ocRSvy1FNMfh69BYx19pEE4Mov0NBr2B+M+JM1QqFXya1aUEo6FmbeIYaSRMkyJFvTEfJeK8vmXKVMnywbnSbiOR6bAFHmYmVMWJw6Hh6kAEz/n+fbEbP8ACUraAXH7NtUSJJG0zcDraMTpFgb4fy2TA83KDyg4DMksiGRYtTnSGHQiCOhjDTRq2/lhKr8MymVFOo+ZeKaFF0kkMLkyESG2P2t1x7wPi1JgXyi1WDGb60XrzBWIA91GBtvgFjnmM9SQaqjCmBuxsB7nYD1MDGZnhtKuo1pTqqbgsquD6iQRHtgLlONa2VKtNk1WFQXplpgqxHyHpex7jrBreGvJqGplK9TLEyWprBose5pEFVM9Vj2xtobCmc8IZRtqCqQhUaBEDewFrdLWxCy/ASlRTTq1TTHzCQwJgQASDAHp17Y60/E9RIXNU9JNhWSNB7ErqLD1ifYDBejnEKHQdUdVYG02sLn2wGmhkxY4upFVk18sfuAm+0E+46dMA14JS+YqHqyZZ+caeo0/Kv0E4k8X4ialVnoMKwBkMJ0jb8XX6fcYFtwOvWrajVrOYJFOksUxIPzEAJvsWbFYxVAcnwSeJ+I6FKF1KGkDSCXYH2EhduwxFzPHalSVogM1oDtoJ/2ZgE9hN/e2CmS8BhOZilPeY52M9yYUWj97+uM4oMpSAdl81qKABguogSYiAFksYtGDS6EsTK/Fcw9Xy1prQIMftBzAmRq0xqMX2B6R3wYyHgKszo3nNUloqOsAL11Ade0dj0wZ8PVGzbMKuXKwJp1KpTXqEArytqUXJnpG+OdXhzhVRaWqkWIcOzFhUFjrCsJIsAQCCB0JjDPGEYTPFvG69PNCnl6jICJAQEkjZTfYNBJ7X7xgv+u+I06MnMUkJUBR5Wtpn/hBInYGewweZK7Kwy9JFPU6fLU9Pmu1tsQ6PgzMMQa9Wmh/Eaa1GbSegJbSPb+eBjsIt8P4PVzBJbL0KkklnqUyokmT8pEewnDTluCZWkCRTpqxUBgpZkImY0ElSLdsSqtDJZYHU7VCqF4Z5lV3PQdeh+mBWW4nXzI1LlhQpbIrLzN6mYA9vzxnk3JrmM6ygmmSun8UKNQB2gGI3Hf26iuNcLQ1mqiojM7EtTR1AgAAQJtpuTO898Fq/A3I1eWoIA6mQSSOrH/DjgnhzomhZsT1j06D/OsYZIxCHhNnWdShb2VuY+hJA/Ix6458L8ONVqpSdaVNJEAMWNuygiWHS0Xw/wDA/AqJSGsGTfSLW6A/51xM4rmvLill01VBaVE+WDve/PpvF+53E7dbpE3LaR24hSyirRRHfQIIWWKg3uYgteYt+YxPytenXFiyk9DqU9fUA/Q/XAhOC1IiqhZm5jJnaPXUYJmwjbvfnkMlDhRoUgiUIZGIHRVaLwLEbabzJgbFRPc7yMVTIECxJ6xGq/cf9ZwN4hRdvmDAAdV0rJImCVknQDvYGOsESsvUrU4UjX3AN5/3tx9RbfviTk/ENJ/lcbkSDYkGLH3++ArWTNJgLO5h6dIimWDu601I1EiZJN9jpU9LTjzK8UqOLOTqJ0EQTpmFMEEG0G/fphlr0Ee5UE9xYx7iD+eBOZ4NQqqVOuFMEeZUj2YFiCI7yMNuXaA4v2Kv/i6vJ/bUbEifLJmCRIIMQYkehxmDreGMuT0/4KZ/PRjMPuh6EqRDoZxjdSVBH+sWBsbqphjeJFt/bGUeMUgRTpL5xH4UkID2Aun0lova8YRcpm5OrPVK1NWMADSoAgENE6jb8QViL3GDfhnirCoyZE1XWIPnqpURYEBFUzb8bLPUYG2hlY01qtepQFawT8SLVVDGoCznlBAnlLrMR1xF434voZRKdVcuzaiBzG8wT307fiXUOgxKyfATetnao1GDuJFogQAoJ7IpNrNhe+K2eptlaSU1IitMnc8j9+br1v6YSWE2i/jwU9VRl2Rh8ScvUreZWSqJAB0okALMBV19zMkkn0gRZHh+tlqtNa2VQOGFnIgiLEGRII2gDFEUWo/q6oCE8/8ASE0mRr8vQdUDfTP0nBBeLVaXCaApVKlMnNVpKOySNCWsRN8RWo+z05+Fp/8AjDusl9nLk3J+gsP7nEetwtWcNEsy6Wjva8H0kexxTXg3xnmmzOWSpVqtSpM7uCzEtyO3OxMkAAAA2xxy3iDPcSzFT/zT0dNKrWCozKqqi6tICkb2Eme+NvRP9HJNptFvpw8VaS6FFOAVUaRywSJ0kRNt46nfHLLcPdoZgNaGGAJF47HUIKn03wj/AAq8dVnqNl67GovltURjGoFLkE9QQetwcLnAfEWfzefGjN1Kb1CzbkoAoLR5c6SsCIwd/oH6SVtN8Fx06RpsWAYa5LKL3i5H0i1sTclmdayHWSbfsnBiYupM/WwxR3gnxBmqmepA16z6vMJVqrlf9G5uNXTf6DAfh3i/NUW1LXqk6WA1VGYAsI1aSSCe3rBwu9D/AKKVtJn0hqsZZDO/Jb7En85xGXhZJnW9+wA/MgmPaMVJx7xxmqOQyVJKjrUq0mqVapk1D+0dQNRuNjffYWGBOe4zn+HvQYZyo5q0adaC7MoDzysrEg7fX0xtyQF4kn2u/wBi6q3hTKqA9RPM0XHms1SN/wB8mdziBnOL1GEUKekD8VQFRHTSg5j/AMuK7+JvieuzZSpTq1KQq5VKhWnUdRqYkmwIntOAnG+KZ2imVZszUirQWogVioAkjmvzkxJLdSR0wd/sEfDcks8lnU+FVqy/tWqOb6lSEW/RQCD0tLd7nHen4RWnl9BqGmzVFdnPO50NqXruSL9IsMVb4g8SZ1Tl6pzbg1aK1AtPVTVbkQQDpYmJJuLkYtDwt4ipZjLU3c1DU0LrtCl9jHfbDqW7CJanjvSipWL/ABT4p5ejUenTy760d1LkIASGIJABBuZN8RuFfEAZmsE800WYADWiaSQZFx+LtJAO18IfG2X9Y1ibL+lPMiYXzTMgjt0x1zVJX4if0Sai+eChVAsgMDq0gAKsydgAMTU3Z3fpdOuOrsuZmq1Ihz01uZUAR82kDmPoYGB/G+DLmqksquhUKoK2WOu4BO5kj7YS/iH4urDMNlqLtSppGrTys7sJJYgzAkACen0EMeIs3w7OmlVrtWRGUVFcsQVZVJjUSQQG79MPvSZyrxJSinfKuixMr4apIQVpwR1VRI9j0uT98EUyYHyrc/iYkk/W+Ku+JXFa1PPMtOtURRTQ6VqMALHoDE4geIOL53L1aerNOSaNOoArMFAK2UrMNEXJmcGWpkMfElNJ3yi4aeQ1tpEH2FgPfBTKeHkQ6jzNuJ2B9up9cVJ448d5lPKoUajUgaFKpVZOVneogY8wuFAIgCOuIlTxTneGZvy2zT10Aps4ZiwKuisQNRYqwBiQdx9MBzFj4knG7VvNFleM/HtHIEU2DPVYTCgHSsxJJIEyD9sAqfxTytOklY0ax81nUXSRoImef+P+eE74sZWomfl3DJUpq9G55aZLDSZFjrDtafm3xr4k4nnUyuSarmH/AGivUUq7KSv7MrMaRK9LWMwThHJ5otDxobYN5b+/qyyk8c5Grl0zFYmiKmtE1IxYQSDDIGjabG1vTE7I1UzVEPRZM1SuoFRWUys2BZQZkpcgABSYJOKd8QnMPw/JValUvTbzlAZizCotV9TEkbFSg3/DsME+AcYzeS4VUrU6kU6lUUqQidDyxqPdYkgQLm/aLlTaYk/Ci42nm6+uSys3lDDUkqEawVNKsWiGBLBKnzDlk2MC0i94aqtMKtdWokDSr6j5RAsIYQom3zAAk+sCrP1jnXy5zP6VXf8Aa+UU1Ow5kY3ExcA207GcWx4JzdTMZBKjGHYlXDCVOhtM6TtKiI2HbDx1Lwcet4j01utPo41OIvRfQpNSQGMkKqqSOYvpOq19rC5aSBjqeOUqylKgZQ4iGBUlT2EzcXgGR1AxxzWR0SQWypEGUHmUGNv9UQQIJ3Gk2JMDArP1a5QlqNKshFqtKqVU9jBVivQzNuhMYskpHJbDVLI0SJXy2B2JRGt76ZMbXvbGYQqjUHOp8xSpu12Q1VTSxuRpamWiZgk3EG0xjMU/GxNy9A7hmQytJiajtXqG5kliT6gGev4icN3DuK1nhaNNaCCANQBI9lHKvTv/ACwG4PkEpgaQLYM0c1FS4jaD6R/3wvLHnhWEuIL5VMOS1Sox06yZIGh25eizpi0bk74VPiFUBylGAR+2Ig7qFQ2MW1HVq3sCsReXNGWomltj9wQZEGBBBE9f7gPFPg2tXpBKLK0OGhjpsA4vaPxd+/oBKf8Ai0V8Vpa0ZPgT/CvhinmqbljUDKwEqRpCwLkFSSSTAAIn+Zr4hcLWhkspTpjTTSpUHXncqCz3sbaYItv7Bh8AeFcxl1anXRAjPrtUJIICgEaWgHe+4tfpgh8TfDNTN0MulDQPLc2ZtNiAqgWMmf6d8SaWyqyeh+Zy8m3L4/twC/AVQU+BZgiA1Q1wTbbQqiZIn0F7mwJsa/8ABtULVqMRIGWrTaYlNIP0JF/fFg+DuD1qeTVGFN11VSAHKmG5datBQyu2pRAv+LCvQ+G2aNaqmWamwQaX1MBp1GRTYwQXAAJA2tscI01THjrQk9SLdXw+jh8KtX6fygE+RWsTFtHeDfbHD4a1dPEqR7LV3IH+rbviyPh34A/QHerVqI+YZCqopsqmCbm5JIAmIA7zitmq5D9Mb9Iy2YoIGbXSWqG0sJ5dJpKwGqBGqwwKqjqWotSU1HKqv+nL4dkfrCjJgaal/wD9NTEj4W0VbimX1AEDW1xNxTaPsb47/C7hT1s+HRZSmlUs34RqpuqgnuSw/M9MMPg74YZvLZynVreUEUNJWpJkqQIEd4xorgOtqRjvV5r+wh8XfElOjUp01y1CrVanPm1qa1Cq6iAFDDvJvI9MVx4pydZDQevU1tWy6VFEQEQyEQAQAABsAAJjFmfEL4eVc49OpQqKWVdBWoxHLJIIaD1JEe2Ffi3w34jUFLWyVDTpBBzABFUnSshZIAO574Mk2yXj6unGEbaXsD+NUYJkJIIOTQiBBAk2NzPv+WNPFma10cgNLLoyqrJjm5iZEHbpe9sOPiT4d5rNU8mKXlTRyy0nDPp5wSTHLcX3x54l+GmbrU8mtPyiaOXWm8vHOCTa1x64FPI8NbTW3K7FDxc6Ghw8qBP6IoYjqwYi/rEfli2vh3kqdLh+XqJTRXqUwWeOZjJFzv02GFDxN8P81Wo5NV8v/wAvlxSfU8DUGPy2ki4vgnwulXXL0stUUqlFNDhLl2uYJW6oJFok9YGHhG5ZOXyNSL0kk82/5Kz48uviFcTIbMuJHrVNxj3iQbI52oKDuppPCtMHoYMRI9MFc94IzDV3an5SguWUB4KgmVsBYgRbHfLfDnNVauqu6QzS7ayzG9+m59cLsl6Oxa+nSuSquAX47B/WFbU0klbgRui9JP8APEnjfh/KZasaVXNZhnAUkrQRhzKCOY1wTbDf4x+HrZup59F0ViAHDmAdIgNq6GAAZtacBsn4Kr5rNCpmalOvcahSYHVpgBZVQqg7bfznGcXbJx8nTUI/KqXHfQM+KI/8+wAIHlUwJEWg9MR/HpU1qJUkg5WjJJm+kzHphz8afDXO5zMmtTFEKUVYLlSIBGxBxp41+HGZr1KLU/KAXL0qRl761EGAFJIk2OM08m09bTShbWF/QieLHY11LCD5FDpFvJSPyj6ziZxjgGWy9QU62Zr6vLViVoK1mWQBNYbCMPfi34UVK6UalJ1FZKNOnVRvlOhQoKFVm195kfbAih8Lc7WqpVzjak5QwQzUKCIUKQoFu/8APGr6MteG2Pyqln2/2IPxerhs1l4m2Upi4g/PUIP2I2kY0+IH/wAlwn/8T/2YaviL8PMzm8xTqZZaflpRWnDPoIIdzsRtDDEfxL8Pc5mcvkaSrTDZaj5bTUETy7WvsfyxmnkXT1oJQt8X/wAYq8d/+icO/wDWzX/94Z/DS5U+H9OcZkpNXcB1UsVqTKkAA9j0iJHXHbPfDKvU4Zl6E01zFB6rRqJVg7MY1AbxHTvgJQ8H5ilSqZPNVKdOmyipSYsNAqa4jUVuTI5fzGCk7FnraezMq+X89C7VylbJgZnKZgtQNQ01rUwyS6jVpZGAIIFxuOxkYtPwNx6pmcuteoVRUJptAY3EWC3+YkOzm822k4rw+E87oGVNSmtHzdfMYUOeTUeXUOgI2vNxJFqeFuBDI5VaAbUQSzNESx3gdALD6Y0YtMl5c9KcU005XyvX2daHFi3z0yskKoFyzX1hf3lUAHXYX6Rgf+h03Aq0CaZeGlRGr/aUiYsJiLAYIZ+kjmWBMAizMJUxKmCJUwLGRbC/xKg2oOdL+UDoRVCEkEFAWkxpAIhSoab9sXhZ5L+yFnuFVjUJWnkXFuapRbWTAktptvO2MxGOazR7m5vqRP8Al0NHtqPvjMdFsXaAOHZsgCSScEmcXcEz+X06jGYzC9hatEvIcV2+3t9Y+thhhyfEJiOv5nb+vXGYzG1Ec2nJ2G6WcgSegkn2vhY4hxOpma8LGinB0nrMiWMgiQGgKCdyStgMxmOZcnZ9EH9dVlqrkqI5oQI5YD9mQwmQo0lAjSeY2tcg4c0rUsjlo2SmCSY33ZmMA3sTtjMZhphWLBVTi4AL+WCzOiaqh8xSXsi00MaBUM3tF9QNhgvkuCUfKRK1KlVZQbvTV4kk6V1AkIs6VHQAYzGYm0GDd2FKAVBpRQgGwVQB9hbHorT94/PHuMwo9itS8fKdX7FoWZIcGwMTBVfynEv/AMaUYkLUImJAXcMV6sOoOMxmLbUTtker41oEiFclZN1HLbSfxfS2O48T0zbWQRAIg2na/XHuMwKQFJ2a1ePUCBz3JidLdie3YHEBuKUCdQqSTsSH6bxyyN/7Y9xmGijOTo9qcboG7urW1SyMTEbg6Zx2y3FsuPxLYweRusR+H1GPcZhqEeowjT41QsNU3iNJ3vbb0OO1PxPQtDEyJEKdhF/zGMxmJtD7mSV8RUv4tgduh2642bxAg6PvpNhvb+L1GPMZg0g7ma/r9T+F9yNl6f72IOc8W+XE0WE7S6joT01dBP8A1tjMZjUjJto4U/GDNMUgABMmpPTqoQfzxwyvi6o9amhWnpeo1OV1TKhrXi+oL0i5g4zGYbahbYZ4nndFJn/dE/QETt6Yh1np5imVdQ6zcMNiD+RBG4x7jMT6HsSvFXC69JQaR1UQgRgTzgBWUTJAaeVZ3Hthn/WPKJMkAAn1x5jMPyhGq4IeY4hgVmuI4zGYpFErBjZ++MxmMxWgn//Z"/>
          <p:cNvSpPr>
            <a:spLocks noChangeAspect="1" noChangeArrowheads="1"/>
          </p:cNvSpPr>
          <p:nvPr/>
        </p:nvSpPr>
        <p:spPr bwMode="auto">
          <a:xfrm>
            <a:off x="1200151" y="227409"/>
            <a:ext cx="1964531" cy="13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/>
            <a:endParaRPr lang="nl-NL" sz="1350">
              <a:solidFill>
                <a:srgbClr val="000000"/>
              </a:solidFill>
            </a:endParaRPr>
          </a:p>
        </p:txBody>
      </p:sp>
      <p:sp>
        <p:nvSpPr>
          <p:cNvPr id="12294" name="AutoShape 8" descr="data:image/jpg;base64,/9j/4AAQSkZJRgABAQAAAQABAAD/2wCEAAkGBhQSERUUExQWFRUVFxoYGBcYGBwbHBsYHBoaHBscGxogHSYeHhwjHBwZIC8iJCgpLCwsHB4xNTAqNScrLCsBCQoKDgwOGg8PGiwkHyQsLCksLCwsLCwsLCwsLCwsLCwsLCwsLCwsLCwsLCwsLCwsLCksLCwsLCwsLCwsLCwsLP/AABEIALcBEwMBIgACEQEDEQH/xAAcAAACAgMBAQAAAAAAAAAAAAAFBgQHAAIDAQj/xABGEAACAQIEBAQEAgkACAQHAAABAhEDIQAEEjEFIkFRBhNhcQcygZFCoRQVI1JiscHR8DNDcoKSouHxFiRz0hc0NVN0g7L/xAAZAQADAQEBAAAAAAAAAAAAAAABAgMABAX/xAApEQACAgEEAgIBBAMBAAAAAAAAAQIRIQMSMUEEUSJhExShwdEycbFC/9oADAMBAAIRAxEAPwBJWjAN/qP6jG+QZgOTl0ndjv8ATEnLcPi6yY6WGJtfKKAA463YbDt7463R48W2EsvkqWcpaSRrXqOh7j0xvRydRnNLzVpskW0jmEWYYj5bKVVg0XW3SIOD3GeE/pFIOgiqgkdD6rOOWUqdXg6oQTWSOmT8plQmQ5nVtD947HEulkijl43s4/qMJlDiDLUBdj2IYnbt6EYeuD5/WBcNax7j++E1E0htis3p8pBEaWx5xnhxrUxpvBmO+JlLKDb8J79MSstkIEavbEd1ZNssU69OSQdSNHYiPY7Yh8O4ZUQ+Z5pZ5g8skr6xucPzZP648FMLb+mG/Jihfx0wVwTLNraoVKK3Q/26YMVMuWU7RjBUAj/OsYjV88QSAQIktJsAO56Db8sTdsoq4ZDzGWZSI1NftvgzkKGldgJucQWqzAgnVs0esH27Rvv6YJ0+amSt1iJ/KR6euJtlooTOMg1ajOp5WOw7rYj26+xxrwLPBWVKvKA3zHYxsDg9W4aogKCustAHcgk+gGkASO/oMR6XDFZgrLAFwSPmsfmtF7QPQ74opqqE2u7DdPMggxBB2xlTKlo7X279MDX4caTl6ZKBiToe6OWuSjbrc7H12wT84Lct2tPcThG0uBlFvkkeWNOna0YWqmVemSrLy/hcXn37YP8A6wSCSYAvPp7/AGx0FUESCCPf+u2CpAlpsVG8wamWoqrAGkxvO8/9MFcjnCdPVjvp2xPdqbbqv1AxIpFRGkC+0YfeKotHVFtj0DHsddh1OIOZ4leKYsAJY7XE2+mEKEivWVLnfAfN51qhtZce16LM0G94xPocPVBLx7YpYjt4IWV4YW3+Xf3xtns8EGinv3H9PXHuf4vPKn3xDy+ULG24/F0GB/sm64RyFIkiQGJ2G5n1wWyuWIu7Ent0GMoUwlhc9TjctgNmSoyqMQ6iYks2I71cAzIdZBiFVyo6Ej2OCzCccKlPDJiggrU/f/5cZieaYxmGBtXsrjh/iNT/AKufZhP54Y+FZqhmDEQw/Cwg/TCVwvww5P8AoiQf3jEexmcOfAvDJpv5tR9TD5VHyraPc2x16lVyKlGwl/4eAMpqQ9wZn39MEuH06tMnzCCh2I6fTHRHjGuazxVen1xyttlY1EAeLuBS/nIsqRzwNj3gdIwv06j0SGVyh3FjB+hsRh5y/iKlIG5P7tx9egx14vwZMzTiLbgjdT3H9sPHVcfjJDuN5QqUfFVcb1Fb3T+2JtDxs4bmphpP4SQfoDucLvEOEijW0CryxIZh+XLP9MEMjwlmJNNgSUXSwHLICjSTuAwDbXuOhJxWShVk1fA5cO8U06o+YoZAIYRBIJAna8H7YI1M40kIFYrBaTcKdjA+3S8Y04fwZaNNQDoZgJaAzkAEG9pJPfpbHDOZjKUSKh00y5C6mIGon8JAOm/ay+2OJtXg6FCR3SmWk1A4WIMdmm8AXINoHoR3G2STRy6eUm/WdI3Y3uI5ewBxH/WdCmoepqSZs06wdvle467/AGvgZV8YBv8ARU2b1JP+d/vhUpMO2KDeZpw6iSBpsQLWLQIvB06QfYY3/WagLNpYiLXAW99rCT9MLgz9Z7lUHW4JxJo5pogopHYCN9/vgbGNuRO4zm3XlUTUCuFLHSgMRdxsWJMb2U+mIfD20AqxJqAGbyRtIBIBPS5G5ONOIUWryVqFWuQrAaSbQJCyBv0NziDmMl5aaKtNXeooVnYHSwBmNSiSs7LF/wAQ6DUVi01gL0uIudQANrGQIL9FiReTvAvONnpEVWZmOiAwXtAMmQdoixEWtcnEWnnxpTQ4OsELeLAG4ERFj0i2OWTLJSqEgs7IQKc3k3gsbbACSfqcLQUiUaZozV1uwZdjGkAX2Ii8xzSTiJk/ENJqTsqBEVgYQMSS0AkIF3kobL1BiDjypXqVFBrwIvpWQBH7rRJMTdRIvfCzVrJUesENVVWmyQq6AANDmHYkltjcTzX6EPGN8hfAyL4koIwBrQR8yc5YT0ZgoVT6aQemDa539kfLUOVIBUEAlGiHE3kakH+8N74rLI5KlTIC021XOk1J09zYXMXLXH2sfyXGGQIaaM2hjT03bWrAGCImGBcX20emHen6BhjulSodVMyQ6koSbkg2UqR+ISsHrjzMU9VRYMprCgDoQdJn7W7494VldMRV5Q+pZkHSRselip7QZ9J6gnz6ULKVGbVty21fWGkzP4h6ESuhWkyYMxSQFg2oyTHWTPQ7Cx+2IGYLVT77R0EnGuboBGUuGCjUznoSEYQd/wAIY77nAPjvCHpZihUA82amizANZ2YmCwBgEmBJ0qTFjDRYmxPlhrI8MZ+4T97v7Yl1KITlWw74QeH8cIC6RXp306Q/4hGoRr6Ext1wwrxiskBg7W1c62sNg43Iv132Bw7YH49LDDYt640bAs+J6TZvyQdMeXP8RqAwR6SMGquUbpjEHFogEmfTGM9747eWw3GPEozvb3xhKOG+PWX6euOVfOqh5RrPpt9+uIuYq+ZdjPoLAfTvgho6vmUnf8sZjmiuBYn7TjMYO1AjKIhsDf3wRp0IG/3xXeR8WVUF0pn2JBwbynjZSOak8+jA/wBsXlpyFX2hrzVZaayxv0Hc4WeL0vNIapUCr+4pn/Djnxdw9WlWdKug8ppNAMwYZRP3xIynCg5BanpEzcyT2vjR+KszSZDynESDGXpnoJIkYZuE5ysINRlP8CrH53OJVGgumAsR2Fvvji9BqbawaYQA6mJMjYSCB2nciJB6RiU5JlYphfM8MpVGl6aueWQ2k6RJuZuBvYb6fpiDTzqSdKwEkRo080xAsAGkEQYsMaZSjJZidLVFlyA2/RQYlQBta5LbxA7cQTkao5i9PUtOYJkjTqgFhJFoHyNaTiF3g6VFI2er5oVyzAgEHT3lSNxym8ff3wpeIuLUqVQVAurMBYHMSqTuQtln1icT/E3HfIpaR8xmBPfrit3ZnbUZJOL6UO2K88BehnjVfVUYk+v9MNGQzCADCTlqJww8PpnFZpNEmqGujmRidQqA4B5anGCeXxysAby2TDYJ/qFXQpUUOjWKkW/74j8DEkYaQIwYxseJW3GfDP6M+sw1MJoWx5Vg2a8EfQA/TAPM+IKaEqNRLG+gKTMHcW6Anri4M3lFqIUYAgiIOPn7xRwf9AzjoSwBVnVjBBW/XoVYj7KfTB2ZyWiwpS4xlNRapUq1isgggeVJsZIADEDaQw95wNz9JEqsxqaqdRHFNACHiqbsxtDadI9wIsMR/D3CgJqsAdMhANmPRm7+g2G+CWX4GzuzNzObmfXr7dL4dUmCWMmvCfDeWdixRgXsSHYHcGxBESReAOuHWj4Cmiz5cgFgDzSeYbEqCBsSDpAP+1heZPJHpvh+8DcbFSnoJuNsC23fRJPIt5Go1BUSpVDsYA+aASXZGvLAGGHN+4ewGDmSzMu5DHSWW02BgQbbXJJB98Z45ya0gcxpmRzETI0HXIgiRAuJgxcHYhsnmSS21tDSDysoESvTYr3+Vu2IzRaI05irK20w4W/uG1fcdcDs7lmUVJZm/aEqCNlMkgQNwGJB9FFzjWjmgEVSDHywPY/9vqPTE1XLgjY6mFuo6E+0fl6nCWGhE45X8nMVHqP5jrrFCls50uyu2o3VQVKi5JiQDE4F8I8Q+VpLhglUmm2owwUWZ4seRtC+tzEgjDB44r1wZou6+Y40lQpjUoJd9UwoKOZBUAEDCl4j85Q3nxWoU0hnI1nUGaOYQ4YyeoELM8xI6YpNC2H+J5HWwLoXK/LUB0uACSCH6ibwQRc+uHbhXi2lVZqbHy6ywGR4nYbHa4M/XFccFzJqVWUsNdOafl3M0kMIQ7fMRzKxHRhNxJjcfHltTzSjUqxSrdDpkmk/uOZD/sqN8Bp3RRRjNWWrxTi6UwQBrbaB0PqemAFbOGsIYx/Bf/DgXwbiquFDMGVo01P5Bu/vviRn2ai8rBn/ACJ6YCXRy6sHB5JOVpEyokDt/m2JtPIBRzfliJl+NBgNSgdO2JaZ1CQJgnacF2Rs7QOgxmO3keuPMLZqZ8/qrSNQInuCMTKblSpCyQwaOliDB94w88e8PNUQadbaLgIw1f8ACbH7zhTFKqRpOq24NoPtj0IzUkBh3L8ZSvWQtyteQx2cn7ERthwp0IE39+uKzXKtIj6WM/fDBwnOZlLeYCvY3I9zFsR1Ido0eaGqjmCbTqBMdj9j/THDL5padTT8+p4a/wAqWkTG/WN7XiMDzVanXplyC1WwIsdIKhhPs0/Q465YryKeYtWpBhJso16yfRucT1MjHLI7dPT2q5DJkqYBY6jNRtAvtA0HQCBu4czeQCeuOnFc2ANIFlEz3Y/2A/y+NOHDXUX+FdZPTW2oR3EFlP1jEDjLlten8RJ+l/8APbElyMyv+Lhq9UnpsB6Yj/oGnDbkeGALtfETMcNJO23pjqU80a1GIJyuU64N5ajGMy3DiuJBSMLKVnPZ0SpGNkzsHA+vXjA453mxowsDLR8LZoFhhwxVnhniQBBnFm5XMB1B9MaGHQYs7Yr/AOLfh4V8uHHzUzqHt+IfVfzAxYGAviKGTSdjY/XBm6VjlZ8FoKUAWIH88OXAuEB1Noj3F7XsIO3rH54prg/E6lDNMk/K7Iw7w0f0xenh3PKmX1udK/5Ydz6Yk40x55YteL+FlUNo3vb+fTfCR4e4s9OuACQCYJ7AHr6wT9Ywb8ZeNnzFQ06C6UBuxuT/AEGPOEZ/yQpePW3+HFFiJFqmO3GuMJVy6DuRPsYBH2OEfgGeC0yhBhD5ZvdSq1AfyCr9U7Yfs/4ap5igKmXAllnQSQrSNpF1PqLYrhaXl1asoVZqxdkcyCxXm0sBMa4Fx/bEqfZ0QaoY6NfZXMct/TadvU/e/fBXL59fMRS0FtUf8METtc3APb3wmPmj5Wpmnkkt+EQ3p9IG50kXxOzfFCrre2obzBGrSZgbyR97xhKKUH6lPlVTzwQJNiVPKSTHVTJEXhvoDbhfmMtNAaYR9ShRGh9c1BrkjmkyLmbRc4LrmFY6ioLU1N97FQbad5vtax9MQ8pmpqHRTdapQs7qCaeoX0FyNOq49z7Scm0LQncS0jMIqAp5bFdKzA0kM1Rn0haTHUXOkHUDtBU4LOEruUZCEzCmUjmAIB+UbMAFqAdCrYYkZBr8ynQUKBAAFtQkSDIEKzjStuZoN7w+J1XmKejU0s+pFCi27yZJAVTcwRebACu+6BH4ixlOEtlaApjmzCJqqUgQQb/h3/aBeaLSLbjDdwimMzQpvykaYYoQ0kWN9gLEWkmNwN11OJK9Q+VVOkENCIwlgYOkNpRUDQYuxvPQYbPDDU0koAFq8xUWAcnmKjoCSDHrbGbNqK4HSvwSmRERhdz/AAutRvTbWv7r3j2O4w6Z6qqid7bDC5S4oa+tCrUyDEyCQf7+mGg2cEkgWnG82BHlE+zf9cZgovCzAmqSYudRue+MxS16QtM58CyTUKS02qGrp/E28dB7DEvO8Jp1hzCGiAwiR/f640fMoCAzqCehInEnLgOsqQw7jE3fJQBvwWrSNqYrU+oQgP8AZrH74i5fMUmdtKPSIYpoYXMifcbSel/c4ac1nvIptUcjSokz/IHCueIt5lSrVWebSBOygKRpMGDO4g7R77c2i+jp53ehf8T8c8mJEmmTpg7luh3gWB+mCPh7iLNXOnm0MX+Y8qw8CTvUZifbUzew/ihytWKury2VleKgL0zpYG+mTo2WRtNwOkihw6pl2q1FNLygxNIBtkP42XeSAsn06RAzrbR1TyywuDVlWkXIgE7b2AsAPX162xDzpLDpJknvc9en0/wL7cb0pTVDrR4AdAYkmTJv1gRM74m0syX/AGa2K2Y2jVBJg9QJgekYjVE5Lsm5OkSb9cEaXBNV8SeCZCSBM+v+euHGllFURG2Gim+CDyJL8GIG1vTb+WBOeyMYsx8qD0wv8a4VaRjOLiBoqzinL74Xa2ag+31wx+Jkgn/tv3/z/ok5qvfHXp8CpWNXh/i2lhe1sWjwDjBgXxRnDszcYs7w9W5QZ9fr1/PE9ZVk1UyyDxZQLnALinEw5t0OIlBGqtbpiTQpU9FRWIDAHfHLKTfJVJsqOrTUcXrrvqq2AvdlUi3qScWtxPJjLZZUJmq/Too6x69J/tiuvh3l1q8SzOfq/wCjpORT7GqVj/lUfdlOLG4UDna7VW+VbAdABikq4GbIHCPBeoa2EHphX8c5I0fTF1IgAgbYrL4r0uXFEnGSslL2afCzxhI8io2204n/ABS8O6kXM090YGoOhUfj9169xPUDFQeHs75WYUjv9cXvleLLVy+loMrHvg6j2saLaZUVPikKFUnkJAg3NyYI7nTt0B63JJ5bMo2ktYBwZERqABgqerd1HuOpSuNU/wBGzVamNl+U/wALGw+moj6Yl8HzxLVEkc0aekuJ0ydtJ0sv17YVx7OtMsTJZtaStJNQ01MkC2gTtfmJVpH0PbHHMZ2qH0NyoOoIayg6hGmQNQAkzOoRMxiL4dzmuk67sigKYImKdMj0J1Mdu/viXToeYGqKJGlCTImdMoQJgmYWPVb9MRquRWd2rOaNNQoDa7L+Ha+oxKqm5G9jsTGFnxLxclxREjzqZfzQQrzTLNTUr+5ABEmTrv8AKArlxVlydDUw1SrkjV3Opj6EmeaDE7WjCPneGTX/AEipUDIELrHKdIq65A6WCUyD11jtNdP2Sy2deBIKaUwSHFRNT2vo0ARo+fUw06t7xHXB/gnF0HlDVE1Vuf3KyMl/aqtI+mk+uJHhrhC08s1XNBSXUNVDgEBPmCR92P0HQYrHg2bqZmtRo0V5y4CEkkwHLAt6KCWJPRMNW6x9yaaLep8UQmHGh8SAaO6xP0xtxLw4SdS1CCLA6enrGB7cFqMCGNLrBAefrzDAwzz3aJpq49wo5jJ1aTGmtZyFtJVe1/znGYfYvYu8kZnghLtpQgdNIEEe8bmYN+5PQYm5Tw+6BGVoZWHUwV6yNpxtS4gUcU2WqrMAQSBUXcTBBkwSBfuMEMlxRGIl0vMC6tIMRpa/fGk5UMkjPENF2onylDPPLJgKYMMfb0B3wvVWYOiOIWoFAMEFKpAtJ3VzqgyeYR1w6OxjluemA+eqxZ+vyxsHFwDYRMT9MROzQ1ae0rzxNw00iaqCerrtP8Q/kfe4IJBjZXig0CqFVlnmWCCDG6ONRQmASrSCZIN4w61q9Ov5lFrVFUNsTKsSB9QbEdQQe+FWl4YzFFzFEmmxuOUgqekTPf6bX2pFpqmdM1kn8OzqpL00qTUETXKspgsxFqYZmsQedj8sT0J8KragCyBACVkEksewhz9pEGdtsKOXq1cuxpaKy0zBDFWERzdAJjbTJkWG8g1wfj8lzUpqh1DmA8sMeYA3JtYDUtu9hZZxERa/hugJDHfoCZj0Gw+2Gg4rbw7x4lg0pAsSDJHTeSPzv+WHVuLgidht3M/TacLCW3ki1kJeYIk26fnGI2dQMpB2O/S1vtgZl+JQDcFibWJMkSdzNzMX2GPKucYxIKzcGbHbcG/p17euNLUtGURA8ZcANaWoMGIsU2fbcD8X+7JEbdcVbm8hUDEFSCDEEbHt74v+rw+mzzpsCJ6jVIb8iBcfYYjvw5H5X0NIgPYuDBEhoJP1mPpjQ1qVG2UUblMm6nUQQFIBn1BI+4UmfTFhcHqlV0mxFvYix/PB3i/gPUZpRdqZM2EKrrA9gR73GB9XwzUpC9WkzhuYSxJE76VViJvb03MYaepuQVFDh4VcaGJ/zfFb/FDxAaTOabQxOmPTBPiPF2ylFnLpBKgogfWuqx5WRYAMgTHTacVn4q4fWqlqutKqjmOgkkIQCrlSoIUgi9wNpsYTThbtjf4jT8OHP6C5Y8qsxA7s2594AH0xcHgSmBl/U74+e/B3GCqeUTCsbHs3Qz26H0M9AcXV4O48FQKe1xhpfGVgksIfsVj8SwCXvvEA94jFgVuKLpmcVz4nTzWPUE/5GC9RWqJbbwVlkeEO1QHSYBk2sL9cPlDivlrpnbrjxMl5allA5RckTY9wATH0+oxwp8KSsS4ZyqqHKKpY6ZXYnTJ5oAO/zGVkYEp7y6iksiT4uzlN8wS6ukhbqZG4iUa/2Yb7DEHJ8Peo6tRZak1EstmBWfwG8AETp1AQTMCcN2e8MUq9ZqzD9iXgkVNKhhYgsdbEyJ5SbmCRFmbI8MyuUQmhTCwZaowJfvMtJFwPlA2GHc0lQM3g5ZDhL04c6V1GRuCWIpsxjc8wIHcARYDBxVp5TLs7iFVkhQo5QLKFm1jt9P3RMLh2aNYliTCEywIkC1trEmRG4E3nGnFaFSpXLFiq6dIEmNDE69oIcgKB+6TMEjEll5BJ9Cjxnxcc3U0BjpUxa89IkwAD7Eb7YM+HOECqiFkhSVIWJLqpLU1LHu51GIEACMaUPBlCgpaq/mVnDRA0LF76FMKAG6HrAAkYhcS8UrlApM6USEANzA0reZ6X7AYrziJusB/xpSzdZUoZWkXSS1aqSqof4dRNxq3jooHU4H+BPDC5Kt5tWslSux06ad1QE35oEmLna3SJOELO+P6zugqsxQEalBiFmSFHyho9LHDX8Lc41Z65Y6wCNJaJADGBGw5Tcd/phtjUSTk0i2Wrhhyn69Pp3wPq1rmYP+b48Rh80yOpFkHe53OB3EOMIpJMFehMgfRd2/LEksnPJ4FXPUa4qPZ25iQQpIIJkXntjMEa3HGmxI2O6ruJ+XSY++PcdX5JLo5tn2a1PCK1Qvl5mqVpmUVmFVFtFtiBFt9sbcU4RnGRFT9HZUVgAqBZldI5XlRpuRB3iZjCvT4DmCVulM2j9pBi2xBLbj88N3CKNekf2mY81Qtw0WM7zE7Dvgyjt7sMdXdygZxXO1KCqaWXzNJ4Ou5NMwtipHmIL9ABjvk+Ol3ek7rUZQqlogahqIC2EsYqN2CoOpwV43xOstB2psgMNBEk9Pe+/Q3K4VcrwB/0uay6KrKW8xNTIKqlYgRBYrrN+xFxvJ01k69KovcTU4u1ClXr06aM61lWpqkkUxpkgW2DTM9ScH24zXq0TUyr0qhUw6FZhhuOUzfvexFjvj1zlqikVQpsQxg3ECY2Om+33xx4NwDI0qjVMs4RhyuFZ9Ps6yRaZE3HTHM67R6MneUDKHxKy86M3R8ltjqBZf8AiW/3AxOzfg/I5qKijQzQdVN+V4kAEgwwudoPrjPE3hChnlMnRV/DVTqf4l2YfnhX4JwarkGIq12pKSJ5DUpMB9RBO1wDgpKri6YvIwDh9XIhToNRFJGqmokKf4VA6xJIcwLk7gvwfxGlVQVhdhBFpN7xtG0wQDO2wl5LMBhyuxB/ht+YxtmOEUqinUjGSCSqlTba6kHqfvibd8mcTHLho9bBAJJG6sCdLD6j2FsE6OfRuUmC06ZuD7SLXnlv3E4DHhVJP/urYA2YyBYat9hAnEgH9yqoJuQAovv6Hfe/fGFcbCIpaZmLC5UmL3+WS02BnveRJxyTMrJvMD/L/wCb4hgVgdRHMBGpeo9NyB6XxGqOWDQGpVSxgMYRjuOZZCg7SdI7gHAqxeOQwudMEgegEb7evXHF1FXdjzGIJuBJ2tsCD6wGvbCvT4vUIZKqVaT8yw8wCLK3qDJ63tjpwzifIpZS0EEeYb7bqSCbT6dbxYtsaNzwBq3g8ClXTWKYFN1BY6xJdH3HMAGpoTOr54mQca+FfAhMaqqFabstKqjywqGSE+WVU6w9xKyb85wz8UqU3kAt1JPaYvvy7G/8R744N4lpU2u5ZmtG5P8Augb7+8npiim6G2tlUfoYI8zVSSoGKVabTThwTBkqKasQDqAYKDBtqIDJl+K1KQR2UqHkTI0swiSrglWkQ1iblsNVWnSzAqa6MGopUu9MO12DjUsBiJAF2DRF7TgPw3hIy4fSkI6xUpilrVmuQ0PywJsCs2Fzh3JPkCjLighR8YArBa+PDxdWgnVB25Z2t0aRf0wHznCqALaMvVQNtFQ8t/w6jERaCDufQCblUooJFJpHVqisY6ASdIHsAfzwjiuhttdEivk3cjR5iwQ2peUQCIh5EFiR7RODGXC0afNao12IgcwBuYABAB0yBECbWwOpZ6mTLAkyDd0IkGxiekWgW9747LmQLhofcM2g6R6LqjvBM+kYWmB2b50Kt3gsYKpBbSouNKn5RJHQd5JJwGFRqwPkkzq0r1IaGDEmLHmBkz1tvjseHh31CsrXkmFLTFzrFTUG2gnoAMS8xn0piCXZm5V0QahBjYk7kxf0G8YKiC6WCDU4pToIcpQYMygmtUAgKb6mYiymbBR7dCcSK+cGXoaj82nUFO6oABLfxGw9JjvjY5KlTk6QlDL3Yb6qvzaZ66Zlj1JUdDhSLZjiIJUGlRLS1ap8pvYUxu5A2AtJkkTiiVgqlnk4cAavm6rSdVWruzTCIDaf3VHRRue+CPG/D9DLk1qn7RaK6Ka1Dy1a7SSzDqAeg6IZkycEMvxPLcPpaKRnUbtMu7bb7TNo2GFbjVXM53MFNITQxRaTAagQBq5WIGsxvYWgYqrbvonOXQJyFKnTbWCr1AwM+WXBM3gWA98WV4MdqrGotHTPz1WdizkSANJnYESSxvG2IXhnwc1Nwcy06CdVEIHB1IQAagtII1aQLSNgcMopVEJKjyhphKKhWYwdysQO24EASZ2eTTwck5+jvXrsrTUou47qdQG+y2+8Y5cTCVqZWlTDVCCASsaJkSxPywbxuY2ONK1RqVLzc9XVF/cQ6V9iRzOfRfzwqcT8c1q/7LIUjTXbWVGq/ULsg9TJ9sIo+hFYzJ4bsNVYqYuFso9pMxjMIP8A8P8AMvLVJLkmSzaib7knecZh9r9jVAdsmKU0gFP7MCCY2A0gkgGSAZAnrgnkKVEMwpnmM6ok3LFyJiJkk3uML44sSjs9GqKaFvM1PAXTdpBa8dgDgzleNsiIPIcK7KtMllKkvdVBVmiRe4ixwZRZzx+yTnUVESmFkVKgBkEgyS5Bj94jb++ONTXWGggaSSpIkKsgCTeSw3tsJ7xjbxAlQ0lBpDXqZ0Ek6IX5iY0g6dcSN4vjjmOJNSpUyhoQYAQEyAQSCwLLpMbyfm69cTUbOhtRSZLr8ApVKaK+sGmIWrSMGACAIAIMAkQwNuuIuW8CijU82lm6wJABVlpkOoJ0hvlNgSJABE9b48yHHauti3lFV+dVN9JYgOGBNhAtEmZtsZHGWzGYpJVyuZp0aY5idIZGWxkvBYWmwi+JSi06OmE3JBI5QgHUyN3Fh+WrfEc6iGA0spGzNDdiA3tAvO5wgeKMgKldKv6dTAsfLqpmtNrEEinAHvHfDj4Y41UjSUo16MKAaVem7LYLdWCllJB3uB32wjhiy29pkXMZYU7o9XLt6fLf6FPuBiIM/wARp1ATXSvS6qVCNHoygifp9B0sE8Hp1FHKVn8MxtvAupHW1sBs74RYSaceguh+pEj8sAopp8nDLZs1v9HWZHFzTqKCPvAkeqntjziGYroJ8um3cPIB9nAMfVfqMBOI0czSJLUKpA3ZFFT68nOPcrjhw3x4UYIzaxMFW+YD/ZYBtpse0YGx9FLXRPp+L6KsFqJUouegkj/2n3E2jBqlxRGC/tEOr5Q40kxvH/bA6u+Qzf7OqiKxMhWOknsyyYI7FTf8sc3+HNCD5dWqp3UkhtLQRI26EW25U/dGNtj3gRthqpRRhJAWFLagZAH2/wAjCfwniJzoJy2hUBiXPPAO4XpPTBqtwf8AR8o1EPMqw5VgyxJJHNAuSY2HtbClwzxM2QprSamKtNbKCQrKPR4j1uB7gYMY80NmgvmvD1RY8zzKkk6mDAKo6EILMdhfaSYtidQOVoDlVpO8UySfdjA+8DE6pxdSEgVUNRA8BS+mRMMVBAPucRsxVO3mE/7pP8sbPYE0+We/rlNo0XEMeeT6x8oi83jaMDsxxfWSNVUR3VNJFgdLAH1O4/rj2tWIIGu5Nh5Zv23PpiPnc55YBeroE9dC3+pwVH6NUV2e03UAahUYWBjYGDbdT0O2OunLGzSPfzBHuZb+eA2fzx06or1VjdACPoQu/pM4BtxJ2UsmUqMo3d1qOB33HTD7GFzh7HdaOUqNp8yj9al++xg9N8dH8H5dxyKCJs1Ouyn7aoxW78WLg6qgpdgtMX9IvGCfDeGUc1T8unVNSq0szGSaaBhqOnSIOmwjrhvxNdkXqLoZ8x8PkA+bMwLkCspAAE9UONMrwKnln85PMmIXXULQYuwAQmY9/QC2A/GeIeVRFGhQrQQB5+onSLXGmSW3F4EknEDMcdqsppUJEiHrG7Hvp7e5v2vfGUJPsyn2Hs9x3TSRCqrTBgl01XJktNVlBaZN0MnC3meK1M1W0061SpaL/YhIjV6KoE7DAx+FANLEu3WSWJPqccWyxc8p0pTMswMAEdj3Hfpiy06Eep6CPBeFLnc4lKpUVKK/iLquuB0LwNV/lPy3tM4svg1Kmycn7PVmZFKQSqJNNLTP+iTvuTfGngfw3QzOWapmKa1/NqM2qqgLFp5mk8wkztBN5x14hwQJWIymhHpJoUSYQHmABJsdLRYepnbAbt0c8mG34cAkeYaaKJJXlIG5OqbTeSZ3PW+Fmr4tDM1DhlIVXk6qjSFkbn95992IHvhj4flaRTys2RmSFUtqIZLnSDp7zF2vJBEYJUuF5SmAtNKdP0gCfvvhVjklt9CFT8C1a9QVM5Xmr+6rBjF7CRCixsBGGPJ8LGXTSlIKBvzmT9YH5xGDZ4SDOh1AO+hVv/vXxrmcs5FnE/xLM/YjGcrBtaFSt4lQEg2I6GnUJHoTO+MxNr8AZmJbRP8A6Q/qxP54zD/AWpAN/DOWpgycwuoMWCvUEj8ZcKLgA3Ld8G6fhqghUOtZyZC6md4EXAvyj1sPyx24bl/KEmo2gAnQYO4G5/FF7gAmTJbBejWVFAQSIGlV7eg7AXwu5jKKBy+GqA2yqW7x/c46/qNQDoy2XBO0gX9zon+eDFB9Qm0ehn89v54jZzjVOmYks3RVBY/YCx94wLbH2pAHM1XFGqppUqZCHVobaLhTAF4Bb0wSyfEH0qXpimXd0IBMLpkg7cwItbrjjQ8R03MspgMCpVhzEbSZFwbxf+Yx3ocRSvy1FNMfh69BYx19pEE4Mov0NBr2B+M+JM1QqFXya1aUEo6FmbeIYaSRMkyJFvTEfJeK8vmXKVMnywbnSbiOR6bAFHmYmVMWJw6Hh6kAEz/n+fbEbP8ACUraAXH7NtUSJJG0zcDraMTpFgb4fy2TA83KDyg4DMksiGRYtTnSGHQiCOhjDTRq2/lhKr8MymVFOo+ZeKaFF0kkMLkyESG2P2t1x7wPi1JgXyi1WDGb60XrzBWIA91GBtvgFjnmM9SQaqjCmBuxsB7nYD1MDGZnhtKuo1pTqqbgsquD6iQRHtgLlONa2VKtNk1WFQXplpgqxHyHpex7jrBreGvJqGplK9TLEyWprBose5pEFVM9Vj2xtobCmc8IZRtqCqQhUaBEDewFrdLWxCy/ASlRTTq1TTHzCQwJgQASDAHp17Y60/E9RIXNU9JNhWSNB7ErqLD1ifYDBejnEKHQdUdVYG02sLn2wGmhkxY4upFVk18sfuAm+0E+46dMA14JS+YqHqyZZ+caeo0/Kv0E4k8X4ialVnoMKwBkMJ0jb8XX6fcYFtwOvWrajVrOYJFOksUxIPzEAJvsWbFYxVAcnwSeJ+I6FKF1KGkDSCXYH2EhduwxFzPHalSVogM1oDtoJ/2ZgE9hN/e2CmS8BhOZilPeY52M9yYUWj97+uM4oMpSAdl81qKABguogSYiAFksYtGDS6EsTK/Fcw9Xy1prQIMftBzAmRq0xqMX2B6R3wYyHgKszo3nNUloqOsAL11Ade0dj0wZ8PVGzbMKuXKwJp1KpTXqEArytqUXJnpG+OdXhzhVRaWqkWIcOzFhUFjrCsJIsAQCCB0JjDPGEYTPFvG69PNCnl6jICJAQEkjZTfYNBJ7X7xgv+u+I06MnMUkJUBR5Wtpn/hBInYGewweZK7Kwy9JFPU6fLU9Pmu1tsQ6PgzMMQa9Wmh/Eaa1GbSegJbSPb+eBjsIt8P4PVzBJbL0KkklnqUyokmT8pEewnDTluCZWkCRTpqxUBgpZkImY0ElSLdsSqtDJZYHU7VCqF4Z5lV3PQdeh+mBWW4nXzI1LlhQpbIrLzN6mYA9vzxnk3JrmM6ygmmSun8UKNQB2gGI3Hf26iuNcLQ1mqiojM7EtTR1AgAAQJtpuTO898Fq/A3I1eWoIA6mQSSOrH/DjgnhzomhZsT1j06D/OsYZIxCHhNnWdShb2VuY+hJA/Ix6458L8ONVqpSdaVNJEAMWNuygiWHS0Xw/wDA/AqJSGsGTfSLW6A/51xM4rmvLill01VBaVE+WDve/PpvF+53E7dbpE3LaR24hSyirRRHfQIIWWKg3uYgteYt+YxPytenXFiyk9DqU9fUA/Q/XAhOC1IiqhZm5jJnaPXUYJmwjbvfnkMlDhRoUgiUIZGIHRVaLwLEbabzJgbFRPc7yMVTIECxJ6xGq/cf9ZwN4hRdvmDAAdV0rJImCVknQDvYGOsESsvUrU4UjX3AN5/3tx9RbfviTk/ENJ/lcbkSDYkGLH3++ArWTNJgLO5h6dIimWDu601I1EiZJN9jpU9LTjzK8UqOLOTqJ0EQTpmFMEEG0G/fphlr0Ee5UE9xYx7iD+eBOZ4NQqqVOuFMEeZUj2YFiCI7yMNuXaA4v2Kv/i6vJ/bUbEifLJmCRIIMQYkehxmDreGMuT0/4KZ/PRjMPuh6EqRDoZxjdSVBH+sWBsbqphjeJFt/bGUeMUgRTpL5xH4UkID2Aun0lova8YRcpm5OrPVK1NWMADSoAgENE6jb8QViL3GDfhnirCoyZE1XWIPnqpURYEBFUzb8bLPUYG2hlY01qtepQFawT8SLVVDGoCznlBAnlLrMR1xF434voZRKdVcuzaiBzG8wT307fiXUOgxKyfATetnao1GDuJFogQAoJ7IpNrNhe+K2eptlaSU1IitMnc8j9+br1v6YSWE2i/jwU9VRl2Rh8ScvUreZWSqJAB0okALMBV19zMkkn0gRZHh+tlqtNa2VQOGFnIgiLEGRII2gDFEUWo/q6oCE8/8ASE0mRr8vQdUDfTP0nBBeLVaXCaApVKlMnNVpKOySNCWsRN8RWo+z05+Fp/8AjDusl9nLk3J+gsP7nEetwtWcNEsy6Wjva8H0kexxTXg3xnmmzOWSpVqtSpM7uCzEtyO3OxMkAAAA2xxy3iDPcSzFT/zT0dNKrWCozKqqi6tICkb2Eme+NvRP9HJNptFvpw8VaS6FFOAVUaRywSJ0kRNt46nfHLLcPdoZgNaGGAJF47HUIKn03wj/AAq8dVnqNl67GovltURjGoFLkE9QQetwcLnAfEWfzefGjN1Kb1CzbkoAoLR5c6SsCIwd/oH6SVtN8Fx06RpsWAYa5LKL3i5H0i1sTclmdayHWSbfsnBiYupM/WwxR3gnxBmqmepA16z6vMJVqrlf9G5uNXTf6DAfh3i/NUW1LXqk6WA1VGYAsI1aSSCe3rBwu9D/AKKVtJn0hqsZZDO/Jb7En85xGXhZJnW9+wA/MgmPaMVJx7xxmqOQyVJKjrUq0mqVapk1D+0dQNRuNjffYWGBOe4zn+HvQYZyo5q0adaC7MoDzysrEg7fX0xtyQF4kn2u/wBi6q3hTKqA9RPM0XHms1SN/wB8mdziBnOL1GEUKekD8VQFRHTSg5j/AMuK7+JvieuzZSpTq1KQq5VKhWnUdRqYkmwIntOAnG+KZ2imVZszUirQWogVioAkjmvzkxJLdSR0wd/sEfDcks8lnU+FVqy/tWqOb6lSEW/RQCD0tLd7nHen4RWnl9BqGmzVFdnPO50NqXruSL9IsMVb4g8SZ1Tl6pzbg1aK1AtPVTVbkQQDpYmJJuLkYtDwt4ipZjLU3c1DU0LrtCl9jHfbDqW7CJanjvSipWL/ABT4p5ejUenTy760d1LkIASGIJABBuZN8RuFfEAZmsE800WYADWiaSQZFx+LtJAO18IfG2X9Y1ibL+lPMiYXzTMgjt0x1zVJX4if0Sai+eChVAsgMDq0gAKsydgAMTU3Z3fpdOuOrsuZmq1Ihz01uZUAR82kDmPoYGB/G+DLmqksquhUKoK2WOu4BO5kj7YS/iH4urDMNlqLtSppGrTys7sJJYgzAkACen0EMeIs3w7OmlVrtWRGUVFcsQVZVJjUSQQG79MPvSZyrxJSinfKuixMr4apIQVpwR1VRI9j0uT98EUyYHyrc/iYkk/W+Ku+JXFa1PPMtOtURRTQ6VqMALHoDE4geIOL53L1aerNOSaNOoArMFAK2UrMNEXJmcGWpkMfElNJ3yi4aeQ1tpEH2FgPfBTKeHkQ6jzNuJ2B9up9cVJ448d5lPKoUajUgaFKpVZOVneogY8wuFAIgCOuIlTxTneGZvy2zT10Aps4ZiwKuisQNRYqwBiQdx9MBzFj4knG7VvNFleM/HtHIEU2DPVYTCgHSsxJJIEyD9sAqfxTytOklY0ax81nUXSRoImef+P+eE74sZWomfl3DJUpq9G55aZLDSZFjrDtafm3xr4k4nnUyuSarmH/AGivUUq7KSv7MrMaRK9LWMwThHJ5otDxobYN5b+/qyyk8c5Grl0zFYmiKmtE1IxYQSDDIGjabG1vTE7I1UzVEPRZM1SuoFRWUys2BZQZkpcgABSYJOKd8QnMPw/JValUvTbzlAZizCotV9TEkbFSg3/DsME+AcYzeS4VUrU6kU6lUUqQidDyxqPdYkgQLm/aLlTaYk/Ci42nm6+uSys3lDDUkqEawVNKsWiGBLBKnzDlk2MC0i94aqtMKtdWokDSr6j5RAsIYQom3zAAk+sCrP1jnXy5zP6VXf8Aa+UU1Ow5kY3ExcA207GcWx4JzdTMZBKjGHYlXDCVOhtM6TtKiI2HbDx1Lwcet4j01utPo41OIvRfQpNSQGMkKqqSOYvpOq19rC5aSBjqeOUqylKgZQ4iGBUlT2EzcXgGR1AxxzWR0SQWypEGUHmUGNv9UQQIJ3Gk2JMDArP1a5QlqNKshFqtKqVU9jBVivQzNuhMYskpHJbDVLI0SJXy2B2JRGt76ZMbXvbGYQqjUHOp8xSpu12Q1VTSxuRpamWiZgk3EG0xjMU/GxNy9A7hmQytJiajtXqG5kliT6gGev4icN3DuK1nhaNNaCCANQBI9lHKvTv/ACwG4PkEpgaQLYM0c1FS4jaD6R/3wvLHnhWEuIL5VMOS1Sox06yZIGh25eizpi0bk74VPiFUBylGAR+2Ig7qFQ2MW1HVq3sCsReXNGWomltj9wQZEGBBBE9f7gPFPg2tXpBKLK0OGhjpsA4vaPxd+/oBKf8Ai0V8Vpa0ZPgT/CvhinmqbljUDKwEqRpCwLkFSSSTAAIn+Zr4hcLWhkspTpjTTSpUHXncqCz3sbaYItv7Bh8AeFcxl1anXRAjPrtUJIICgEaWgHe+4tfpgh8TfDNTN0MulDQPLc2ZtNiAqgWMmf6d8SaWyqyeh+Zy8m3L4/twC/AVQU+BZgiA1Q1wTbbQqiZIn0F7mwJsa/8ABtULVqMRIGWrTaYlNIP0JF/fFg+DuD1qeTVGFN11VSAHKmG5datBQyu2pRAv+LCvQ+G2aNaqmWamwQaX1MBp1GRTYwQXAAJA2tscI01THjrQk9SLdXw+jh8KtX6fygE+RWsTFtHeDfbHD4a1dPEqR7LV3IH+rbviyPh34A/QHerVqI+YZCqopsqmCbm5JIAmIA7zitmq5D9Mb9Iy2YoIGbXSWqG0sJ5dJpKwGqBGqwwKqjqWotSU1HKqv+nL4dkfrCjJgaal/wD9NTEj4W0VbimX1AEDW1xNxTaPsb47/C7hT1s+HRZSmlUs34RqpuqgnuSw/M9MMPg74YZvLZynVreUEUNJWpJkqQIEd4xorgOtqRjvV5r+wh8XfElOjUp01y1CrVanPm1qa1Cq6iAFDDvJvI9MVx4pydZDQevU1tWy6VFEQEQyEQAQAABsAAJjFmfEL4eVc49OpQqKWVdBWoxHLJIIaD1JEe2Ffi3w34jUFLWyVDTpBBzABFUnSshZIAO574Mk2yXj6unGEbaXsD+NUYJkJIIOTQiBBAk2NzPv+WNPFma10cgNLLoyqrJjm5iZEHbpe9sOPiT4d5rNU8mKXlTRyy0nDPp5wSTHLcX3x54l+GmbrU8mtPyiaOXWm8vHOCTa1x64FPI8NbTW3K7FDxc6Ghw8qBP6IoYjqwYi/rEfli2vh3kqdLh+XqJTRXqUwWeOZjJFzv02GFDxN8P81Wo5NV8v/wAvlxSfU8DUGPy2ki4vgnwulXXL0stUUqlFNDhLl2uYJW6oJFok9YGHhG5ZOXyNSL0kk82/5Kz48uviFcTIbMuJHrVNxj3iQbI52oKDuppPCtMHoYMRI9MFc94IzDV3an5SguWUB4KgmVsBYgRbHfLfDnNVauqu6QzS7ayzG9+m59cLsl6Oxa+nSuSquAX47B/WFbU0klbgRui9JP8APEnjfh/KZasaVXNZhnAUkrQRhzKCOY1wTbDf4x+HrZup59F0ViAHDmAdIgNq6GAAZtacBsn4Kr5rNCpmalOvcahSYHVpgBZVQqg7bfznGcXbJx8nTUI/KqXHfQM+KI/8+wAIHlUwJEWg9MR/HpU1qJUkg5WjJJm+kzHphz8afDXO5zMmtTFEKUVYLlSIBGxBxp41+HGZr1KLU/KAXL0qRl761EGAFJIk2OM08m09bTShbWF/QieLHY11LCD5FDpFvJSPyj6ziZxjgGWy9QU62Zr6vLViVoK1mWQBNYbCMPfi34UVK6UalJ1FZKNOnVRvlOhQoKFVm195kfbAih8Lc7WqpVzjak5QwQzUKCIUKQoFu/8APGr6MteG2Pyqln2/2IPxerhs1l4m2Upi4g/PUIP2I2kY0+IH/wAlwn/8T/2YaviL8PMzm8xTqZZaflpRWnDPoIIdzsRtDDEfxL8Pc5mcvkaSrTDZaj5bTUETy7WvsfyxmnkXT1oJQt8X/wAYq8d/+icO/wDWzX/94Z/DS5U+H9OcZkpNXcB1UsVqTKkAA9j0iJHXHbPfDKvU4Zl6E01zFB6rRqJVg7MY1AbxHTvgJQ8H5ilSqZPNVKdOmyipSYsNAqa4jUVuTI5fzGCk7FnraezMq+X89C7VylbJgZnKZgtQNQ01rUwyS6jVpZGAIIFxuOxkYtPwNx6pmcuteoVRUJptAY3EWC3+YkOzm822k4rw+E87oGVNSmtHzdfMYUOeTUeXUOgI2vNxJFqeFuBDI5VaAbUQSzNESx3gdALD6Y0YtMl5c9KcU005XyvX2daHFi3z0yskKoFyzX1hf3lUAHXYX6Rgf+h03Aq0CaZeGlRGr/aUiYsJiLAYIZ+kjmWBMAizMJUxKmCJUwLGRbC/xKg2oOdL+UDoRVCEkEFAWkxpAIhSoab9sXhZ5L+yFnuFVjUJWnkXFuapRbWTAktptvO2MxGOazR7m5vqRP8Al0NHtqPvjMdFsXaAOHZsgCSScEmcXcEz+X06jGYzC9hatEvIcV2+3t9Y+thhhyfEJiOv5nb+vXGYzG1Ec2nJ2G6WcgSegkn2vhY4hxOpma8LGinB0nrMiWMgiQGgKCdyStgMxmOZcnZ9EH9dVlqrkqI5oQI5YD9mQwmQo0lAjSeY2tcg4c0rUsjlo2SmCSY33ZmMA3sTtjMZhphWLBVTi4AL+WCzOiaqh8xSXsi00MaBUM3tF9QNhgvkuCUfKRK1KlVZQbvTV4kk6V1AkIs6VHQAYzGYm0GDd2FKAVBpRQgGwVQB9hbHorT94/PHuMwo9itS8fKdX7FoWZIcGwMTBVfynEv/AMaUYkLUImJAXcMV6sOoOMxmLbUTtker41oEiFclZN1HLbSfxfS2O48T0zbWQRAIg2na/XHuMwKQFJ2a1ePUCBz3JidLdie3YHEBuKUCdQqSTsSH6bxyyN/7Y9xmGijOTo9qcboG7urW1SyMTEbg6Zx2y3FsuPxLYweRusR+H1GPcZhqEeowjT41QsNU3iNJ3vbb0OO1PxPQtDEyJEKdhF/zGMxmJtD7mSV8RUv4tgduh2642bxAg6PvpNhvb+L1GPMZg0g7ma/r9T+F9yNl6f72IOc8W+XE0WE7S6joT01dBP8A1tjMZjUjJto4U/GDNMUgABMmpPTqoQfzxwyvi6o9amhWnpeo1OV1TKhrXi+oL0i5g4zGYbahbYZ4nndFJn/dE/QETt6Yh1np5imVdQ6zcMNiD+RBG4x7jMT6HsSvFXC69JQaR1UQgRgTzgBWUTJAaeVZ3Hthn/WPKJMkAAn1x5jMPyhGq4IeY4hgVmuI4zGYpFErBjZ++MxmMxWgn//Z"/>
          <p:cNvSpPr>
            <a:spLocks noChangeAspect="1" noChangeArrowheads="1"/>
          </p:cNvSpPr>
          <p:nvPr/>
        </p:nvSpPr>
        <p:spPr bwMode="auto">
          <a:xfrm>
            <a:off x="1200151" y="227409"/>
            <a:ext cx="1964531" cy="13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685800"/>
            <a:endParaRPr lang="nl-NL" sz="135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69427" y="5068933"/>
            <a:ext cx="4565881" cy="832112"/>
            <a:chOff x="-15989499" y="8633190"/>
            <a:chExt cx="6087841" cy="1109482"/>
          </a:xfrm>
        </p:grpSpPr>
        <p:pic>
          <p:nvPicPr>
            <p:cNvPr id="10" name="Picture 9" descr="http://www.materialise.com/sites/default/files/financial_times_logo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989499" y="8646085"/>
              <a:ext cx="879676" cy="1088020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keuzegids.org/img/kwaliteitszegel/uni15_topopleiding_highres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59355">
              <a:off x="-13664444" y="8633190"/>
              <a:ext cx="1101283" cy="110948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static.eurogates.nl/media/wysiwyg/wyswyg/image/tias_nimbas/200-tias-mscba-elsevier2014.png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15706">
              <a:off x="-10902811" y="8687354"/>
              <a:ext cx="1001153" cy="1001154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73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programme_highlights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1119" cy="630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>
          <a:xfrm>
            <a:off x="4180783" y="737408"/>
            <a:ext cx="4868862" cy="633413"/>
          </a:xfrm>
        </p:spPr>
        <p:txBody>
          <a:bodyPr>
            <a:noAutofit/>
          </a:bodyPr>
          <a:lstStyle/>
          <a:p>
            <a:pPr eaLnBrk="1" hangingPunct="1"/>
            <a:r>
              <a:rPr lang="nl-NL" sz="4400" b="1" dirty="0">
                <a:solidFill>
                  <a:srgbClr val="C00000"/>
                </a:solidFill>
              </a:rPr>
              <a:t>Programma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6588" y="1645472"/>
            <a:ext cx="8947412" cy="4963822"/>
          </a:xfrm>
        </p:spPr>
        <p:txBody>
          <a:bodyPr/>
          <a:lstStyle/>
          <a:p>
            <a:pPr marL="1262063" indent="-1262063">
              <a:buNone/>
            </a:pPr>
            <a:r>
              <a:rPr lang="nl-NL" sz="1700" dirty="0">
                <a:solidFill>
                  <a:schemeClr val="bg1"/>
                </a:solidFill>
              </a:rPr>
              <a:t>16.30 uur </a:t>
            </a:r>
            <a:r>
              <a:rPr lang="nl-NL" sz="1700" dirty="0" smtClean="0">
                <a:solidFill>
                  <a:schemeClr val="bg1"/>
                </a:solidFill>
              </a:rPr>
              <a:t>   </a:t>
            </a:r>
            <a:r>
              <a:rPr lang="nl-NL" sz="1700" b="1" dirty="0" smtClean="0">
                <a:solidFill>
                  <a:schemeClr val="bg1"/>
                </a:solidFill>
              </a:rPr>
              <a:t>Welkom</a:t>
            </a:r>
          </a:p>
          <a:p>
            <a:pPr marL="1262063" indent="-1262063">
              <a:buNone/>
            </a:pPr>
            <a:r>
              <a:rPr lang="nl-NL" sz="1700" dirty="0" smtClean="0">
                <a:solidFill>
                  <a:schemeClr val="bg1"/>
                </a:solidFill>
              </a:rPr>
              <a:t>                   Opening door Jaap </a:t>
            </a:r>
            <a:r>
              <a:rPr lang="nl-NL" sz="1700" dirty="0" err="1" smtClean="0">
                <a:solidFill>
                  <a:schemeClr val="bg1"/>
                </a:solidFill>
              </a:rPr>
              <a:t>Paauwe</a:t>
            </a:r>
            <a:endParaRPr lang="nl-NL" sz="1700" dirty="0" smtClean="0">
              <a:solidFill>
                <a:schemeClr val="bg1"/>
              </a:solidFill>
            </a:endParaRPr>
          </a:p>
          <a:p>
            <a:pPr marL="1168400" indent="-1168400">
              <a:buNone/>
            </a:pPr>
            <a:r>
              <a:rPr lang="nl-NL" sz="1700" dirty="0" smtClean="0">
                <a:solidFill>
                  <a:schemeClr val="bg1"/>
                </a:solidFill>
              </a:rPr>
              <a:t>16.45 </a:t>
            </a:r>
            <a:r>
              <a:rPr lang="nl-NL" sz="1700" dirty="0">
                <a:solidFill>
                  <a:schemeClr val="bg1"/>
                </a:solidFill>
              </a:rPr>
              <a:t>uur </a:t>
            </a:r>
            <a:r>
              <a:rPr lang="nl-NL" sz="1700" dirty="0" smtClean="0">
                <a:solidFill>
                  <a:schemeClr val="bg1"/>
                </a:solidFill>
              </a:rPr>
              <a:t>   </a:t>
            </a:r>
            <a:r>
              <a:rPr lang="nl-NL" sz="1700" b="1" dirty="0" smtClean="0">
                <a:solidFill>
                  <a:schemeClr val="bg1"/>
                </a:solidFill>
              </a:rPr>
              <a:t>De mogelijkheden van het nieuwe rekruteren: de rol van technologie en engagement</a:t>
            </a:r>
            <a:r>
              <a:rPr lang="nl-NL" sz="1700" dirty="0">
                <a:solidFill>
                  <a:schemeClr val="bg1"/>
                </a:solidFill>
              </a:rPr>
              <a:t/>
            </a:r>
            <a:br>
              <a:rPr lang="nl-NL" sz="1700" dirty="0">
                <a:solidFill>
                  <a:schemeClr val="bg1"/>
                </a:solidFill>
              </a:rPr>
            </a:br>
            <a:r>
              <a:rPr lang="nl-NL" sz="1700" dirty="0" smtClean="0">
                <a:solidFill>
                  <a:schemeClr val="bg1"/>
                </a:solidFill>
              </a:rPr>
              <a:t>Robert van </a:t>
            </a:r>
            <a:r>
              <a:rPr lang="nl-NL" sz="1700" dirty="0" err="1" smtClean="0">
                <a:solidFill>
                  <a:schemeClr val="bg1"/>
                </a:solidFill>
              </a:rPr>
              <a:t>Veggel</a:t>
            </a:r>
            <a:r>
              <a:rPr lang="nl-NL" sz="1700" dirty="0" smtClean="0">
                <a:solidFill>
                  <a:schemeClr val="bg1"/>
                </a:solidFill>
              </a:rPr>
              <a:t/>
            </a:r>
            <a:br>
              <a:rPr lang="nl-NL" sz="1700" dirty="0" smtClean="0">
                <a:solidFill>
                  <a:schemeClr val="bg1"/>
                </a:solidFill>
              </a:rPr>
            </a:br>
            <a:r>
              <a:rPr lang="nl-NL" sz="1700" dirty="0" smtClean="0">
                <a:solidFill>
                  <a:schemeClr val="bg1"/>
                </a:solidFill>
              </a:rPr>
              <a:t>Managing Director bij Hays</a:t>
            </a:r>
            <a:endParaRPr lang="nl-NL" sz="1700" dirty="0">
              <a:solidFill>
                <a:schemeClr val="bg1"/>
              </a:solidFill>
            </a:endParaRPr>
          </a:p>
          <a:p>
            <a:pPr marL="1168400" indent="-1168400">
              <a:buNone/>
            </a:pPr>
            <a:r>
              <a:rPr lang="nl-NL" sz="1700" dirty="0" smtClean="0">
                <a:solidFill>
                  <a:schemeClr val="bg1"/>
                </a:solidFill>
              </a:rPr>
              <a:t>17.15 uur    </a:t>
            </a:r>
            <a:r>
              <a:rPr lang="nl-NL" sz="1700" b="1" dirty="0" smtClean="0">
                <a:solidFill>
                  <a:schemeClr val="bg1"/>
                </a:solidFill>
              </a:rPr>
              <a:t>Het nieuwe rekruteren bij Unilever</a:t>
            </a:r>
            <a:br>
              <a:rPr lang="nl-NL" sz="1700" b="1" dirty="0" smtClean="0">
                <a:solidFill>
                  <a:schemeClr val="bg1"/>
                </a:solidFill>
              </a:rPr>
            </a:br>
            <a:r>
              <a:rPr lang="nl-NL" sz="1700" dirty="0" err="1" smtClean="0">
                <a:solidFill>
                  <a:schemeClr val="bg1"/>
                </a:solidFill>
              </a:rPr>
              <a:t>Jaïri</a:t>
            </a:r>
            <a:r>
              <a:rPr lang="nl-NL" sz="1700" dirty="0" smtClean="0">
                <a:solidFill>
                  <a:schemeClr val="bg1"/>
                </a:solidFill>
              </a:rPr>
              <a:t> Terpstra</a:t>
            </a:r>
            <a:br>
              <a:rPr lang="nl-NL" sz="1700" dirty="0" smtClean="0">
                <a:solidFill>
                  <a:schemeClr val="bg1"/>
                </a:solidFill>
              </a:rPr>
            </a:br>
            <a:r>
              <a:rPr lang="en-US" sz="1700" dirty="0">
                <a:solidFill>
                  <a:schemeClr val="bg1"/>
                </a:solidFill>
              </a:rPr>
              <a:t>Talent Advisor Manager &amp; Employer Branding Lead Benelux </a:t>
            </a:r>
            <a:r>
              <a:rPr lang="en-US" sz="1700" dirty="0" err="1">
                <a:solidFill>
                  <a:schemeClr val="bg1"/>
                </a:solidFill>
              </a:rPr>
              <a:t>bij</a:t>
            </a:r>
            <a:r>
              <a:rPr lang="en-US" sz="1700" dirty="0">
                <a:solidFill>
                  <a:schemeClr val="bg1"/>
                </a:solidFill>
              </a:rPr>
              <a:t> Unilever </a:t>
            </a:r>
            <a:endParaRPr lang="nl-NL" sz="1700" dirty="0" smtClean="0">
              <a:solidFill>
                <a:schemeClr val="bg1"/>
              </a:solidFill>
            </a:endParaRPr>
          </a:p>
          <a:p>
            <a:pPr marL="1168400" indent="-1168400">
              <a:buNone/>
            </a:pPr>
            <a:r>
              <a:rPr lang="nl-NL" sz="1700" dirty="0" smtClean="0">
                <a:solidFill>
                  <a:schemeClr val="bg1"/>
                </a:solidFill>
              </a:rPr>
              <a:t>17.45 uur    </a:t>
            </a:r>
            <a:r>
              <a:rPr lang="nl-NL" sz="1700" b="1" dirty="0" smtClean="0">
                <a:solidFill>
                  <a:schemeClr val="bg1"/>
                </a:solidFill>
              </a:rPr>
              <a:t>Wetenschappelijke reflectie op het nieuwe rekruteren</a:t>
            </a:r>
            <a:br>
              <a:rPr lang="nl-NL" sz="1700" b="1" dirty="0" smtClean="0">
                <a:solidFill>
                  <a:schemeClr val="bg1"/>
                </a:solidFill>
              </a:rPr>
            </a:br>
            <a:r>
              <a:rPr lang="nl-NL" sz="1700" dirty="0" smtClean="0">
                <a:solidFill>
                  <a:schemeClr val="bg1"/>
                </a:solidFill>
              </a:rPr>
              <a:t>Charissa Freese &amp; Tina Peeters</a:t>
            </a:r>
            <a:br>
              <a:rPr lang="nl-NL" sz="1700" dirty="0" smtClean="0">
                <a:solidFill>
                  <a:schemeClr val="bg1"/>
                </a:solidFill>
              </a:rPr>
            </a:br>
            <a:r>
              <a:rPr lang="nl-NL" sz="1700" dirty="0" smtClean="0">
                <a:solidFill>
                  <a:schemeClr val="bg1"/>
                </a:solidFill>
              </a:rPr>
              <a:t>Tilburg University, Departement Human Resource Studies</a:t>
            </a:r>
            <a:endParaRPr lang="nl-NL" sz="1700" b="1" dirty="0" smtClean="0">
              <a:solidFill>
                <a:schemeClr val="bg1"/>
              </a:solidFill>
            </a:endParaRPr>
          </a:p>
          <a:p>
            <a:pPr marL="1168400" indent="-1168400">
              <a:buNone/>
            </a:pPr>
            <a:r>
              <a:rPr lang="nl-NL" sz="1700" dirty="0" smtClean="0">
                <a:solidFill>
                  <a:schemeClr val="bg1"/>
                </a:solidFill>
              </a:rPr>
              <a:t>18.00 </a:t>
            </a:r>
            <a:r>
              <a:rPr lang="nl-NL" sz="1700" dirty="0">
                <a:solidFill>
                  <a:schemeClr val="bg1"/>
                </a:solidFill>
              </a:rPr>
              <a:t>uur </a:t>
            </a:r>
            <a:r>
              <a:rPr lang="nl-NL" sz="1700" dirty="0" smtClean="0">
                <a:solidFill>
                  <a:schemeClr val="bg1"/>
                </a:solidFill>
              </a:rPr>
              <a:t>   </a:t>
            </a:r>
            <a:r>
              <a:rPr lang="nl-NL" sz="1700" b="1" dirty="0" smtClean="0">
                <a:solidFill>
                  <a:schemeClr val="bg1"/>
                </a:solidFill>
              </a:rPr>
              <a:t>Plenaire </a:t>
            </a:r>
            <a:r>
              <a:rPr lang="nl-NL" sz="1700" b="1" dirty="0" smtClean="0">
                <a:solidFill>
                  <a:schemeClr val="bg1"/>
                </a:solidFill>
              </a:rPr>
              <a:t>discussie</a:t>
            </a:r>
            <a:endParaRPr lang="nl-NL" sz="1700" b="1" dirty="0" smtClean="0">
              <a:solidFill>
                <a:schemeClr val="bg1"/>
              </a:solidFill>
            </a:endParaRPr>
          </a:p>
          <a:p>
            <a:pPr marL="1168400" indent="-1168400">
              <a:buNone/>
            </a:pPr>
            <a:r>
              <a:rPr lang="nl-NL" sz="1700" dirty="0" smtClean="0">
                <a:solidFill>
                  <a:schemeClr val="bg1"/>
                </a:solidFill>
              </a:rPr>
              <a:t>19.00 </a:t>
            </a:r>
            <a:r>
              <a:rPr lang="nl-NL" sz="1700" dirty="0">
                <a:solidFill>
                  <a:schemeClr val="bg1"/>
                </a:solidFill>
              </a:rPr>
              <a:t>uur </a:t>
            </a:r>
            <a:r>
              <a:rPr lang="nl-NL" sz="1700" dirty="0" smtClean="0">
                <a:solidFill>
                  <a:schemeClr val="bg1"/>
                </a:solidFill>
              </a:rPr>
              <a:t>   Diner </a:t>
            </a:r>
            <a:r>
              <a:rPr lang="nl-NL" sz="1700" dirty="0">
                <a:solidFill>
                  <a:schemeClr val="bg1"/>
                </a:solidFill>
              </a:rPr>
              <a:t>buffet</a:t>
            </a:r>
          </a:p>
          <a:p>
            <a:pPr eaLnBrk="1" hangingPunct="1"/>
            <a:endParaRPr lang="nl-NL" sz="1700" dirty="0">
              <a:solidFill>
                <a:schemeClr val="bg1"/>
              </a:solidFill>
            </a:endParaRPr>
          </a:p>
        </p:txBody>
      </p:sp>
      <p:pic>
        <p:nvPicPr>
          <p:cNvPr id="7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502" y="6300305"/>
            <a:ext cx="652270" cy="618437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2843808" y="1138001"/>
            <a:ext cx="6507226" cy="11214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B70618"/>
              </a:buClr>
              <a:buSzTx/>
              <a:buFont typeface="Arial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19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204023" cy="694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546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223838"/>
            <a:ext cx="6501161" cy="741361"/>
          </a:xfrm>
        </p:spPr>
        <p:txBody>
          <a:bodyPr>
            <a:normAutofit/>
          </a:bodyPr>
          <a:lstStyle/>
          <a:p>
            <a:r>
              <a:rPr lang="nl-NL" b="1" dirty="0" smtClean="0"/>
              <a:t>Warm welkom aan </a:t>
            </a:r>
            <a:endParaRPr lang="nl-N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688" y="1356112"/>
            <a:ext cx="743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4215" y="1573451"/>
            <a:ext cx="7280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Onze (toekomstige) partners</a:t>
            </a: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Excellente studenten: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Daisy Bax</a:t>
            </a:r>
          </a:p>
          <a:p>
            <a:pPr marL="800100" lvl="1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Lynn Hamers</a:t>
            </a: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672" y="4191000"/>
            <a:ext cx="6105751" cy="19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223838"/>
            <a:ext cx="6501161" cy="74136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NEWZZZ van het HRS departement: </a:t>
            </a:r>
            <a:br>
              <a:rPr lang="nl-NL" b="1" dirty="0"/>
            </a:br>
            <a:r>
              <a:rPr lang="nl-NL" b="1" dirty="0" smtClean="0"/>
              <a:t>Wetenschappelijke publicaties</a:t>
            </a:r>
            <a:endParaRPr lang="nl-N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688" y="1356112"/>
            <a:ext cx="743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4214" y="1618857"/>
            <a:ext cx="81863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Artikel van Marianne van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Woerkom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strength-based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approach in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PW!</a:t>
            </a:r>
            <a:b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https://www.tilburguniversity.edu/upload/3957cdb6-9eb8-4aed-8a5d-acaf168b10f2_PWArticle.pdf</a:t>
            </a:r>
            <a:endParaRPr lang="nl-NL" sz="16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Rapport over robotisering op de werkvloer door Charissa Freese, Ronald Dekker, Linda Kool, Fabian Dekker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en Rinie van Est.</a:t>
            </a:r>
            <a:b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nl-NL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www.rathenau.nl/sites/default/files/2018-05/Robotisering%20en%20automatisering%20op%20de%20werkvloer.pdf</a:t>
            </a:r>
          </a:p>
        </p:txBody>
      </p:sp>
    </p:spTree>
    <p:extLst>
      <p:ext uri="{BB962C8B-B14F-4D97-AF65-F5344CB8AC3E}">
        <p14:creationId xmlns:p14="http://schemas.microsoft.com/office/powerpoint/2010/main" val="12441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688" y="223838"/>
            <a:ext cx="6501161" cy="74136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NEWZZZ van het HRS departement: </a:t>
            </a:r>
            <a:br>
              <a:rPr lang="nl-NL" b="1" dirty="0"/>
            </a:br>
            <a:r>
              <a:rPr lang="nl-NL" b="1" dirty="0" smtClean="0"/>
              <a:t>Wetenschappelijke publicaties</a:t>
            </a:r>
            <a:endParaRPr lang="nl-N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5688" y="1356112"/>
            <a:ext cx="7437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4214" y="2187109"/>
            <a:ext cx="818638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Verdediging dissertatie Paul van der Laken over data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HRM op 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9 november!</a:t>
            </a:r>
            <a:b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https://www.tilburguniversity.edu/students/news/show/news-dissertation-laken</a:t>
            </a:r>
            <a:r>
              <a:rPr lang="nl-NL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nl-NL" sz="20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Verdediging dissertatie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Carien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Alingh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nl-NL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nl-N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management in ziekenhuizen op 31 oktober.</a:t>
            </a:r>
            <a: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https://www.tilburguniversity.edu/students/news/show/news-dissertation-alingh/</a:t>
            </a:r>
            <a:endParaRPr lang="nl-NL" sz="16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NEWZZZ van het HRS departement: </a:t>
            </a:r>
            <a:r>
              <a:rPr lang="nl-NL" b="1" dirty="0" smtClean="0"/>
              <a:t>Valorisatie: Professional </a:t>
            </a:r>
            <a:r>
              <a:rPr lang="nl-NL" b="1" dirty="0" err="1" smtClean="0"/>
              <a:t>learning</a:t>
            </a:r>
            <a:endParaRPr lang="nl-NL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3263" y="5189251"/>
            <a:ext cx="8563896" cy="19721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B7061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12347"/>
            <a:ext cx="8229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Masterclass </a:t>
            </a:r>
            <a:r>
              <a:rPr lang="nl-NL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HR Analytics geëvalueerd met een 9!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Strategic HRM in Health Care gaat van start.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Schrijf je nu nog in!</a:t>
            </a:r>
            <a: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https://www.tilburguniversity.edu/nl/onderwijs/professional-learning/hrm.htm</a:t>
            </a:r>
            <a:endParaRPr lang="nl-NL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endParaRPr lang="nl-N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5122" y="2287421"/>
            <a:ext cx="4084723" cy="21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NEWZZZ van het HRS departement: </a:t>
            </a:r>
            <a:r>
              <a:rPr lang="nl-NL" b="1" dirty="0" smtClean="0"/>
              <a:t>Valorisatie: Vakpublicaties en in de</a:t>
            </a:r>
            <a:br>
              <a:rPr lang="nl-NL" b="1" dirty="0" smtClean="0"/>
            </a:br>
            <a:r>
              <a:rPr lang="nl-NL" b="1" dirty="0" smtClean="0"/>
              <a:t>media</a:t>
            </a:r>
            <a:endParaRPr lang="nl-NL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33263" y="5189251"/>
            <a:ext cx="8563896" cy="19721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B70618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N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55679"/>
            <a:ext cx="799011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C00000"/>
              </a:buClr>
            </a:pPr>
            <a:endParaRPr lang="nl-N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Dr. Marloes van </a:t>
            </a:r>
            <a:r>
              <a:rPr lang="nl-NL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Engen</a:t>
            </a:r>
            <a:r>
              <a:rPr lang="nl-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Prof. Dr. Nicola </a:t>
            </a:r>
            <a:r>
              <a:rPr lang="nl-NL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Jägers</a:t>
            </a:r>
            <a:r>
              <a:rPr lang="nl-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gehoord door tweede kamer over gelijke behandeling mannen en vrouwen</a:t>
            </a:r>
            <a:br>
              <a:rPr lang="nl-NL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https://www.tilburguniversity.edu/about/schools/socialsciences/organization/departments/human-resource-studies/news/news-ongelijke-behandeling-marloes-van-engen-nicola-jagers-hoorzitting/</a:t>
            </a:r>
            <a:endParaRPr lang="nl-NL" sz="16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16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  <a:t>Charissa Freese uitgenodigd om te spreken over arbeidsmarktparticipatie bij de Provinciale Staten op 5 oktober.</a:t>
            </a:r>
            <a:br>
              <a:rPr lang="nl-N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https://www.tilburguniversity.edu/research/institutes-and-research-groups/pmc/news/news-expertmeeting-freese-5-okt/</a:t>
            </a:r>
            <a:endParaRPr lang="nl-NL" sz="1200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1600" u="sng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2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nl-NL" sz="22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563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NEWZZZ van het HRS departement</a:t>
            </a:r>
          </a:p>
        </p:txBody>
      </p:sp>
      <p:pic>
        <p:nvPicPr>
          <p:cNvPr id="5" name="Picture 7" descr="C:\Documents and Settings\Freese\My Documents\Dropbox\3. Organisatie\HRS\PMC\Vignet\TilbUni_vignet_PMC_met_ondertitel_RG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7880" y="0"/>
            <a:ext cx="1406120" cy="140612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18" y="1743959"/>
            <a:ext cx="926200" cy="9262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147975" y="2008921"/>
            <a:ext cx="3364302" cy="365125"/>
          </a:xfrm>
        </p:spPr>
        <p:txBody>
          <a:bodyPr/>
          <a:lstStyle/>
          <a:p>
            <a:r>
              <a:rPr lang="nl-NL" sz="1800" dirty="0">
                <a:solidFill>
                  <a:schemeClr val="tx1"/>
                </a:solidFill>
              </a:rPr>
              <a:t>HR studies – Tilburg University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1000569"/>
            <a:ext cx="844966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 err="1"/>
              <a:t>Like</a:t>
            </a:r>
            <a:r>
              <a:rPr lang="nl-NL" sz="2400" b="1" dirty="0"/>
              <a:t> ons op </a:t>
            </a:r>
            <a:r>
              <a:rPr lang="nl-NL" sz="2400" b="1" dirty="0" err="1"/>
              <a:t>Facebook</a:t>
            </a:r>
            <a:r>
              <a:rPr lang="nl-NL" sz="2400" b="1" dirty="0"/>
              <a:t> en volg al ons nieuws op: </a:t>
            </a:r>
            <a:endParaRPr lang="nl-NL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r>
              <a:rPr lang="nl-NL" sz="2400" b="1" dirty="0"/>
              <a:t>Of neem eens een kijkje op </a:t>
            </a:r>
          </a:p>
          <a:p>
            <a:pPr>
              <a:buNone/>
            </a:pPr>
            <a:r>
              <a:rPr lang="nl-NL" sz="2400" b="1" dirty="0"/>
              <a:t>onze website: </a:t>
            </a:r>
          </a:p>
          <a:p>
            <a:pPr>
              <a:buNone/>
            </a:pPr>
            <a:endParaRPr lang="nl-NL" sz="2400" b="1" dirty="0"/>
          </a:p>
          <a:p>
            <a:pPr>
              <a:buNone/>
            </a:pPr>
            <a:endParaRPr lang="nl-NL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57200" y="4295956"/>
            <a:ext cx="352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NL" u="sng" dirty="0">
                <a:solidFill>
                  <a:srgbClr val="0070C0"/>
                </a:solidFill>
              </a:rPr>
              <a:t>https://www.tilburguniversity.edu/research/institutes-and-research-groups/PMC/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264" y="1592961"/>
            <a:ext cx="2517603" cy="46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AS Powerpoint Template 2">
  <a:themeElements>
    <a:clrScheme name="TIAS kleuren">
      <a:dk1>
        <a:srgbClr val="000000"/>
      </a:dk1>
      <a:lt1>
        <a:sysClr val="window" lastClr="FFFFFF"/>
      </a:lt1>
      <a:dk2>
        <a:srgbClr val="B70E0B"/>
      </a:dk2>
      <a:lt2>
        <a:srgbClr val="55C0D0"/>
      </a:lt2>
      <a:accent1>
        <a:srgbClr val="B70E0B"/>
      </a:accent1>
      <a:accent2>
        <a:srgbClr val="55C0D0"/>
      </a:accent2>
      <a:accent3>
        <a:srgbClr val="1F6772"/>
      </a:accent3>
      <a:accent4>
        <a:srgbClr val="99D9E2"/>
      </a:accent4>
      <a:accent5>
        <a:srgbClr val="F44F4C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AS Powerpoint Template v2" id="{B414D2FA-2412-4192-9D6E-C2E364090AE7}" vid="{6432CDE2-17C5-4189-9683-BD942AC40E11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TIAS Powerpoint Template 2</Template>
  <TotalTime>2299</TotalTime>
  <Words>295</Words>
  <Application>Microsoft Office PowerPoint</Application>
  <PresentationFormat>On-screen Show (4:3)</PresentationFormat>
  <Paragraphs>80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Lucida Grande</vt:lpstr>
      <vt:lpstr>Wingdings</vt:lpstr>
      <vt:lpstr>TIAS Powerpoint Template 2</vt:lpstr>
      <vt:lpstr>Roundtable   Het nieuwe rekruteren </vt:lpstr>
      <vt:lpstr>Programma</vt:lpstr>
      <vt:lpstr>PowerPoint Presentation</vt:lpstr>
      <vt:lpstr>Warm welkom aan </vt:lpstr>
      <vt:lpstr>NEWZZZ van het HRS departement:  Wetenschappelijke publicaties</vt:lpstr>
      <vt:lpstr>NEWZZZ van het HRS departement:  Wetenschappelijke publicaties</vt:lpstr>
      <vt:lpstr>NEWZZZ van het HRS departement: Valorisatie: Professional learning</vt:lpstr>
      <vt:lpstr>NEWZZZ van het HRS departement: Valorisatie: Vakpublicaties en in de media</vt:lpstr>
      <vt:lpstr>NEWZZZ van het HRS departement</vt:lpstr>
      <vt:lpstr>PowerPoint Presentation</vt:lpstr>
      <vt:lpstr>Collaboration PMC &amp; TIAS: executive HR programs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Daisy</dc:creator>
  <cp:lastModifiedBy>C.A. van Mil</cp:lastModifiedBy>
  <cp:revision>283</cp:revision>
  <cp:lastPrinted>2018-11-12T07:55:22Z</cp:lastPrinted>
  <dcterms:created xsi:type="dcterms:W3CDTF">2014-04-22T12:11:22Z</dcterms:created>
  <dcterms:modified xsi:type="dcterms:W3CDTF">2018-11-12T08:03:26Z</dcterms:modified>
</cp:coreProperties>
</file>