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03" r:id="rId2"/>
    <p:sldId id="304" r:id="rId3"/>
    <p:sldId id="305" r:id="rId4"/>
    <p:sldId id="365" r:id="rId5"/>
    <p:sldId id="363" r:id="rId6"/>
    <p:sldId id="367" r:id="rId7"/>
    <p:sldId id="315" r:id="rId8"/>
    <p:sldId id="318" r:id="rId9"/>
  </p:sldIdLst>
  <p:sldSz cx="9144000" cy="6858000" type="screen4x3"/>
  <p:notesSz cx="6669088" cy="97536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2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. Freese" initials="CF" lastIdx="1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70618"/>
    <a:srgbClr val="54BE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Stijl, licht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5BE263C-DBD7-4A20-BB59-AAB30ACAA65A}" styleName="Stijl, gemiddeld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Stijl, gemiddeld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973" autoAdjust="0"/>
    <p:restoredTop sz="78784" autoAdjust="0"/>
  </p:normalViewPr>
  <p:slideViewPr>
    <p:cSldViewPr snapToGrid="0" snapToObjects="1">
      <p:cViewPr varScale="1">
        <p:scale>
          <a:sx n="84" d="100"/>
          <a:sy n="84" d="100"/>
        </p:scale>
        <p:origin x="121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-3786" y="-96"/>
      </p:cViewPr>
      <p:guideLst>
        <p:guide orient="horz" pos="3072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8"/>
            <a:ext cx="2889938" cy="487680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7607" y="8"/>
            <a:ext cx="2889938" cy="487680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2A01447C-2100-1841-81ED-CE1157CED6E3}" type="datetime1">
              <a:rPr lang="en-US" smtClean="0"/>
              <a:pPr/>
              <a:t>11/25/2019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" y="9264235"/>
            <a:ext cx="2889938" cy="487680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7607" y="9264235"/>
            <a:ext cx="2889938" cy="487680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C65F560B-052A-7146-BE1B-85D04711AE65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214156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8"/>
            <a:ext cx="2889938" cy="487680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>
                <a:latin typeface="Arial"/>
              </a:defRPr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607" y="8"/>
            <a:ext cx="2889938" cy="487680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>
                <a:latin typeface="Arial"/>
              </a:defRPr>
            </a:lvl1pPr>
          </a:lstStyle>
          <a:p>
            <a:fld id="{D805A526-459A-5D4E-99A3-66008CBE1224}" type="datetime1">
              <a:rPr lang="en-US" smtClean="0"/>
              <a:pPr/>
              <a:t>11/25/2019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30250"/>
            <a:ext cx="4878388" cy="36591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632960"/>
            <a:ext cx="5335270" cy="4389120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264235"/>
            <a:ext cx="2889938" cy="487680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607" y="9264235"/>
            <a:ext cx="2889938" cy="487680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>
                <a:latin typeface="Arial"/>
              </a:defRPr>
            </a:lvl1pPr>
          </a:lstStyle>
          <a:p>
            <a:fld id="{03BAFE3D-74FB-6648-88DF-9C34DB79321D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0612248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805A526-459A-5D4E-99A3-66008CBE1224}" type="datetime1">
              <a:rPr lang="en-US" smtClean="0"/>
              <a:pPr/>
              <a:t>11/25/2019</a:t>
            </a:fld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BAFE3D-74FB-6648-88DF-9C34DB79321D}" type="slidenum">
              <a:rPr lang="nl-NL" smtClean="0"/>
              <a:pPr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9791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AA80D0-DDBB-4EAC-BFC4-D0D2016148DC}" type="slidenum">
              <a:rPr lang="nl-NL" altLang="nl-NL" smtClean="0"/>
              <a:pPr>
                <a:defRPr/>
              </a:pPr>
              <a:t>2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974136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AA80D0-DDBB-4EAC-BFC4-D0D2016148DC}" type="slidenum">
              <a:rPr lang="nl-NL" altLang="nl-NL" smtClean="0"/>
              <a:pPr>
                <a:defRPr/>
              </a:pPr>
              <a:t>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887391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D26DDB-9C1F-418A-BD92-A70B24DEFE20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006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D26DDB-9C1F-418A-BD92-A70B24DEFE20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562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D26DDB-9C1F-418A-BD92-A70B24DEFE20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613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D26DDB-9C1F-418A-BD92-A70B24DEFE20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804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805A526-459A-5D4E-99A3-66008CBE1224}" type="datetime1">
              <a:rPr lang="en-US" smtClean="0"/>
              <a:pPr/>
              <a:t>11/25/2019</a:t>
            </a:fld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BAFE3D-74FB-6648-88DF-9C34DB79321D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83188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23839"/>
            <a:ext cx="8229600" cy="74136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nl-NL" dirty="0"/>
              <a:t>Standaard tekstpagina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31900"/>
            <a:ext cx="8229600" cy="4876800"/>
          </a:xfrm>
          <a:prstGeom prst="rect">
            <a:avLst/>
          </a:prstGeom>
        </p:spPr>
        <p:txBody>
          <a:bodyPr/>
          <a:lstStyle>
            <a:lvl1pPr>
              <a:buClr>
                <a:srgbClr val="B70618"/>
              </a:buClr>
              <a:defRPr sz="20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31800" y="64960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9FC4D7DB-9743-BC46-9843-0860ECA51174}" type="slidenum">
              <a:rPr lang="nl-NL" smtClean="0"/>
              <a:pPr/>
              <a:t>‹#›</a:t>
            </a:fld>
            <a:r>
              <a:rPr lang="nl-NL" dirty="0"/>
              <a:t> Voettekst van presentatie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0"/>
            <a:ext cx="9233408" cy="692505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31800" y="64960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9FC4D7DB-9743-BC46-9843-0860ECA51174}" type="slidenum">
              <a:rPr lang="nl-NL" smtClean="0"/>
              <a:pPr/>
              <a:t>‹#›</a:t>
            </a:fld>
            <a:r>
              <a:rPr lang="nl-NL" dirty="0"/>
              <a:t> Voettekst van presentatie</a:t>
            </a:r>
          </a:p>
        </p:txBody>
      </p:sp>
      <p:pic>
        <p:nvPicPr>
          <p:cNvPr id="5" name="Afbeelding 4" descr="TIAS_start3.jpg"/>
          <p:cNvPicPr>
            <a:picLocks noChangeAspect="1"/>
          </p:cNvPicPr>
          <p:nvPr userDrawn="1"/>
        </p:nvPicPr>
        <p:blipFill rotWithShape="1">
          <a:blip r:embed="rId2"/>
          <a:srcRect t="90836"/>
          <a:stretch/>
        </p:blipFill>
        <p:spPr>
          <a:xfrm>
            <a:off x="0" y="6290440"/>
            <a:ext cx="9233408" cy="634615"/>
          </a:xfrm>
          <a:prstGeom prst="rect">
            <a:avLst/>
          </a:prstGeom>
        </p:spPr>
      </p:pic>
      <p:pic>
        <p:nvPicPr>
          <p:cNvPr id="7" name="Afbeelding 6" descr="TIAS_start3.jpg"/>
          <p:cNvPicPr>
            <a:picLocks noChangeAspect="1"/>
          </p:cNvPicPr>
          <p:nvPr userDrawn="1"/>
        </p:nvPicPr>
        <p:blipFill rotWithShape="1">
          <a:blip r:embed="rId2"/>
          <a:srcRect l="76152" t="4780" r="3871" b="71543"/>
          <a:stretch/>
        </p:blipFill>
        <p:spPr>
          <a:xfrm>
            <a:off x="7031421" y="331077"/>
            <a:ext cx="1844566" cy="1639614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614855" y="2096814"/>
            <a:ext cx="8056179" cy="162384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 userDrawn="1"/>
        </p:nvSpPr>
        <p:spPr>
          <a:xfrm>
            <a:off x="614855" y="3720662"/>
            <a:ext cx="5360276" cy="20810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cxnSp>
        <p:nvCxnSpPr>
          <p:cNvPr id="12" name="Rechte verbindingslijn 11"/>
          <p:cNvCxnSpPr/>
          <p:nvPr userDrawn="1"/>
        </p:nvCxnSpPr>
        <p:spPr>
          <a:xfrm>
            <a:off x="834543" y="4792718"/>
            <a:ext cx="4905134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kstvak 12"/>
          <p:cNvSpPr txBox="1"/>
          <p:nvPr userDrawn="1"/>
        </p:nvSpPr>
        <p:spPr>
          <a:xfrm>
            <a:off x="1009200" y="3706399"/>
            <a:ext cx="4896564" cy="1058108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 anchor="ctr">
            <a:normAutofit/>
          </a:bodyPr>
          <a:lstStyle/>
          <a:p>
            <a:endParaRPr lang="nl-NL" sz="2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Rechthoek 13"/>
          <p:cNvSpPr/>
          <p:nvPr userDrawn="1"/>
        </p:nvSpPr>
        <p:spPr>
          <a:xfrm>
            <a:off x="1009200" y="4954258"/>
            <a:ext cx="4572000" cy="64633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nl-NL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840087" y="2195157"/>
            <a:ext cx="7605713" cy="14271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15" name="Tijdelijke aanduiding voor tekst 14"/>
          <p:cNvSpPr>
            <a:spLocks noGrp="1"/>
          </p:cNvSpPr>
          <p:nvPr>
            <p:ph type="body" sz="quarter" idx="11"/>
          </p:nvPr>
        </p:nvSpPr>
        <p:spPr>
          <a:xfrm>
            <a:off x="839788" y="3830965"/>
            <a:ext cx="4900612" cy="8826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16" name="Tijdelijke aanduiding voor tekst 14"/>
          <p:cNvSpPr>
            <a:spLocks noGrp="1"/>
          </p:cNvSpPr>
          <p:nvPr>
            <p:ph type="body" sz="quarter" idx="12"/>
          </p:nvPr>
        </p:nvSpPr>
        <p:spPr>
          <a:xfrm>
            <a:off x="839788" y="4808483"/>
            <a:ext cx="4900612" cy="8826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 dirty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933569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23200"/>
            <a:ext cx="8229600" cy="741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nl-NL" dirty="0"/>
              <a:t>Beeld links, tekst rechts</a:t>
            </a:r>
          </a:p>
        </p:txBody>
      </p:sp>
      <p:sp>
        <p:nvSpPr>
          <p:cNvPr id="14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457200" y="1231200"/>
            <a:ext cx="3860800" cy="4852100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"/>
                <a:cs typeface="Arial"/>
              </a:defRPr>
            </a:lvl1pPr>
          </a:lstStyle>
          <a:p>
            <a:pPr lvl="0"/>
            <a:r>
              <a:rPr lang="nl-NL" dirty="0"/>
              <a:t>Foto/afbeelding</a:t>
            </a:r>
          </a:p>
        </p:txBody>
      </p:sp>
      <p:sp>
        <p:nvSpPr>
          <p:cNvPr id="17" name="Tijdelijke aanduiding voor inhoud 2"/>
          <p:cNvSpPr>
            <a:spLocks noGrp="1"/>
          </p:cNvSpPr>
          <p:nvPr>
            <p:ph idx="13"/>
          </p:nvPr>
        </p:nvSpPr>
        <p:spPr>
          <a:xfrm>
            <a:off x="4546600" y="1231200"/>
            <a:ext cx="4140200" cy="4852100"/>
          </a:xfrm>
          <a:prstGeom prst="rect">
            <a:avLst/>
          </a:prstGeom>
        </p:spPr>
        <p:txBody>
          <a:bodyPr/>
          <a:lstStyle>
            <a:lvl1pPr>
              <a:buClr>
                <a:srgbClr val="B70618"/>
              </a:buClr>
              <a:defRPr sz="20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31800" y="64960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19D30382-A45F-D04F-AAA6-2E3116827BED}" type="slidenum">
              <a:rPr lang="nl-NL" smtClean="0"/>
              <a:pPr/>
              <a:t>‹#›</a:t>
            </a:fld>
            <a:r>
              <a:rPr lang="nl-NL" dirty="0"/>
              <a:t> Voettekst van presentatie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TIAS_citaat3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233408" cy="6925056"/>
          </a:xfrm>
          <a:prstGeom prst="rect">
            <a:avLst/>
          </a:prstGeom>
        </p:spPr>
      </p:pic>
      <p:sp>
        <p:nvSpPr>
          <p:cNvPr id="5" name="Tijdelijke aanduiding voor titel 1"/>
          <p:cNvSpPr>
            <a:spLocks noGrp="1"/>
          </p:cNvSpPr>
          <p:nvPr>
            <p:ph type="title"/>
          </p:nvPr>
        </p:nvSpPr>
        <p:spPr>
          <a:xfrm>
            <a:off x="1308100" y="2057400"/>
            <a:ext cx="6540500" cy="1782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0" y="0"/>
            <a:ext cx="9216000" cy="6286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31800" y="64960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98160B24-20F1-E148-9D73-BCD7DFC3E5CD}" type="slidenum">
              <a:rPr lang="nl-NL" smtClean="0"/>
              <a:pPr/>
              <a:t>‹#›</a:t>
            </a:fld>
            <a:r>
              <a:rPr lang="nl-NL" dirty="0"/>
              <a:t> Voettekst van presentatie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TIAS_toel3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233408" cy="6925056"/>
          </a:xfrm>
          <a:prstGeom prst="rect">
            <a:avLst/>
          </a:prstGeom>
        </p:spPr>
      </p:pic>
      <p:sp>
        <p:nvSpPr>
          <p:cNvPr id="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31800" y="64960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51891FFD-6894-E74C-8ECA-1BB98482D34F}" type="slidenum">
              <a:rPr lang="nl-NL" smtClean="0"/>
              <a:pPr/>
              <a:t>‹#›</a:t>
            </a:fld>
            <a:r>
              <a:rPr lang="nl-NL" dirty="0"/>
              <a:t> Voettekst van presentatie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nl-NL"/>
              <a:t>Voettekst van presentatie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457200" y="6396567"/>
            <a:ext cx="2133600" cy="365125"/>
          </a:xfrm>
          <a:prstGeom prst="rect">
            <a:avLst/>
          </a:prstGeom>
        </p:spPr>
        <p:txBody>
          <a:bodyPr/>
          <a:lstStyle/>
          <a:p>
            <a:fld id="{14BD8DFE-6AE8-734E-B96D-0A1B88BD8020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8" name="Afbeelding 7" descr="TIAS eind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4" y="0"/>
            <a:ext cx="9231965" cy="69250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195513" y="6308725"/>
            <a:ext cx="29527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Amsterdam, September 28, 2006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Leading a Business program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3175" y="6337300"/>
            <a:ext cx="14859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F9ABC-01B9-47EF-A54B-57F6B71EE7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8447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TIAS_basis6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233408" cy="6925056"/>
          </a:xfrm>
          <a:prstGeom prst="rect">
            <a:avLst/>
          </a:prstGeom>
        </p:spPr>
      </p:pic>
      <p:sp>
        <p:nvSpPr>
          <p:cNvPr id="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31800" y="64960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09E53912-61A2-CB49-B267-E9B231970EF0}" type="slidenum">
              <a:rPr lang="nl-NL" smtClean="0"/>
              <a:pPr/>
              <a:t>‹#›</a:t>
            </a:fld>
            <a:r>
              <a:rPr lang="nl-NL" dirty="0"/>
              <a:t> Voettekst van presentatie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9" r:id="rId2"/>
    <p:sldLayoutId id="2147483649" r:id="rId3"/>
    <p:sldLayoutId id="2147483651" r:id="rId4"/>
    <p:sldLayoutId id="2147483658" r:id="rId5"/>
    <p:sldLayoutId id="2147483655" r:id="rId6"/>
    <p:sldLayoutId id="2147483657" r:id="rId7"/>
    <p:sldLayoutId id="2147483660" r:id="rId8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B70618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Lucida Grande"/>
          <a:ea typeface="+mn-ea"/>
          <a:cs typeface="Lucida Grand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Lucida Grande"/>
          <a:ea typeface="+mn-ea"/>
          <a:cs typeface="Lucida Grand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Lucida Grande"/>
          <a:ea typeface="+mn-ea"/>
          <a:cs typeface="Lucida Grand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Lucida Grande"/>
          <a:ea typeface="+mn-ea"/>
          <a:cs typeface="Lucida Grand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Lucida Grande"/>
          <a:ea typeface="+mn-ea"/>
          <a:cs typeface="Lucida Grand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rtop100.nl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lburguniversity.edu/nl/actueel/nieuws/impactprijs-zzp-onderzoek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markleybilliards.com/welcom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8107" y="7937"/>
            <a:ext cx="9667426" cy="6289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3"/>
          <p:cNvSpPr>
            <a:spLocks noGrp="1"/>
          </p:cNvSpPr>
          <p:nvPr>
            <p:ph type="ctrTitle"/>
          </p:nvPr>
        </p:nvSpPr>
        <p:spPr>
          <a:xfrm>
            <a:off x="602636" y="967221"/>
            <a:ext cx="7648998" cy="3121593"/>
          </a:xfrm>
        </p:spPr>
        <p:txBody>
          <a:bodyPr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Roundtable</a:t>
            </a:r>
            <a:br>
              <a:rPr lang="nl-NL" dirty="0">
                <a:solidFill>
                  <a:schemeClr val="tx1"/>
                </a:solidFill>
              </a:rPr>
            </a:br>
            <a:r>
              <a:rPr lang="nl-NL" dirty="0">
                <a:solidFill>
                  <a:schemeClr val="tx1"/>
                </a:solidFill>
              </a:rPr>
              <a:t/>
            </a:r>
            <a:br>
              <a:rPr lang="nl-NL" dirty="0">
                <a:solidFill>
                  <a:schemeClr val="tx1"/>
                </a:solidFill>
              </a:rPr>
            </a:br>
            <a:r>
              <a:rPr lang="nl-NL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nl-NL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l-NL" sz="5400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 Life Events </a:t>
            </a:r>
            <a:br>
              <a:rPr lang="nl-NL" sz="5400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l-NL" sz="5400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HRM</a:t>
            </a:r>
            <a:endParaRPr lang="nl-N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0" name="Subtitle 4"/>
          <p:cNvSpPr>
            <a:spLocks noGrp="1"/>
          </p:cNvSpPr>
          <p:nvPr>
            <p:ph type="subTitle" idx="1"/>
          </p:nvPr>
        </p:nvSpPr>
        <p:spPr>
          <a:xfrm>
            <a:off x="1485206" y="5098453"/>
            <a:ext cx="6400800" cy="997074"/>
          </a:xfrm>
        </p:spPr>
        <p:txBody>
          <a:bodyPr/>
          <a:lstStyle/>
          <a:p>
            <a:pPr eaLnBrk="1" hangingPunct="1"/>
            <a:r>
              <a:rPr lang="nl-NL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Welkom</a:t>
            </a:r>
          </a:p>
        </p:txBody>
      </p:sp>
      <p:sp>
        <p:nvSpPr>
          <p:cNvPr id="18434" name="AutoShape 2" descr="data:image/jpeg;base64,/9j/4AAQSkZJRgABAQAAAQABAAD/2wCEAAkGBwgHBhEUBxIVExQUFxgXGBcXGRQXFhkVFhQWGRQXGRUZHy0gGholHBQUITEiJikrLi46GCEzPDMsQygtLisBCgoKDg0OGxAQGywmICUsLC4tLC80LCwsNCssLCwsLC8wLDQsLDAsLCwuLCwsLC8wMCwsLCwsLywvLCwsLCw0LP/AABEIAOEA4QMBEQACEQEDEQH/xAAbAAEAAgMBAQAAAAAAAAAAAAAABQYDBAcCAf/EAEAQAAIBAwEEBwUEBgsBAAAAAAABAgMEBREGITFBEiJRYXGBkRMyobHBQmKS0SNDUnKC4RQkMzREg6KywtLxB//EABsBAQACAwEBAAAAAAAAAAAAAAAEBQEDBgIH/8QANBEBAAIBAgMFCAIBBAMBAAAAAAECAwQREiExBUFRkdETImFxgaGx4TLwwRQjQvFSU5IV/9oADAMBAAIRAxEAPwDuIAAAAAAAAAAAAAAAAAAAAAAAAAAAAAAAAAAAAAAAAAAAAAAAAAAAAAAAAAAAAAAAAAAAAAAAAAAAAAAAAAAAAAAAAAAAAAAAAAAAAAAAAAAAAAAAAAAAAAAAAAAAAAAAAAAAAAAAAAAAAAAAAAAAAAAAAAAAAAAAAAAAAAAAAAAAAAAAAAAAAAAAAAAAAAAAAAAAAAAAAAAAAAAAAY/b0v6R0Okunp0ujz6OumunZqeuGeHi25PHtK8XBvz232+DIeXsAAAAAAAAARGc2hs8QtKnXqPhBcfFv7KJOn0t83OOUeKDq+0MWm5Tzt4R/nwUrIbVZW8k+hP2UeyG5/i4+mhbY9Dip1jf5+jns/amoyTynhjwj16/hEzubio9ak5yffKT+bJMUrHSIQZyXnrafOXqje3dB60KtSPhKS+pi2OlusQ9Vz5aTvW0x9ZT2M2yv7aSV6lVj27oz9VufmvMh5ez8dv4cp+yy0/bGanLJ70eU+n96rtjMnaZS36VnLVc1wlF9jXIqcuG+KdrQ6LT6nHnrxY59W4am9FZTaHG41NVp9KX7EOtLz5Lz0JOLS5cvSOXjKFqO0MGDlad58I5z+vq9YHIV8paOrVgoRk2oLi+it2rfe9fQxqMVcVuCJ3nvZ0WovqMftLRtEzyj4JMjpgAAAAAAAAAActyWWr1M/Ovby0cZNQf3Y7kvBriu9nRYsFYwxjtHdz+bjNRq7zqZzUnnE8vlHL7/wCV92fzdDMW2serUj70OzvXbEptTprYbfDul02i1tNTTeOVo6x/e5KkZNAAAAAAAQe1OcWItUqOjqz91di5ya+X/pL0mm9tbeekf3ZXdo67/TU2r/Kenq5tUqTq1HKq3KTerb3tt82X0RERtDkbWm0zNp3mXkywAAAGxj765x1yp2kujLh3NdjXNHjJirkrw2htwZ74b8dJ2lnvM1k71f1mtNrsXVXpHTU8U0+Kn8aw2ZdbqMv87z+Pxs9YHEVcveqFPdBb5y7I/wDZ8v5GNRnjDXeevczo9JbU5OCOnfPw9Z7nUqNKnb0FGklGMUklySS3HO2mbTvPWXaVrWlYrHKIZDD0AAAAAAAAAMN3N07SbXKMn6Jnqkb2iHjJPDSZ+EuOx91HUy4GOjNa3Na0uIztpOMo8Gvl3ruPF6VvXhtHJsx5LY7Rek7TDoWz209DJpQudIVez7Mv3X293zKTU6O2L3q84dToe06Z9qX5W+0/L0WAhLQAAAAHxtJbwOTZrISyeTnUfBvSPdBe78N/mzpcGL2WOK/3dw+q1E58s5PL5dzSNqOAAAAAB6p9Dpr2uunPo6a+Wu4xO+3Jmu2/vdPgsFHaqdjaqniqEKUVzk3Nt9r4ashW0MXtxZLTP29VpTtScVODDSKx8efpzSezlDI5ysq2VnJ0ovqw4RnJc+itzin6sj6m2LBHBjjn3z4Jmgpn1Vva5rTwx0jumfl4R+VyKtfgAAAAAAAADxWh7SlJPmmvVGYnad2LRvEw424SptqfFbn4rczqd9+cOA4ZrynuAAFmwm19zZpRv06sO39YvN+957+8gZ9BW/OnKft+lvpO18mL3cvvR49/7/vNdsdk7PJU9bOal2rhJeMXvRU5MN8c7Wh0WDU4s8b453/Pk2zU3gACO2hrO3wdeUePQkl4taL5m/TV4stY+KLrrzTT3tHhLlJ0biQAAAAAAACybM7MVMhJVL5ONLilwlP8o9/Pl2kDVayMfu06/j9rfs/sy2ba+TlX7z+vy6DCEacEqaSSWiS4JLgkUszMzvLqIiIjaHowyAAAAAAAAAAHNdssc7HMSlFdSr11+99teu/+IvtDl48W3fHL0cj2rp/ZZ5tHS3P69/r9UETFaAAPVOc6U06TcWuDTaa8GhMRMbSzWZrO8TtKfx+2GStUlcaVV97dL8S+qZBydn4rc68lpg7Xz4+Vvej48p8/0sNntpja395U6b710l6x3/AhX7Oyx/HaVpi7awW/nvX7/hL2+Yxtz/Y1qb7ukk/R7yNbT5a9aynY9ZgyfxvHmwbSpV9n7hU2n1G93dv+h60vu5q7+LXr44tLfbwly06JxgAAAAAABH3kJI6uznKvoAAAAAAAAAAAAPFerChRlKruUU5PwS1ZmtZtMRDze0VrNp6QjL+3sNpMY40ZxkuMZRabjLk9Pg0SMd8mmybzH0Q82PDrcO1ZifCY7pc2v7K4x904XcejJejXJp80X2PJXJXiq5LNhvhvNLxtP96fBrntqAAAAB8aT4mTZ9j1fd3GOpHLoAAAAAAAAZLaHtbmEV9qUV6yS+pi87Vmfg9444r1jxmPy7Gcs70AAAAAAAAAAAGK5pe3tpxf2ouPqtD1W3DaJeMleKs18Ycfpyq29TqNwktzabTTXFao6eYi0c+cODrNqTymYnyZ7rIXl3TUbqpKaW9dLRteEnv+J4pipSd6xs25NRlyRte2/wA/Xq1jY0gAAAAAAAAAAAAAAEjs5Q/pGeoL76l+Drf8TRqrcOG0/D88kvQ049TSPjv5c/8ADqxzjtQAAAAAAAAAAAAOa7Y412GXlKK6lXWa/e+2vV6+ZfaHNx49u+OXo5HtTTTizzaOluf17/X6oImK0AAAAAAAAAAAAAAAAWj/AOf2vtMnUqPhCGnnN/lF+pX9pX2xxXxn8LnsTFxZrX8I/P8A0v5SunAAAAAAAAAAAAA0czjKOWsXTr7ucZc4y5NG7BmtivxQjarTV1GOaW+k+EuYZLH3ONunC7WjXB8pLti+aOgxZa5a8VXHZ8F8F+C8c/z8mqbGkAAAAAAAAAAAAAAA6RsVYuzwkZT96q+m/B7o/BJ+ZRa7Jx5do7uTreycHs9PEz1tz9PsnyEswAAAAAAAAAAAAAEXmJYe4XssrKmnxSlJRkteDi3vXPgSMMZq+/jifoh6qdLf/bzTH1nafopWVwVlQbdjd0ZL9mU4qXquPoi2w6m9uV6T9Ic9qdDipzx5az8JmN0C9zJisAAAAAAAAAAAAA3cNj5ZPJQprg3rJ9kF7z9N3mjVny+yxzb+7pGl0858sY/P5d7rMYxhFKO5Lcl3HNTO7t4iIjaH0MgAAAAAAAAAAAAAKvt1i3dWSq0VrKlr0u+D4+nH1LDs/Nw34J6T+VN2xpfaY4y1616/L9eqgF05gAAAAAAAAAAAAAB0HYjEuzsXVrrSdXh2qH2fXj6FJr8/HfgjpH5dT2RpfZY/aW62/Hd59VmIC3AAAAAAAAAAAAAAADSa3gc/2o2YqWc5VcfHWm97iuMO3Rc4/IutJrIvHBfr+f25ftDsycUzkxR7vh4fr8fJWCwU4AAAAAAAAAAAJ3ZPCPK3nSrL9FB9b70uUPq/5kPWan2Vdo6z/d1l2bov9Rk4rfxjr8Z8PX9ulLctxQuuAAAAAAAAAAAAAAAAAABB5XZbHZCTlFOnN/ahok33x4P5kzDrcmPl1j4q3U9l4M077bT4x6KzkNjrizpOXtqXQXFz6UPzJ+PtCt524Z3+HP0VGfsfJjibcddvjvHqrT47ieqAAAAAAAACQweIr5i76NHdFe/LlFfVvkjRqM9cNd5690JWk0l9Tfhr0758P26hY2lCxtY07ZaRit31b7Wzn8mS17Ta3V2WHFTFSKUjlDOeGwAAAAAAAAAAAAAAAAAPFarToQbrSUUubaS9WZis2naIebXrWN7TtCt5TbKytk1Yr2su3hBfxc/L1J+Hs+9ud+UfdU6jtjFTlj96ft5+imZTK3mUq63ktdOEVuivCP14lriwUxRtWPVz+o1WXUTvkn6d3k0jajgAAAAAAJXA4G6zFXqdWmn1pvh4R7X8iNqNVXDHx8E3R6HJqZ5cq98+njLpOPsbfHWqhaR0ivVvm2+bKLJltktxWdbgwUw0ilI2hsmtuAAAAAAAAAAAAAAAIbL1c5a6yx0adWP7LUlNeGktJfPxJWGMFuV94n7fhA1VtXj97FEWjw57/nmrFXbTLRk04U4tcU4z1T705FhXs7DPPeft6Ka3bOpiduGI+k+rSuNqszX/AFvRX3YxXxab+JurosFe7f5o9+1NVf8A5bfKI/aJuLitcz1uZym+2TcvmSa0rWNqxshXyXyTveZn582My8AAAAAAAPdCjVuKqjbxcpPgktWYtaKxvadoeqUte3DWN58IW/CbGNtTy7/y0/8AdJfJepV5+0O7F5+i90nY3/LP/wDPrPp5rlSpwo01GklFLckloku5FXMzM7y6CtYrG1Y2h7MMgAAAAAAAAAAAAAAAABo5LE2OTj/XKak+UuEl4SW83Ys+TF/GUbPpMOeP9yu/x7/NVr/Yaa1eOq6/dnuf4o/kWGPtKP8AnHkps3YcxzxW+k+seiAu8DlbR/pqM2u2K6a/06/Em01WK/S0fhWZdDqMf8qT9Of4R0urLSW59j3M3xzRJ5TtIAAAfacZVZaUk5PsSbfohMxHVmsTadq8/klLPZvL3fuUnFds+ovR7/gRr6vDTrby5pmLs7U5OlNvny/f2WHH7DQi08jUb+7DcvOT3vySIWTtKelI81pg7EiOeW2/wj1/6Wixx9pj6XRs4KC7uL8XxfmV+TLfJO9p3XOHT48NeHHXZsmtuAAAAAAAAAAAAAAAAAAAAAAAGOrQpVl+mjGXik/mZi0x0l5tStv5Ru054TFVH16FL8EfyNsajLHS0+aPbRae3XHXyh4Wz2HX+Hp+h6/1Wb/yl5//AD9L/wCuPJlp4fGUn+joUl/BH8jxOfLPW0+bZXSYK9KV8obkKcKa0ppJdy0NczM9W+KxHR6MMgAAAAAAAAAAAAAAAAAAAAAAAAAAAAAAAAAAAAAAAAAAAAAAAAAAAAAAAAAAAAAAAAAAAAAAAAAAAAAAAAAAAAAAAAAAAAAAAAAAAAAAAAAAAAAAAAAAAAAAAAAAAAAAAAAAAAAAAAAAAAAAAAAAAAAAAAAAAAAAAAAAAAAAAAAAAAAAAAAAAAAAAAAAAAAAAAAAAAAAAAAAAAAAAAAAAAAAAAAAA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8436" name="AutoShape 4" descr="data:image/jpeg;base64,/9j/4AAQSkZJRgABAQAAAQABAAD/2wCEAAkGBwgHBhEUBxIVExQUFxgXGBcXGRQXFhkVFhQWGRQXGRUZHy0gGholHBQUITEiJikrLi46GCEzPDMsQygtLisBCgoKDg0OGxAQGywmICUsLC4tLC80LCwsNCssLCwsLC8wLDQsLDAsLCwuLCwsLC8wMCwsLCwsLywvLCwsLCw0LP/AABEIAOEA4QMBEQACEQEDEQH/xAAbAAEAAgMBAQAAAAAAAAAAAAAABQYDBAcCAf/EAEAQAAIBAwEEBwUEBgsBAAAAAAABAgMEBREGITFBEiJRYXGBkRMyobHBQmKS0SNDUnKC4RQkMzREg6KywtLxB//EABsBAQACAwEBAAAAAAAAAAAAAAAEBQEDBgIH/8QANBEBAAIBAgMFCAIBBAMBAAAAAAECAwQREiExBUFRkdETImFxgaGx4TLwwRQjQvFSU5IV/9oADAMBAAIRAxEAPwDuIAAAAAAAAAAAAAAAAAAAAAAAAAAAAAAAAAAAAAAAAAAAAAAAAAAAAAAAAAAAAAAAAAAAAAAAAAAAAAAAAAAAAAAAAAAAAAAAAAAAAAAAAAAAAAAAAAAAAAAAAAAAAAAAAAAAAAAAAAAAAAAAAAAAAAAAAAAAAAAAAAAAAAAAAAAAAAAAAAAAAAAAAAAAAAAAAAAAAAAAAAAAAAAAAY/b0v6R0Okunp0ujz6OumunZqeuGeHi25PHtK8XBvz232+DIeXsAAAAAAAAARGc2hs8QtKnXqPhBcfFv7KJOn0t83OOUeKDq+0MWm5Tzt4R/nwUrIbVZW8k+hP2UeyG5/i4+mhbY9Dip1jf5+jns/amoyTynhjwj16/hEzubio9ak5yffKT+bJMUrHSIQZyXnrafOXqje3dB60KtSPhKS+pi2OlusQ9Vz5aTvW0x9ZT2M2yv7aSV6lVj27oz9VufmvMh5ez8dv4cp+yy0/bGanLJ70eU+n96rtjMnaZS36VnLVc1wlF9jXIqcuG+KdrQ6LT6nHnrxY59W4am9FZTaHG41NVp9KX7EOtLz5Lz0JOLS5cvSOXjKFqO0MGDlad58I5z+vq9YHIV8paOrVgoRk2oLi+it2rfe9fQxqMVcVuCJ3nvZ0WovqMftLRtEzyj4JMjpgAAAAAAAAAActyWWr1M/Ovby0cZNQf3Y7kvBriu9nRYsFYwxjtHdz+bjNRq7zqZzUnnE8vlHL7/wCV92fzdDMW2serUj70OzvXbEptTprYbfDul02i1tNTTeOVo6x/e5KkZNAAAAAAAQe1OcWItUqOjqz91di5ya+X/pL0mm9tbeekf3ZXdo67/TU2r/Kenq5tUqTq1HKq3KTerb3tt82X0RERtDkbWm0zNp3mXkywAAAGxj765x1yp2kujLh3NdjXNHjJirkrw2htwZ74b8dJ2lnvM1k71f1mtNrsXVXpHTU8U0+Kn8aw2ZdbqMv87z+Pxs9YHEVcveqFPdBb5y7I/wDZ8v5GNRnjDXeevczo9JbU5OCOnfPw9Z7nUqNKnb0FGklGMUklySS3HO2mbTvPWXaVrWlYrHKIZDD0AAAAAAAAAMN3N07SbXKMn6Jnqkb2iHjJPDSZ+EuOx91HUy4GOjNa3Na0uIztpOMo8Gvl3ruPF6VvXhtHJsx5LY7Rek7TDoWz209DJpQudIVez7Mv3X293zKTU6O2L3q84dToe06Z9qX5W+0/L0WAhLQAAAAHxtJbwOTZrISyeTnUfBvSPdBe78N/mzpcGL2WOK/3dw+q1E58s5PL5dzSNqOAAAAAB6p9Dpr2uunPo6a+Wu4xO+3Jmu2/vdPgsFHaqdjaqniqEKUVzk3Nt9r4ashW0MXtxZLTP29VpTtScVODDSKx8efpzSezlDI5ysq2VnJ0ovqw4RnJc+itzin6sj6m2LBHBjjn3z4Jmgpn1Vva5rTwx0jumfl4R+VyKtfgAAAAAAAADxWh7SlJPmmvVGYnad2LRvEw424SptqfFbn4rczqd9+cOA4ZrynuAAFmwm19zZpRv06sO39YvN+957+8gZ9BW/OnKft+lvpO18mL3cvvR49/7/vNdsdk7PJU9bOal2rhJeMXvRU5MN8c7Wh0WDU4s8b453/Pk2zU3gACO2hrO3wdeUePQkl4taL5m/TV4stY+KLrrzTT3tHhLlJ0biQAAAAAAACybM7MVMhJVL5ONLilwlP8o9/Pl2kDVayMfu06/j9rfs/sy2ba+TlX7z+vy6DCEacEqaSSWiS4JLgkUszMzvLqIiIjaHowyAAAAAAAAAAHNdssc7HMSlFdSr11+99teu/+IvtDl48W3fHL0cj2rp/ZZ5tHS3P69/r9UETFaAAPVOc6U06TcWuDTaa8GhMRMbSzWZrO8TtKfx+2GStUlcaVV97dL8S+qZBydn4rc68lpg7Xz4+Vvej48p8/0sNntpja395U6b710l6x3/AhX7Oyx/HaVpi7awW/nvX7/hL2+Yxtz/Y1qb7ukk/R7yNbT5a9aynY9ZgyfxvHmwbSpV9n7hU2n1G93dv+h60vu5q7+LXr44tLfbwly06JxgAAAAAABH3kJI6uznKvoAAAAAAAAAAAAPFerChRlKruUU5PwS1ZmtZtMRDze0VrNp6QjL+3sNpMY40ZxkuMZRabjLk9Pg0SMd8mmybzH0Q82PDrcO1ZifCY7pc2v7K4x904XcejJejXJp80X2PJXJXiq5LNhvhvNLxtP96fBrntqAAAAB8aT4mTZ9j1fd3GOpHLoAAAAAAAAZLaHtbmEV9qUV6yS+pi87Vmfg9444r1jxmPy7Gcs70AAAAAAAAAAAGK5pe3tpxf2ouPqtD1W3DaJeMleKs18Ycfpyq29TqNwktzabTTXFao6eYi0c+cODrNqTymYnyZ7rIXl3TUbqpKaW9dLRteEnv+J4pipSd6xs25NRlyRte2/wA/Xq1jY0gAAAAAAAAAAAAAAEjs5Q/pGeoL76l+Drf8TRqrcOG0/D88kvQ049TSPjv5c/8ADqxzjtQAAAAAAAAAAAAOa7Y412GXlKK6lXWa/e+2vV6+ZfaHNx49u+OXo5HtTTTizzaOluf17/X6oImK0AAAAAAAAAAAAAAAAWj/AOf2vtMnUqPhCGnnN/lF+pX9pX2xxXxn8LnsTFxZrX8I/P8A0v5SunAAAAAAAAAAAAA0czjKOWsXTr7ucZc4y5NG7BmtivxQjarTV1GOaW+k+EuYZLH3ONunC7WjXB8pLti+aOgxZa5a8VXHZ8F8F+C8c/z8mqbGkAAAAAAAAAAAAAAA6RsVYuzwkZT96q+m/B7o/BJ+ZRa7Jx5do7uTreycHs9PEz1tz9PsnyEswAAAAAAAAAAAAAEXmJYe4XssrKmnxSlJRkteDi3vXPgSMMZq+/jifoh6qdLf/bzTH1nafopWVwVlQbdjd0ZL9mU4qXquPoi2w6m9uV6T9Ic9qdDipzx5az8JmN0C9zJisAAAAAAAAAAAAA3cNj5ZPJQprg3rJ9kF7z9N3mjVny+yxzb+7pGl0858sY/P5d7rMYxhFKO5Lcl3HNTO7t4iIjaH0MgAAAAAAAAAAAAAKvt1i3dWSq0VrKlr0u+D4+nH1LDs/Nw34J6T+VN2xpfaY4y1616/L9eqgF05gAAAAAAAAAAAAAB0HYjEuzsXVrrSdXh2qH2fXj6FJr8/HfgjpH5dT2RpfZY/aW62/Hd59VmIC3AAAAAAAAAAAAAAADSa3gc/2o2YqWc5VcfHWm97iuMO3Rc4/IutJrIvHBfr+f25ftDsycUzkxR7vh4fr8fJWCwU4AAAAAAAAAAAJ3ZPCPK3nSrL9FB9b70uUPq/5kPWan2Vdo6z/d1l2bov9Rk4rfxjr8Z8PX9ulLctxQuuAAAAAAAAAAAAAAAAAABB5XZbHZCTlFOnN/ahok33x4P5kzDrcmPl1j4q3U9l4M077bT4x6KzkNjrizpOXtqXQXFz6UPzJ+PtCt524Z3+HP0VGfsfJjibcddvjvHqrT47ieqAAAAAAAACQweIr5i76NHdFe/LlFfVvkjRqM9cNd5690JWk0l9Tfhr0758P26hY2lCxtY07ZaRit31b7Wzn8mS17Ta3V2WHFTFSKUjlDOeGwAAAAAAAAAAAAAAAAAPFarToQbrSUUubaS9WZis2naIebXrWN7TtCt5TbKytk1Yr2su3hBfxc/L1J+Hs+9ud+UfdU6jtjFTlj96ft5+imZTK3mUq63ktdOEVuivCP14lriwUxRtWPVz+o1WXUTvkn6d3k0jajgAAAAAAJXA4G6zFXqdWmn1pvh4R7X8iNqNVXDHx8E3R6HJqZ5cq98+njLpOPsbfHWqhaR0ivVvm2+bKLJltktxWdbgwUw0ilI2hsmtuAAAAAAAAAAAAAAAIbL1c5a6yx0adWP7LUlNeGktJfPxJWGMFuV94n7fhA1VtXj97FEWjw57/nmrFXbTLRk04U4tcU4z1T705FhXs7DPPeft6Ka3bOpiduGI+k+rSuNqszX/AFvRX3YxXxab+JurosFe7f5o9+1NVf8A5bfKI/aJuLitcz1uZym+2TcvmSa0rWNqxshXyXyTveZn582My8AAAAAAAPdCjVuKqjbxcpPgktWYtaKxvadoeqUte3DWN58IW/CbGNtTy7/y0/8AdJfJepV5+0O7F5+i90nY3/LP/wDPrPp5rlSpwo01GklFLckloku5FXMzM7y6CtYrG1Y2h7MMgAAAAAAAAAAAAAAAABo5LE2OTj/XKak+UuEl4SW83Ys+TF/GUbPpMOeP9yu/x7/NVr/Yaa1eOq6/dnuf4o/kWGPtKP8AnHkps3YcxzxW+k+seiAu8DlbR/pqM2u2K6a/06/Em01WK/S0fhWZdDqMf8qT9Of4R0urLSW59j3M3xzRJ5TtIAAAfacZVZaUk5PsSbfohMxHVmsTadq8/klLPZvL3fuUnFds+ovR7/gRr6vDTrby5pmLs7U5OlNvny/f2WHH7DQi08jUb+7DcvOT3vySIWTtKelI81pg7EiOeW2/wj1/6Wixx9pj6XRs4KC7uL8XxfmV+TLfJO9p3XOHT48NeHHXZsmtuAAAAAAAAAAAAAAAAAAAAAAAGOrQpVl+mjGXik/mZi0x0l5tStv5Ru054TFVH16FL8EfyNsajLHS0+aPbRae3XHXyh4Wz2HX+Hp+h6/1Wb/yl5//AD9L/wCuPJlp4fGUn+joUl/BH8jxOfLPW0+bZXSYK9KV8obkKcKa0ppJdy0NczM9W+KxHR6MMgAAAAAAAAAAAAAAAAAAAAAAAAAAAAAAAAAAAAAAAAAAAAAAAAAAAAAAAAAAAAAAAAAAAAAAAAAAAAAAAAAAAAAAAAAAAAAAAAAAAAAAAAAAAAAAAAAAAAAAAAAAAAAAAAAAAAAAAAAAAAAAAAAAAAAAAAAAAAAAAAAAAAAAAAAAAAAAAAAAAAAAAAAAAAAAAAAAAAAAAAAAAAAAAAAAAAAAAAAAA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8438" name="AutoShape 6" descr="data:image/jpeg;base64,/9j/4AAQSkZJRgABAQAAAQABAAD/2wCEAAkGBwgHBhEUBxIVExQUFxgXGBcXGRQXFhkVFhQWGRQXGRUZHy0gGholHBQUITEiJikrLi46GCEzPDMsQygtLisBCgoKDg0OGxAQGywmICUsLC4tLC80LCwsNCssLCwsLC8wLDQsLDAsLCwuLCwsLC8wMCwsLCwsLywvLCwsLCw0LP/AABEIAOEA4QMBEQACEQEDEQH/xAAbAAEAAgMBAQAAAAAAAAAAAAAABQYDBAcCAf/EAEAQAAIBAwEEBwUEBgsBAAAAAAABAgMEBREGITFBEiJRYXGBkRMyobHBQmKS0SNDUnKC4RQkMzREg6KywtLxB//EABsBAQACAwEBAAAAAAAAAAAAAAAEBQEDBgIH/8QANBEBAAIBAgMFCAIBBAMBAAAAAAECAwQREiExBUFRkdETImFxgaGx4TLwwRQjQvFSU5IV/9oADAMBAAIRAxEAPwDuIAAAAAAAAAAAAAAAAAAAAAAAAAAAAAAAAAAAAAAAAAAAAAAAAAAAAAAAAAAAAAAAAAAAAAAAAAAAAAAAAAAAAAAAAAAAAAAAAAAAAAAAAAAAAAAAAAAAAAAAAAAAAAAAAAAAAAAAAAAAAAAAAAAAAAAAAAAAAAAAAAAAAAAAAAAAAAAAAAAAAAAAAAAAAAAAAAAAAAAAAAAAAAAAAY/b0v6R0Okunp0ujz6OumunZqeuGeHi25PHtK8XBvz232+DIeXsAAAAAAAAARGc2hs8QtKnXqPhBcfFv7KJOn0t83OOUeKDq+0MWm5Tzt4R/nwUrIbVZW8k+hP2UeyG5/i4+mhbY9Dip1jf5+jns/amoyTynhjwj16/hEzubio9ak5yffKT+bJMUrHSIQZyXnrafOXqje3dB60KtSPhKS+pi2OlusQ9Vz5aTvW0x9ZT2M2yv7aSV6lVj27oz9VufmvMh5ez8dv4cp+yy0/bGanLJ70eU+n96rtjMnaZS36VnLVc1wlF9jXIqcuG+KdrQ6LT6nHnrxY59W4am9FZTaHG41NVp9KX7EOtLz5Lz0JOLS5cvSOXjKFqO0MGDlad58I5z+vq9YHIV8paOrVgoRk2oLi+it2rfe9fQxqMVcVuCJ3nvZ0WovqMftLRtEzyj4JMjpgAAAAAAAAAActyWWr1M/Ovby0cZNQf3Y7kvBriu9nRYsFYwxjtHdz+bjNRq7zqZzUnnE8vlHL7/wCV92fzdDMW2serUj70OzvXbEptTprYbfDul02i1tNTTeOVo6x/e5KkZNAAAAAAAQe1OcWItUqOjqz91di5ya+X/pL0mm9tbeekf3ZXdo67/TU2r/Kenq5tUqTq1HKq3KTerb3tt82X0RERtDkbWm0zNp3mXkywAAAGxj765x1yp2kujLh3NdjXNHjJirkrw2htwZ74b8dJ2lnvM1k71f1mtNrsXVXpHTU8U0+Kn8aw2ZdbqMv87z+Pxs9YHEVcveqFPdBb5y7I/wDZ8v5GNRnjDXeevczo9JbU5OCOnfPw9Z7nUqNKnb0FGklGMUklySS3HO2mbTvPWXaVrWlYrHKIZDD0AAAAAAAAAMN3N07SbXKMn6Jnqkb2iHjJPDSZ+EuOx91HUy4GOjNa3Na0uIztpOMo8Gvl3ruPF6VvXhtHJsx5LY7Rek7TDoWz209DJpQudIVez7Mv3X293zKTU6O2L3q84dToe06Z9qX5W+0/L0WAhLQAAAAHxtJbwOTZrISyeTnUfBvSPdBe78N/mzpcGL2WOK/3dw+q1E58s5PL5dzSNqOAAAAAB6p9Dpr2uunPo6a+Wu4xO+3Jmu2/vdPgsFHaqdjaqniqEKUVzk3Nt9r4ashW0MXtxZLTP29VpTtScVODDSKx8efpzSezlDI5ysq2VnJ0ovqw4RnJc+itzin6sj6m2LBHBjjn3z4Jmgpn1Vva5rTwx0jumfl4R+VyKtfgAAAAAAAADxWh7SlJPmmvVGYnad2LRvEw424SptqfFbn4rczqd9+cOA4ZrynuAAFmwm19zZpRv06sO39YvN+957+8gZ9BW/OnKft+lvpO18mL3cvvR49/7/vNdsdk7PJU9bOal2rhJeMXvRU5MN8c7Wh0WDU4s8b453/Pk2zU3gACO2hrO3wdeUePQkl4taL5m/TV4stY+KLrrzTT3tHhLlJ0biQAAAAAAACybM7MVMhJVL5ONLilwlP8o9/Pl2kDVayMfu06/j9rfs/sy2ba+TlX7z+vy6DCEacEqaSSWiS4JLgkUszMzvLqIiIjaHowyAAAAAAAAAAHNdssc7HMSlFdSr11+99teu/+IvtDl48W3fHL0cj2rp/ZZ5tHS3P69/r9UETFaAAPVOc6U06TcWuDTaa8GhMRMbSzWZrO8TtKfx+2GStUlcaVV97dL8S+qZBydn4rc68lpg7Xz4+Vvej48p8/0sNntpja395U6b710l6x3/AhX7Oyx/HaVpi7awW/nvX7/hL2+Yxtz/Y1qb7ukk/R7yNbT5a9aynY9ZgyfxvHmwbSpV9n7hU2n1G93dv+h60vu5q7+LXr44tLfbwly06JxgAAAAAABH3kJI6uznKvoAAAAAAAAAAAAPFerChRlKruUU5PwS1ZmtZtMRDze0VrNp6QjL+3sNpMY40ZxkuMZRabjLk9Pg0SMd8mmybzH0Q82PDrcO1ZifCY7pc2v7K4x904XcejJejXJp80X2PJXJXiq5LNhvhvNLxtP96fBrntqAAAAB8aT4mTZ9j1fd3GOpHLoAAAAAAAAZLaHtbmEV9qUV6yS+pi87Vmfg9444r1jxmPy7Gcs70AAAAAAAAAAAGK5pe3tpxf2ouPqtD1W3DaJeMleKs18Ycfpyq29TqNwktzabTTXFao6eYi0c+cODrNqTymYnyZ7rIXl3TUbqpKaW9dLRteEnv+J4pipSd6xs25NRlyRte2/wA/Xq1jY0gAAAAAAAAAAAAAAEjs5Q/pGeoL76l+Drf8TRqrcOG0/D88kvQ049TSPjv5c/8ADqxzjtQAAAAAAAAAAAAOa7Y412GXlKK6lXWa/e+2vV6+ZfaHNx49u+OXo5HtTTTizzaOluf17/X6oImK0AAAAAAAAAAAAAAAAWj/AOf2vtMnUqPhCGnnN/lF+pX9pX2xxXxn8LnsTFxZrX8I/P8A0v5SunAAAAAAAAAAAAA0czjKOWsXTr7ucZc4y5NG7BmtivxQjarTV1GOaW+k+EuYZLH3ONunC7WjXB8pLti+aOgxZa5a8VXHZ8F8F+C8c/z8mqbGkAAAAAAAAAAAAAAA6RsVYuzwkZT96q+m/B7o/BJ+ZRa7Jx5do7uTreycHs9PEz1tz9PsnyEswAAAAAAAAAAAAAEXmJYe4XssrKmnxSlJRkteDi3vXPgSMMZq+/jifoh6qdLf/bzTH1nafopWVwVlQbdjd0ZL9mU4qXquPoi2w6m9uV6T9Ic9qdDipzx5az8JmN0C9zJisAAAAAAAAAAAAA3cNj5ZPJQprg3rJ9kF7z9N3mjVny+yxzb+7pGl0858sY/P5d7rMYxhFKO5Lcl3HNTO7t4iIjaH0MgAAAAAAAAAAAAAKvt1i3dWSq0VrKlr0u+D4+nH1LDs/Nw34J6T+VN2xpfaY4y1616/L9eqgF05gAAAAAAAAAAAAAB0HYjEuzsXVrrSdXh2qH2fXj6FJr8/HfgjpH5dT2RpfZY/aW62/Hd59VmIC3AAAAAAAAAAAAAAADSa3gc/2o2YqWc5VcfHWm97iuMO3Rc4/IutJrIvHBfr+f25ftDsycUzkxR7vh4fr8fJWCwU4AAAAAAAAAAAJ3ZPCPK3nSrL9FB9b70uUPq/5kPWan2Vdo6z/d1l2bov9Rk4rfxjr8Z8PX9ulLctxQuuAAAAAAAAAAAAAAAAAABB5XZbHZCTlFOnN/ahok33x4P5kzDrcmPl1j4q3U9l4M077bT4x6KzkNjrizpOXtqXQXFz6UPzJ+PtCt524Z3+HP0VGfsfJjibcddvjvHqrT47ieqAAAAAAAACQweIr5i76NHdFe/LlFfVvkjRqM9cNd5690JWk0l9Tfhr0758P26hY2lCxtY07ZaRit31b7Wzn8mS17Ta3V2WHFTFSKUjlDOeGwAAAAAAAAAAAAAAAAAPFarToQbrSUUubaS9WZis2naIebXrWN7TtCt5TbKytk1Yr2su3hBfxc/L1J+Hs+9ud+UfdU6jtjFTlj96ft5+imZTK3mUq63ktdOEVuivCP14lriwUxRtWPVz+o1WXUTvkn6d3k0jajgAAAAAAJXA4G6zFXqdWmn1pvh4R7X8iNqNVXDHx8E3R6HJqZ5cq98+njLpOPsbfHWqhaR0ivVvm2+bKLJltktxWdbgwUw0ilI2hsmtuAAAAAAAAAAAAAAAIbL1c5a6yx0adWP7LUlNeGktJfPxJWGMFuV94n7fhA1VtXj97FEWjw57/nmrFXbTLRk04U4tcU4z1T705FhXs7DPPeft6Ka3bOpiduGI+k+rSuNqszX/AFvRX3YxXxab+JurosFe7f5o9+1NVf8A5bfKI/aJuLitcz1uZym+2TcvmSa0rWNqxshXyXyTveZn582My8AAAAAAAPdCjVuKqjbxcpPgktWYtaKxvadoeqUte3DWN58IW/CbGNtTy7/y0/8AdJfJepV5+0O7F5+i90nY3/LP/wDPrPp5rlSpwo01GklFLckloku5FXMzM7y6CtYrG1Y2h7MMgAAAAAAAAAAAAAAAABo5LE2OTj/XKak+UuEl4SW83Ys+TF/GUbPpMOeP9yu/x7/NVr/Yaa1eOq6/dnuf4o/kWGPtKP8AnHkps3YcxzxW+k+seiAu8DlbR/pqM2u2K6a/06/Em01WK/S0fhWZdDqMf8qT9Of4R0urLSW59j3M3xzRJ5TtIAAAfacZVZaUk5PsSbfohMxHVmsTadq8/klLPZvL3fuUnFds+ovR7/gRr6vDTrby5pmLs7U5OlNvny/f2WHH7DQi08jUb+7DcvOT3vySIWTtKelI81pg7EiOeW2/wj1/6Wixx9pj6XRs4KC7uL8XxfmV+TLfJO9p3XOHT48NeHHXZsmtuAAAAAAAAAAAAAAAAAAAAAAAGOrQpVl+mjGXik/mZi0x0l5tStv5Ru054TFVH16FL8EfyNsajLHS0+aPbRae3XHXyh4Wz2HX+Hp+h6/1Wb/yl5//AD9L/wCuPJlp4fGUn+joUl/BH8jxOfLPW0+bZXSYK9KV8obkKcKa0ppJdy0NczM9W+KxHR6MMgAAAAAAAAAAAAAAAAAAAAAAAAAAAAAAAAAAAAAAAAAAAAAAAAAAAAAAAAAAAAAAAAAAAAAAAAAAAAAAAAAAAAAAAAAAAAAAAAAAAAAAAAAAAAAAAAAAAAAAAAAAAAAAAAAAAAAAAAAAAAAAAAAAAAAAAAAAAAAAAAAAAAAAAAAAAAAAAAAAAAAAAAAAAAAAAAAAAAAAAAAAAAAAAAAAAAAAAAAAA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pSp>
        <p:nvGrpSpPr>
          <p:cNvPr id="11" name="Group 10"/>
          <p:cNvGrpSpPr/>
          <p:nvPr/>
        </p:nvGrpSpPr>
        <p:grpSpPr>
          <a:xfrm>
            <a:off x="56926" y="5325988"/>
            <a:ext cx="2837459" cy="918989"/>
            <a:chOff x="5868144" y="0"/>
            <a:chExt cx="2837459" cy="918989"/>
          </a:xfrm>
        </p:grpSpPr>
        <p:pic>
          <p:nvPicPr>
            <p:cNvPr id="8" name="Picture 4" descr="https://encrypted-tbn2.gstatic.com/images?q=tbn:ANd9GcQnBCYdNyiWyOXuytA8IAaOJF797ZY2jQKjoIDgo-zQpqJCaIR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868144" y="0"/>
              <a:ext cx="918989" cy="918989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6876256" y="332656"/>
              <a:ext cx="18293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latin typeface="+mj-lt"/>
                </a:rPr>
                <a:t>#</a:t>
              </a:r>
              <a:r>
                <a:rPr lang="nl-NL" dirty="0" err="1">
                  <a:latin typeface="+mj-lt"/>
                </a:rPr>
                <a:t>HRStudies</a:t>
              </a:r>
              <a:endParaRPr lang="nl-NL" dirty="0">
                <a:latin typeface="+mj-lt"/>
              </a:endParaRPr>
            </a:p>
          </p:txBody>
        </p:sp>
      </p:grpSp>
      <p:pic>
        <p:nvPicPr>
          <p:cNvPr id="18439" name="Picture 7" descr="C:\Documents and Settings\Freese\My Documents\Dropbox\3. Organisatie\HRS\PMC\Vignet\TilbUni_vignet_PMC_met_ondertitel_RGB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7937"/>
            <a:ext cx="2381250" cy="238125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2399606" y="64033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nl-NL" b="1" dirty="0">
                <a:solidFill>
                  <a:schemeClr val="bg1"/>
                </a:solidFill>
              </a:rPr>
              <a:t>Tilburg, 25 november 2019</a:t>
            </a:r>
          </a:p>
        </p:txBody>
      </p:sp>
    </p:spTree>
    <p:extLst>
      <p:ext uri="{BB962C8B-B14F-4D97-AF65-F5344CB8AC3E}">
        <p14:creationId xmlns:p14="http://schemas.microsoft.com/office/powerpoint/2010/main" val="306341816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 descr="programme_highlights_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21119" cy="6300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3"/>
          <p:cNvSpPr>
            <a:spLocks noGrp="1" noChangeArrowheads="1"/>
          </p:cNvSpPr>
          <p:nvPr>
            <p:ph type="title"/>
          </p:nvPr>
        </p:nvSpPr>
        <p:spPr>
          <a:xfrm>
            <a:off x="4180783" y="261151"/>
            <a:ext cx="4868862" cy="633413"/>
          </a:xfrm>
        </p:spPr>
        <p:txBody>
          <a:bodyPr>
            <a:noAutofit/>
          </a:bodyPr>
          <a:lstStyle/>
          <a:p>
            <a:pPr eaLnBrk="1" hangingPunct="1"/>
            <a:r>
              <a:rPr lang="nl-NL" sz="4400" b="1" dirty="0">
                <a:solidFill>
                  <a:srgbClr val="C00000"/>
                </a:solidFill>
              </a:rPr>
              <a:t>Programma</a:t>
            </a:r>
          </a:p>
        </p:txBody>
      </p:sp>
      <p:sp>
        <p:nvSpPr>
          <p:cNvPr id="819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36853" y="1475510"/>
            <a:ext cx="8947412" cy="4715972"/>
          </a:xfrm>
        </p:spPr>
        <p:txBody>
          <a:bodyPr/>
          <a:lstStyle/>
          <a:p>
            <a:pPr marL="1074738" indent="-1074738">
              <a:buNone/>
            </a:pPr>
            <a:r>
              <a:rPr lang="nl-NL" sz="1600" dirty="0">
                <a:solidFill>
                  <a:schemeClr val="bg1"/>
                </a:solidFill>
              </a:rPr>
              <a:t>16.30 uur    </a:t>
            </a:r>
            <a:r>
              <a:rPr lang="nl-NL" sz="1600" b="1" dirty="0">
                <a:solidFill>
                  <a:schemeClr val="bg1"/>
                </a:solidFill>
              </a:rPr>
              <a:t>Welkom</a:t>
            </a:r>
          </a:p>
          <a:p>
            <a:pPr marL="1074738" indent="-1074738">
              <a:buNone/>
            </a:pPr>
            <a:r>
              <a:rPr lang="nl-NL" sz="1600" dirty="0">
                <a:solidFill>
                  <a:schemeClr val="bg1"/>
                </a:solidFill>
              </a:rPr>
              <a:t>                   Opening door Charissa Freese, Directeur People Management Center</a:t>
            </a:r>
          </a:p>
          <a:p>
            <a:pPr marL="1074738" indent="-1074738">
              <a:buNone/>
            </a:pPr>
            <a:r>
              <a:rPr lang="nl-NL" sz="1600" dirty="0">
                <a:solidFill>
                  <a:schemeClr val="bg1"/>
                </a:solidFill>
              </a:rPr>
              <a:t>16.45 uur    </a:t>
            </a:r>
            <a:r>
              <a:rPr lang="nl-NL" sz="1600" b="1" dirty="0">
                <a:solidFill>
                  <a:schemeClr val="bg1"/>
                </a:solidFill>
              </a:rPr>
              <a:t>Wat weten we vanuit de wetenschap over levensgebeurtenissen op het werk?</a:t>
            </a:r>
            <a:br>
              <a:rPr lang="nl-NL" sz="1600" b="1" dirty="0">
                <a:solidFill>
                  <a:schemeClr val="bg1"/>
                </a:solidFill>
              </a:rPr>
            </a:br>
            <a:r>
              <a:rPr lang="nl-NL" sz="1600" dirty="0">
                <a:solidFill>
                  <a:schemeClr val="bg1"/>
                </a:solidFill>
              </a:rPr>
              <a:t>Karen </a:t>
            </a:r>
            <a:r>
              <a:rPr lang="nl-NL" sz="1600" dirty="0" smtClean="0">
                <a:solidFill>
                  <a:schemeClr val="bg1"/>
                </a:solidFill>
              </a:rPr>
              <a:t>Pak, </a:t>
            </a:r>
            <a:r>
              <a:rPr lang="nl-NL" sz="1600" dirty="0" err="1" smtClean="0">
                <a:solidFill>
                  <a:schemeClr val="bg1"/>
                </a:solidFill>
              </a:rPr>
              <a:t>Ph.D</a:t>
            </a:r>
            <a:r>
              <a:rPr lang="nl-NL" sz="1600" dirty="0" smtClean="0">
                <a:solidFill>
                  <a:schemeClr val="bg1"/>
                </a:solidFill>
              </a:rPr>
              <a:t>. student </a:t>
            </a:r>
            <a:r>
              <a:rPr lang="nl-NL" sz="1600" dirty="0">
                <a:solidFill>
                  <a:schemeClr val="bg1"/>
                </a:solidFill>
              </a:rPr>
              <a:t>Human Resource Studies, Tilburg University</a:t>
            </a:r>
          </a:p>
          <a:p>
            <a:pPr marL="1074738" indent="-1074738">
              <a:buNone/>
            </a:pPr>
            <a:r>
              <a:rPr lang="nl-NL" sz="1600" dirty="0" smtClean="0">
                <a:solidFill>
                  <a:schemeClr val="bg1"/>
                </a:solidFill>
              </a:rPr>
              <a:t>17.05 </a:t>
            </a:r>
            <a:r>
              <a:rPr lang="nl-NL" sz="1600" dirty="0">
                <a:solidFill>
                  <a:schemeClr val="bg1"/>
                </a:solidFill>
              </a:rPr>
              <a:t>uur    </a:t>
            </a:r>
            <a:r>
              <a:rPr lang="nl-NL" sz="1600" b="1" dirty="0">
                <a:solidFill>
                  <a:schemeClr val="bg1"/>
                </a:solidFill>
              </a:rPr>
              <a:t>In de praktijk: Hoe als werkgever om te gaan met impactvolle privégebeurtenissen bij medewerkers</a:t>
            </a:r>
            <a:br>
              <a:rPr lang="nl-NL" sz="1600" b="1" dirty="0">
                <a:solidFill>
                  <a:schemeClr val="bg1"/>
                </a:solidFill>
              </a:rPr>
            </a:br>
            <a:r>
              <a:rPr lang="nl-NL" sz="1600" dirty="0">
                <a:solidFill>
                  <a:schemeClr val="bg1"/>
                </a:solidFill>
              </a:rPr>
              <a:t>Gabriëlle van </a:t>
            </a:r>
            <a:r>
              <a:rPr lang="nl-NL" sz="1600" dirty="0" smtClean="0">
                <a:solidFill>
                  <a:schemeClr val="bg1"/>
                </a:solidFill>
              </a:rPr>
              <a:t>Geffen, </a:t>
            </a:r>
            <a:r>
              <a:rPr lang="nl-NL" sz="1600" dirty="0" err="1" smtClean="0">
                <a:solidFill>
                  <a:schemeClr val="bg1"/>
                </a:solidFill>
              </a:rPr>
              <a:t>Skils</a:t>
            </a:r>
            <a:r>
              <a:rPr lang="nl-NL" sz="1600" dirty="0" smtClean="0">
                <a:solidFill>
                  <a:schemeClr val="bg1"/>
                </a:solidFill>
              </a:rPr>
              <a:t> </a:t>
            </a:r>
            <a:r>
              <a:rPr lang="nl-NL" sz="1600" dirty="0">
                <a:solidFill>
                  <a:schemeClr val="bg1"/>
                </a:solidFill>
              </a:rPr>
              <a:t>&amp; Voorzitter Young Professionals Netwerk bij Zorg van de </a:t>
            </a:r>
            <a:r>
              <a:rPr lang="nl-NL" sz="1600" dirty="0" smtClean="0">
                <a:solidFill>
                  <a:schemeClr val="bg1"/>
                </a:solidFill>
              </a:rPr>
              <a:t>Zaak</a:t>
            </a:r>
            <a:endParaRPr lang="nl-NL" sz="1600" dirty="0">
              <a:solidFill>
                <a:schemeClr val="bg1"/>
              </a:solidFill>
            </a:endParaRPr>
          </a:p>
          <a:p>
            <a:pPr marL="1074738" indent="-1074738">
              <a:buNone/>
            </a:pPr>
            <a:r>
              <a:rPr lang="nl-NL" sz="1600" dirty="0" smtClean="0">
                <a:solidFill>
                  <a:schemeClr val="bg1"/>
                </a:solidFill>
              </a:rPr>
              <a:t>17.25 uur	Break</a:t>
            </a:r>
          </a:p>
          <a:p>
            <a:pPr marL="1074738" indent="-1074738">
              <a:buNone/>
            </a:pPr>
            <a:r>
              <a:rPr lang="nl-NL" sz="1600" dirty="0" smtClean="0">
                <a:solidFill>
                  <a:schemeClr val="bg1"/>
                </a:solidFill>
              </a:rPr>
              <a:t>17.40 </a:t>
            </a:r>
            <a:r>
              <a:rPr lang="nl-NL" sz="1600" dirty="0">
                <a:solidFill>
                  <a:schemeClr val="bg1"/>
                </a:solidFill>
              </a:rPr>
              <a:t>uur    </a:t>
            </a:r>
            <a:r>
              <a:rPr lang="nl-NL" sz="1600" b="1" dirty="0" smtClean="0">
                <a:solidFill>
                  <a:schemeClr val="bg1"/>
                </a:solidFill>
              </a:rPr>
              <a:t>Wat </a:t>
            </a:r>
            <a:r>
              <a:rPr lang="nl-NL" sz="1600" b="1" dirty="0">
                <a:solidFill>
                  <a:schemeClr val="bg1"/>
                </a:solidFill>
              </a:rPr>
              <a:t>als je werkt en je krijgt kanker?</a:t>
            </a:r>
            <a:br>
              <a:rPr lang="nl-NL" sz="1600" b="1" dirty="0">
                <a:solidFill>
                  <a:schemeClr val="bg1"/>
                </a:solidFill>
              </a:rPr>
            </a:br>
            <a:r>
              <a:rPr lang="nl-NL" sz="1600" dirty="0">
                <a:solidFill>
                  <a:schemeClr val="bg1"/>
                </a:solidFill>
              </a:rPr>
              <a:t>Margot </a:t>
            </a:r>
            <a:r>
              <a:rPr lang="nl-NL" sz="1600" dirty="0" err="1">
                <a:solidFill>
                  <a:schemeClr val="bg1"/>
                </a:solidFill>
              </a:rPr>
              <a:t>Joosen</a:t>
            </a:r>
            <a:endParaRPr lang="nl-NL" sz="1600" dirty="0">
              <a:solidFill>
                <a:schemeClr val="bg1"/>
              </a:solidFill>
            </a:endParaRPr>
          </a:p>
          <a:p>
            <a:pPr marL="1074738" indent="-1074738">
              <a:buNone/>
            </a:pPr>
            <a:r>
              <a:rPr lang="nl-NL" sz="1600" dirty="0">
                <a:solidFill>
                  <a:schemeClr val="bg1"/>
                </a:solidFill>
              </a:rPr>
              <a:t>	Senior researcher bij </a:t>
            </a:r>
            <a:r>
              <a:rPr lang="nl-NL" sz="1600" dirty="0" err="1">
                <a:solidFill>
                  <a:schemeClr val="bg1"/>
                </a:solidFill>
              </a:rPr>
              <a:t>Tranzo</a:t>
            </a:r>
            <a:r>
              <a:rPr lang="nl-NL" sz="1600" dirty="0">
                <a:solidFill>
                  <a:schemeClr val="bg1"/>
                </a:solidFill>
              </a:rPr>
              <a:t>, Tilburg University</a:t>
            </a:r>
          </a:p>
          <a:p>
            <a:pPr marL="1074738" indent="-1074738">
              <a:buNone/>
            </a:pPr>
            <a:r>
              <a:rPr lang="nl-NL" sz="1600" dirty="0">
                <a:solidFill>
                  <a:schemeClr val="bg1"/>
                </a:solidFill>
              </a:rPr>
              <a:t>18.00 uur    </a:t>
            </a:r>
            <a:r>
              <a:rPr lang="nl-NL" sz="1600" b="1" dirty="0" smtClean="0">
                <a:solidFill>
                  <a:schemeClr val="bg1"/>
                </a:solidFill>
              </a:rPr>
              <a:t>Vitaal </a:t>
            </a:r>
            <a:r>
              <a:rPr lang="nl-NL" sz="1600" b="1" dirty="0">
                <a:solidFill>
                  <a:schemeClr val="bg1"/>
                </a:solidFill>
              </a:rPr>
              <a:t>Leiderschap – In gesprek over kanker</a:t>
            </a:r>
            <a:br>
              <a:rPr lang="nl-NL" sz="1600" b="1" dirty="0">
                <a:solidFill>
                  <a:schemeClr val="bg1"/>
                </a:solidFill>
              </a:rPr>
            </a:br>
            <a:r>
              <a:rPr lang="nl-NL" sz="1600" dirty="0" err="1">
                <a:solidFill>
                  <a:schemeClr val="bg1"/>
                </a:solidFill>
              </a:rPr>
              <a:t>Kathi</a:t>
            </a:r>
            <a:r>
              <a:rPr lang="nl-NL" sz="1600" dirty="0">
                <a:solidFill>
                  <a:schemeClr val="bg1"/>
                </a:solidFill>
              </a:rPr>
              <a:t> </a:t>
            </a:r>
            <a:r>
              <a:rPr lang="nl-NL" sz="1600" dirty="0" err="1">
                <a:solidFill>
                  <a:schemeClr val="bg1"/>
                </a:solidFill>
              </a:rPr>
              <a:t>Künnen</a:t>
            </a:r>
            <a:endParaRPr lang="nl-NL" sz="1600" dirty="0">
              <a:solidFill>
                <a:schemeClr val="bg1"/>
              </a:solidFill>
            </a:endParaRPr>
          </a:p>
          <a:p>
            <a:pPr marL="1074738" indent="-1074738">
              <a:buNone/>
            </a:pPr>
            <a:r>
              <a:rPr lang="nl-NL" sz="1600" dirty="0">
                <a:solidFill>
                  <a:schemeClr val="bg1"/>
                </a:solidFill>
              </a:rPr>
              <a:t>	Organisatiepsychologe</a:t>
            </a:r>
          </a:p>
          <a:p>
            <a:pPr marL="1074738" indent="-1074738">
              <a:buNone/>
            </a:pPr>
            <a:r>
              <a:rPr lang="nl-NL" sz="1600" dirty="0">
                <a:solidFill>
                  <a:schemeClr val="bg1"/>
                </a:solidFill>
              </a:rPr>
              <a:t>18.20 uur    </a:t>
            </a:r>
            <a:r>
              <a:rPr lang="nl-NL" sz="1600" b="1" dirty="0">
                <a:solidFill>
                  <a:schemeClr val="bg1"/>
                </a:solidFill>
              </a:rPr>
              <a:t>Plenaire discussie</a:t>
            </a:r>
          </a:p>
          <a:p>
            <a:pPr marL="1074738" indent="-1074738">
              <a:buNone/>
            </a:pPr>
            <a:r>
              <a:rPr lang="nl-NL" sz="1600" dirty="0">
                <a:solidFill>
                  <a:schemeClr val="bg1"/>
                </a:solidFill>
              </a:rPr>
              <a:t>19.00 uur    Dinerbuffet</a:t>
            </a:r>
          </a:p>
          <a:p>
            <a:pPr eaLnBrk="1" hangingPunct="1"/>
            <a:endParaRPr lang="nl-NL" sz="1600" dirty="0">
              <a:solidFill>
                <a:schemeClr val="bg1"/>
              </a:solidFill>
            </a:endParaRPr>
          </a:p>
        </p:txBody>
      </p:sp>
      <p:pic>
        <p:nvPicPr>
          <p:cNvPr id="7" name="Picture 7" descr="C:\Documents and Settings\Freese\My Documents\Dropbox\3. Organisatie\HRS\PMC\Vignet\TilbUni_vignet_PMC_met_ondertitel_RGB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502" y="6300305"/>
            <a:ext cx="652270" cy="618437"/>
          </a:xfrm>
          <a:prstGeom prst="rect">
            <a:avLst/>
          </a:prstGeom>
          <a:noFill/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2843808" y="1138001"/>
            <a:ext cx="6507226" cy="112143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70618"/>
              </a:buClr>
              <a:buSzTx/>
              <a:buFont typeface="Arial"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71942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267" y="0"/>
            <a:ext cx="5579465" cy="628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85469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688" y="223838"/>
            <a:ext cx="6501161" cy="741361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NEWZZZ van het HRS departement:</a:t>
            </a:r>
            <a:br>
              <a:rPr lang="nl-NL" b="1" dirty="0"/>
            </a:br>
            <a:r>
              <a:rPr lang="nl-NL" b="1" dirty="0"/>
              <a:t>Professional Learning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5688" y="1269394"/>
            <a:ext cx="8232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nl-N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Verdere samenwerking </a:t>
            </a:r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TIAS &amp; PMC </a:t>
            </a:r>
            <a:r>
              <a:rPr lang="nl-N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bekrachtigd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7" descr="C:\Documents and Settings\Freese\My Documents\Dropbox\3. Organisatie\HRS\PMC\Vignet\TilbUni_vignet_PMC_met_ondertitel_RG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7880" y="0"/>
            <a:ext cx="1406120" cy="1406120"/>
          </a:xfrm>
          <a:prstGeom prst="rect">
            <a:avLst/>
          </a:prstGeom>
          <a:noFill/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3A2504C6-1EB5-4A5D-A848-4744FA16E5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8194" y="2383803"/>
            <a:ext cx="4447241" cy="333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81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688" y="223838"/>
            <a:ext cx="6501161" cy="741361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NEWZZZ van het HRS departement:</a:t>
            </a:r>
            <a:br>
              <a:rPr lang="nl-NL" b="1" dirty="0"/>
            </a:br>
            <a:r>
              <a:rPr lang="nl-NL" b="1" dirty="0"/>
              <a:t>Valorisatie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5688" y="1269394"/>
            <a:ext cx="82322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Jaap </a:t>
            </a:r>
            <a:r>
              <a:rPr lang="nl-NL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Paauwe</a:t>
            </a:r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 genomineerd voor HR top 100 wetenschapper!</a:t>
            </a:r>
            <a:b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hlinkClick r:id="rId3"/>
              </a:rPr>
              <a:t>https://www.hrtop100.nl/</a:t>
            </a:r>
            <a:endParaRPr lang="nl-N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00000"/>
              </a:buClr>
            </a:pPr>
            <a:endParaRPr lang="nl-N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7" descr="C:\Documents and Settings\Freese\My Documents\Dropbox\3. Organisatie\HRS\PMC\Vignet\TilbUni_vignet_PMC_met_ondertitel_RGB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7880" y="0"/>
            <a:ext cx="1406120" cy="1406120"/>
          </a:xfrm>
          <a:prstGeom prst="rect">
            <a:avLst/>
          </a:prstGeom>
          <a:noFill/>
        </p:spPr>
      </p:pic>
      <p:pic>
        <p:nvPicPr>
          <p:cNvPr id="2050" name="Picture 2" descr="No alternative text description for this image">
            <a:extLst>
              <a:ext uri="{FF2B5EF4-FFF2-40B4-BE49-F238E27FC236}">
                <a16:creationId xmlns:a16="http://schemas.microsoft.com/office/drawing/2014/main" id="{9C57EB05-501F-41E1-B0E6-1C5A2D943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535" y="2659011"/>
            <a:ext cx="6098345" cy="304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673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688" y="223838"/>
            <a:ext cx="6501161" cy="741361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NEWZZZ van het HRS departement:</a:t>
            </a:r>
            <a:br>
              <a:rPr lang="nl-NL" b="1" dirty="0"/>
            </a:br>
            <a:r>
              <a:rPr lang="nl-NL" b="1" dirty="0"/>
              <a:t>Valorisatie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5688" y="1269394"/>
            <a:ext cx="823225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Dutch HRM Network Conference georganiseerd in </a:t>
            </a:r>
            <a:r>
              <a:rPr lang="nl-N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Tilburg. 270 HR wetenschappers, met grootste </a:t>
            </a:r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aantal internationale deelnemers ooit!</a:t>
            </a:r>
            <a:endParaRPr lang="nl-NL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nl-N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nl-N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nl-N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nl-N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nze </a:t>
            </a:r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PhD Kandidaat Sjanne-</a:t>
            </a:r>
            <a:b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Marie heeft de Dutch HRM </a:t>
            </a:r>
            <a:r>
              <a:rPr lang="nl-NL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Societal</a:t>
            </a:r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Impact </a:t>
            </a:r>
            <a:r>
              <a:rPr lang="nl-NL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Prize</a:t>
            </a:r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 t.w.v. 3.000 euro </a:t>
            </a:r>
            <a:b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gewonnen!</a:t>
            </a:r>
            <a:b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600" dirty="0">
                <a:hlinkClick r:id="rId3"/>
              </a:rPr>
              <a:t>https://www.tilburguniversity.edu/nl/actueel/nieuws/</a:t>
            </a:r>
            <a:br>
              <a:rPr lang="nl-NL" sz="1600" dirty="0">
                <a:hlinkClick r:id="rId3"/>
              </a:rPr>
            </a:br>
            <a:r>
              <a:rPr lang="nl-NL" sz="1600" dirty="0">
                <a:hlinkClick r:id="rId3"/>
              </a:rPr>
              <a:t>impactprijs-zzp-onderzoek</a:t>
            </a:r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7" descr="C:\Documents and Settings\Freese\My Documents\Dropbox\3. Organisatie\HRS\PMC\Vignet\TilbUni_vignet_PMC_met_ondertitel_RGB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7880" y="0"/>
            <a:ext cx="1406120" cy="1406120"/>
          </a:xfrm>
          <a:prstGeom prst="rect">
            <a:avLst/>
          </a:prstGeom>
          <a:noFill/>
        </p:spPr>
      </p:pic>
      <p:pic>
        <p:nvPicPr>
          <p:cNvPr id="1026" name="Picture 2" descr="Winner Societal Impact Competition - Dutch HRM Network Congres">
            <a:extLst>
              <a:ext uri="{FF2B5EF4-FFF2-40B4-BE49-F238E27FC236}">
                <a16:creationId xmlns:a16="http://schemas.microsoft.com/office/drawing/2014/main" id="{051C7C33-5B84-48A5-9BE5-E2B6D5041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956" y="2675514"/>
            <a:ext cx="2746007" cy="327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541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NEWZZZ van het HRS departement</a:t>
            </a:r>
          </a:p>
        </p:txBody>
      </p:sp>
      <p:pic>
        <p:nvPicPr>
          <p:cNvPr id="5" name="Picture 7" descr="C:\Documents and Settings\Freese\My Documents\Dropbox\3. Organisatie\HRS\PMC\Vignet\TilbUni_vignet_PMC_met_ondertitel_RG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7880" y="0"/>
            <a:ext cx="1406120" cy="1406120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5918" y="1743959"/>
            <a:ext cx="926200" cy="926200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147975" y="2008921"/>
            <a:ext cx="3364302" cy="365125"/>
          </a:xfrm>
        </p:spPr>
        <p:txBody>
          <a:bodyPr/>
          <a:lstStyle/>
          <a:p>
            <a:r>
              <a:rPr lang="nl-NL" sz="1800" dirty="0">
                <a:solidFill>
                  <a:schemeClr val="tx1"/>
                </a:solidFill>
              </a:rPr>
              <a:t>HR studies – Tilburg University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1000569"/>
            <a:ext cx="844966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/>
              <a:t>Like ons op Facebook en volg al ons nieuws op: </a:t>
            </a:r>
            <a:endParaRPr lang="nl-NL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>
              <a:buNone/>
            </a:pPr>
            <a:endParaRPr lang="nl-NL" sz="2400" b="1" dirty="0"/>
          </a:p>
          <a:p>
            <a:pPr>
              <a:buNone/>
            </a:pPr>
            <a:endParaRPr lang="nl-NL" sz="2400" b="1" dirty="0"/>
          </a:p>
          <a:p>
            <a:pPr>
              <a:buNone/>
            </a:pPr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Onze PMC en HRS websites zijn vernieuwd!</a:t>
            </a:r>
            <a:b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Neem eens een kijkje ;) </a:t>
            </a:r>
            <a:r>
              <a:rPr lang="nl-NL" sz="2400" b="1" dirty="0"/>
              <a:t> </a:t>
            </a:r>
          </a:p>
          <a:p>
            <a:pPr>
              <a:buNone/>
            </a:pPr>
            <a:endParaRPr lang="nl-NL" sz="2400" b="1" dirty="0"/>
          </a:p>
          <a:p>
            <a:pPr>
              <a:buNone/>
            </a:pPr>
            <a:endParaRPr lang="nl-NL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457200" y="4295956"/>
            <a:ext cx="35282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nl-NL" u="sng" dirty="0">
                <a:solidFill>
                  <a:srgbClr val="0070C0"/>
                </a:solidFill>
              </a:rPr>
              <a:t>https://www.tilburguniversity.edu/research/institutes-and-research-groups/PMC/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7349" y="4107723"/>
            <a:ext cx="4482451" cy="217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321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70" y="51270"/>
            <a:ext cx="8105866" cy="621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80794"/>
      </p:ext>
    </p:extLst>
  </p:cSld>
  <p:clrMapOvr>
    <a:masterClrMapping/>
  </p:clrMapOvr>
</p:sld>
</file>

<file path=ppt/theme/theme1.xml><?xml version="1.0" encoding="utf-8"?>
<a:theme xmlns:a="http://schemas.openxmlformats.org/drawingml/2006/main" name="TIAS Powerpoint Template 2">
  <a:themeElements>
    <a:clrScheme name="TIAS kleuren">
      <a:dk1>
        <a:srgbClr val="000000"/>
      </a:dk1>
      <a:lt1>
        <a:sysClr val="window" lastClr="FFFFFF"/>
      </a:lt1>
      <a:dk2>
        <a:srgbClr val="B70E0B"/>
      </a:dk2>
      <a:lt2>
        <a:srgbClr val="55C0D0"/>
      </a:lt2>
      <a:accent1>
        <a:srgbClr val="B70E0B"/>
      </a:accent1>
      <a:accent2>
        <a:srgbClr val="55C0D0"/>
      </a:accent2>
      <a:accent3>
        <a:srgbClr val="1F6772"/>
      </a:accent3>
      <a:accent4>
        <a:srgbClr val="99D9E2"/>
      </a:accent4>
      <a:accent5>
        <a:srgbClr val="F44F4C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IAS Powerpoint Template v2" id="{B414D2FA-2412-4192-9D6E-C2E364090AE7}" vid="{6432CDE2-17C5-4189-9683-BD942AC40E11}"/>
    </a:ext>
  </a:ext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TIAS Powerpoint Template 2</Template>
  <TotalTime>2701</TotalTime>
  <Words>136</Words>
  <Application>Microsoft Office PowerPoint</Application>
  <PresentationFormat>On-screen Show (4:3)</PresentationFormat>
  <Paragraphs>47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Lucida Grande</vt:lpstr>
      <vt:lpstr>TIAS Powerpoint Template 2</vt:lpstr>
      <vt:lpstr>Roundtable   Major Life Events  &amp; HRM</vt:lpstr>
      <vt:lpstr>Programma</vt:lpstr>
      <vt:lpstr>PowerPoint Presentation</vt:lpstr>
      <vt:lpstr>NEWZZZ van het HRS departement: Professional Learning</vt:lpstr>
      <vt:lpstr>NEWZZZ van het HRS departement: Valorisatie</vt:lpstr>
      <vt:lpstr>NEWZZZ van het HRS departement: Valorisatie</vt:lpstr>
      <vt:lpstr>NEWZZZ van het HRS departement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Daisy</dc:creator>
  <cp:lastModifiedBy>C.A. van Mil</cp:lastModifiedBy>
  <cp:revision>321</cp:revision>
  <cp:lastPrinted>2019-11-25T10:11:03Z</cp:lastPrinted>
  <dcterms:created xsi:type="dcterms:W3CDTF">2014-04-22T12:11:22Z</dcterms:created>
  <dcterms:modified xsi:type="dcterms:W3CDTF">2019-11-25T10:39:41Z</dcterms:modified>
</cp:coreProperties>
</file>