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6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0" r:id="rId2"/>
    <p:sldMasterId id="2147483680" r:id="rId3"/>
    <p:sldMasterId id="2147483690" r:id="rId4"/>
    <p:sldMasterId id="2147483700" r:id="rId5"/>
    <p:sldMasterId id="2147483710" r:id="rId6"/>
    <p:sldMasterId id="2147483720" r:id="rId7"/>
  </p:sldMasterIdLst>
  <p:notesMasterIdLst>
    <p:notesMasterId r:id="rId13"/>
  </p:notesMasterIdLst>
  <p:sldIdLst>
    <p:sldId id="256" r:id="rId8"/>
    <p:sldId id="261" r:id="rId9"/>
    <p:sldId id="258" r:id="rId10"/>
    <p:sldId id="259" r:id="rId11"/>
    <p:sldId id="260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s-Georg van Liempd" initials="HGvL" lastIdx="0" clrIdx="0">
    <p:extLst>
      <p:ext uri="{19B8F6BF-5375-455C-9EA6-DF929625EA0E}">
        <p15:presenceInfo xmlns:p15="http://schemas.microsoft.com/office/powerpoint/2012/main" userId="Hans-Georg van Liemp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64877" autoAdjust="0"/>
  </p:normalViewPr>
  <p:slideViewPr>
    <p:cSldViewPr snapToGrid="0">
      <p:cViewPr varScale="1">
        <p:scale>
          <a:sx n="75" d="100"/>
          <a:sy n="75" d="100"/>
        </p:scale>
        <p:origin x="18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2D985-CB5F-4B7A-B29C-ACB10831D1D1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B5DC7F-FDCF-4890-817F-61ECED08FF30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39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5DC7F-FDCF-4890-817F-61ECED08FF30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933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5DC7F-FDCF-4890-817F-61ECED08FF30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146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B5DC7F-FDCF-4890-817F-61ECED08FF3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5241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6.png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6.pn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6.png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6.png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6.png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7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3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8282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14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7539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000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9408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71441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12121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8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1736332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069763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5376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4"/>
            <a:ext cx="4919664" cy="3648075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300910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1771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2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6762409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77939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7070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10345738" cy="4556125"/>
          </a:xfrm>
          <a:prstGeom prst="rect">
            <a:avLst/>
          </a:prstGeom>
        </p:spPr>
        <p:txBody>
          <a:bodyPr lIns="90000" rIns="900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8149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537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6477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87976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1496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3638876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537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537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277265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5376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5"/>
            <a:ext cx="4919664" cy="3635376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622809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2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1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66269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6024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0218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000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818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4851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1444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5761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7603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8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62706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pic>
        <p:nvPicPr>
          <p:cNvPr id="10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24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5376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5"/>
            <a:ext cx="4919664" cy="3635376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939705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2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2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232581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269198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377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000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45304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8867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369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2" orient="horz" pos="1444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20991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8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03032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84006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5"/>
            <a:ext cx="4919664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842005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2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2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46592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1"/>
          </a:xfrm>
          <a:prstGeom prst="rect">
            <a:avLst/>
          </a:prstGeom>
        </p:spPr>
      </p:pic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183521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71972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000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844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56980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64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  <p:sp>
        <p:nvSpPr>
          <p:cNvPr id="5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39029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9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340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061743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5"/>
            <a:ext cx="4919664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851368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1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07534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7599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4" y="1376363"/>
            <a:ext cx="5489574" cy="15446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0317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10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  <p:sp>
        <p:nvSpPr>
          <p:cNvPr id="9" name="Content Placeholder"/>
          <p:cNvSpPr>
            <a:spLocks noGrp="1"/>
          </p:cNvSpPr>
          <p:nvPr>
            <p:ph sz="quarter" idx="13"/>
          </p:nvPr>
        </p:nvSpPr>
        <p:spPr>
          <a:xfrm>
            <a:off x="923924" y="1376363"/>
            <a:ext cx="10345739" cy="4554000"/>
          </a:xfrm>
          <a:prstGeom prst="rect">
            <a:avLst/>
          </a:prstGeom>
        </p:spPr>
        <p:txBody>
          <a:bodyPr lIns="93600" rIns="93600"/>
          <a:lstStyle>
            <a:lvl1pPr>
              <a:buClr>
                <a:schemeClr val="tx2"/>
              </a:buClr>
              <a:defRPr/>
            </a:lvl1pPr>
            <a:lvl2pPr>
              <a:buClr>
                <a:schemeClr val="tx2"/>
              </a:buClr>
              <a:defRPr/>
            </a:lvl2pPr>
            <a:lvl3pPr>
              <a:buClr>
                <a:schemeClr val="tx2"/>
              </a:buClr>
              <a:defRPr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9748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(alt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ann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525" y="1376363"/>
            <a:ext cx="6848475" cy="1828800"/>
          </a:xfrm>
          <a:prstGeom prst="rect">
            <a:avLst/>
          </a:prstGeom>
        </p:spPr>
      </p:pic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6240464" y="2921000"/>
            <a:ext cx="5489574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600" tIns="0" rIns="9360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l">
              <a:buNone/>
              <a:defRPr lang="en-US" sz="14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257175" lvl="0" indent="-257175" algn="l" defTabSz="342900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40463" y="1376363"/>
            <a:ext cx="5489575" cy="1544637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600" kern="1200" dirty="0">
                <a:solidFill>
                  <a:schemeClr val="bg1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Slog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6244" y="6023769"/>
            <a:ext cx="1576388" cy="77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21023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6264275" y="1410511"/>
            <a:ext cx="5465763" cy="1510489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  <a:normAutofit/>
          </a:bodyPr>
          <a:lstStyle>
            <a:lvl1pPr algn="l" defTabSz="342900" rtl="0" eaLnBrk="1" fontAlgn="base" hangingPunct="1">
              <a:spcBef>
                <a:spcPct val="0"/>
              </a:spcBef>
              <a:spcAft>
                <a:spcPct val="0"/>
              </a:spcAft>
              <a:defRPr lang="en-US" sz="3200" kern="1200" dirty="0">
                <a:solidFill>
                  <a:schemeClr val="tx2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8577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44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11" name="Date Placeholder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 l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8" name="Picture Placeholder"/>
          <p:cNvSpPr>
            <a:spLocks noGrp="1"/>
          </p:cNvSpPr>
          <p:nvPr>
            <p:ph type="pic" sz="quarter" idx="17"/>
          </p:nvPr>
        </p:nvSpPr>
        <p:spPr>
          <a:xfrm>
            <a:off x="-8708" y="0"/>
            <a:ext cx="12200708" cy="5931928"/>
          </a:xfrm>
          <a:custGeom>
            <a:avLst/>
            <a:gdLst>
              <a:gd name="connsiteX0" fmla="*/ 0 w 12192000"/>
              <a:gd name="connsiteY0" fmla="*/ 0 h 5029200"/>
              <a:gd name="connsiteX1" fmla="*/ 12192000 w 12192000"/>
              <a:gd name="connsiteY1" fmla="*/ 0 h 5029200"/>
              <a:gd name="connsiteX2" fmla="*/ 12192000 w 12192000"/>
              <a:gd name="connsiteY2" fmla="*/ 5029200 h 5029200"/>
              <a:gd name="connsiteX3" fmla="*/ 0 w 12192000"/>
              <a:gd name="connsiteY3" fmla="*/ 5029200 h 5029200"/>
              <a:gd name="connsiteX4" fmla="*/ 0 w 12192000"/>
              <a:gd name="connsiteY4" fmla="*/ 0 h 5029200"/>
              <a:gd name="connsiteX0" fmla="*/ 0 w 12192000"/>
              <a:gd name="connsiteY0" fmla="*/ 2666 h 5031866"/>
              <a:gd name="connsiteX1" fmla="*/ 919732 w 12192000"/>
              <a:gd name="connsiteY1" fmla="*/ 0 h 5031866"/>
              <a:gd name="connsiteX2" fmla="*/ 12192000 w 12192000"/>
              <a:gd name="connsiteY2" fmla="*/ 2666 h 5031866"/>
              <a:gd name="connsiteX3" fmla="*/ 12192000 w 12192000"/>
              <a:gd name="connsiteY3" fmla="*/ 5031866 h 5031866"/>
              <a:gd name="connsiteX4" fmla="*/ 0 w 12192000"/>
              <a:gd name="connsiteY4" fmla="*/ 5031866 h 5031866"/>
              <a:gd name="connsiteX5" fmla="*/ 0 w 12192000"/>
              <a:gd name="connsiteY5" fmla="*/ 2666 h 5031866"/>
              <a:gd name="connsiteX0" fmla="*/ 0 w 12192000"/>
              <a:gd name="connsiteY0" fmla="*/ 2666 h 5031866"/>
              <a:gd name="connsiteX1" fmla="*/ 463865 w 12192000"/>
              <a:gd name="connsiteY1" fmla="*/ 2666 h 5031866"/>
              <a:gd name="connsiteX2" fmla="*/ 919732 w 12192000"/>
              <a:gd name="connsiteY2" fmla="*/ 0 h 5031866"/>
              <a:gd name="connsiteX3" fmla="*/ 12192000 w 12192000"/>
              <a:gd name="connsiteY3" fmla="*/ 2666 h 5031866"/>
              <a:gd name="connsiteX4" fmla="*/ 12192000 w 12192000"/>
              <a:gd name="connsiteY4" fmla="*/ 5031866 h 5031866"/>
              <a:gd name="connsiteX5" fmla="*/ 0 w 12192000"/>
              <a:gd name="connsiteY5" fmla="*/ 5031866 h 5031866"/>
              <a:gd name="connsiteX6" fmla="*/ 0 w 12192000"/>
              <a:gd name="connsiteY6" fmla="*/ 2666 h 5031866"/>
              <a:gd name="connsiteX0" fmla="*/ 0 w 12192000"/>
              <a:gd name="connsiteY0" fmla="*/ 0 h 5946266"/>
              <a:gd name="connsiteX1" fmla="*/ 463865 w 12192000"/>
              <a:gd name="connsiteY1" fmla="*/ 917066 h 5946266"/>
              <a:gd name="connsiteX2" fmla="*/ 919732 w 12192000"/>
              <a:gd name="connsiteY2" fmla="*/ 914400 h 5946266"/>
              <a:gd name="connsiteX3" fmla="*/ 12192000 w 12192000"/>
              <a:gd name="connsiteY3" fmla="*/ 917066 h 5946266"/>
              <a:gd name="connsiteX4" fmla="*/ 12192000 w 12192000"/>
              <a:gd name="connsiteY4" fmla="*/ 5946266 h 5946266"/>
              <a:gd name="connsiteX5" fmla="*/ 0 w 12192000"/>
              <a:gd name="connsiteY5" fmla="*/ 5946266 h 5946266"/>
              <a:gd name="connsiteX6" fmla="*/ 0 w 12192000"/>
              <a:gd name="connsiteY6" fmla="*/ 0 h 5946266"/>
              <a:gd name="connsiteX0" fmla="*/ 0 w 12192000"/>
              <a:gd name="connsiteY0" fmla="*/ 0 h 5946266"/>
              <a:gd name="connsiteX1" fmla="*/ 205273 w 12192000"/>
              <a:gd name="connsiteY1" fmla="*/ 407881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917066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5 w 12192000"/>
              <a:gd name="connsiteY2" fmla="*/ 463865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68021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55552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72177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59708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59708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8021 w 12192000"/>
              <a:gd name="connsiteY2" fmla="*/ 447239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192000"/>
              <a:gd name="connsiteY0" fmla="*/ 0 h 5946266"/>
              <a:gd name="connsiteX1" fmla="*/ 463864 w 12192000"/>
              <a:gd name="connsiteY1" fmla="*/ 0 h 5946266"/>
              <a:gd name="connsiteX2" fmla="*/ 463864 w 12192000"/>
              <a:gd name="connsiteY2" fmla="*/ 443083 h 5946266"/>
              <a:gd name="connsiteX3" fmla="*/ 919732 w 12192000"/>
              <a:gd name="connsiteY3" fmla="*/ 914400 h 5946266"/>
              <a:gd name="connsiteX4" fmla="*/ 12192000 w 12192000"/>
              <a:gd name="connsiteY4" fmla="*/ 917066 h 5946266"/>
              <a:gd name="connsiteX5" fmla="*/ 12192000 w 12192000"/>
              <a:gd name="connsiteY5" fmla="*/ 5946266 h 5946266"/>
              <a:gd name="connsiteX6" fmla="*/ 0 w 12192000"/>
              <a:gd name="connsiteY6" fmla="*/ 5946266 h 5946266"/>
              <a:gd name="connsiteX7" fmla="*/ 0 w 12192000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21223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0004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9732 w 12208626"/>
              <a:gd name="connsiteY3" fmla="*/ 914400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12911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6266"/>
              <a:gd name="connsiteX1" fmla="*/ 463864 w 12208626"/>
              <a:gd name="connsiteY1" fmla="*/ 0 h 5946266"/>
              <a:gd name="connsiteX2" fmla="*/ 463864 w 12208626"/>
              <a:gd name="connsiteY2" fmla="*/ 443083 h 5946266"/>
              <a:gd name="connsiteX3" fmla="*/ 916653 w 12208626"/>
              <a:gd name="connsiteY3" fmla="*/ 908243 h 5946266"/>
              <a:gd name="connsiteX4" fmla="*/ 12208626 w 12208626"/>
              <a:gd name="connsiteY4" fmla="*/ 909832 h 5946266"/>
              <a:gd name="connsiteX5" fmla="*/ 12192000 w 12208626"/>
              <a:gd name="connsiteY5" fmla="*/ 5946266 h 5946266"/>
              <a:gd name="connsiteX6" fmla="*/ 0 w 12208626"/>
              <a:gd name="connsiteY6" fmla="*/ 5946266 h 5946266"/>
              <a:gd name="connsiteX7" fmla="*/ 0 w 12208626"/>
              <a:gd name="connsiteY7" fmla="*/ 0 h 5946266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63864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3864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3083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16653 w 12208626"/>
              <a:gd name="connsiteY3" fmla="*/ 908243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9832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70021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70022 w 12208626"/>
              <a:gd name="connsiteY2" fmla="*/ 449241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67637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2868 w 12208626"/>
              <a:gd name="connsiteY2" fmla="*/ 456385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22810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0 w 12208626"/>
              <a:gd name="connsiteY0" fmla="*/ 0 h 5949345"/>
              <a:gd name="connsiteX1" fmla="*/ 458099 w 12208626"/>
              <a:gd name="connsiteY1" fmla="*/ 0 h 5949345"/>
              <a:gd name="connsiteX2" fmla="*/ 460484 w 12208626"/>
              <a:gd name="connsiteY2" fmla="*/ 454004 h 5949345"/>
              <a:gd name="connsiteX3" fmla="*/ 915656 w 12208626"/>
              <a:gd name="connsiteY3" fmla="*/ 905164 h 5949345"/>
              <a:gd name="connsiteX4" fmla="*/ 12208626 w 12208626"/>
              <a:gd name="connsiteY4" fmla="*/ 903675 h 5949345"/>
              <a:gd name="connsiteX5" fmla="*/ 12207394 w 12208626"/>
              <a:gd name="connsiteY5" fmla="*/ 5949345 h 5949345"/>
              <a:gd name="connsiteX6" fmla="*/ 0 w 12208626"/>
              <a:gd name="connsiteY6" fmla="*/ 5946266 h 5949345"/>
              <a:gd name="connsiteX7" fmla="*/ 0 w 12208626"/>
              <a:gd name="connsiteY7" fmla="*/ 0 h 5949345"/>
              <a:gd name="connsiteX0" fmla="*/ 8720 w 12217346"/>
              <a:gd name="connsiteY0" fmla="*/ 0 h 5949345"/>
              <a:gd name="connsiteX1" fmla="*/ 466819 w 12217346"/>
              <a:gd name="connsiteY1" fmla="*/ 0 h 5949345"/>
              <a:gd name="connsiteX2" fmla="*/ 469204 w 12217346"/>
              <a:gd name="connsiteY2" fmla="*/ 454004 h 5949345"/>
              <a:gd name="connsiteX3" fmla="*/ 924376 w 12217346"/>
              <a:gd name="connsiteY3" fmla="*/ 905164 h 5949345"/>
              <a:gd name="connsiteX4" fmla="*/ 12217346 w 12217346"/>
              <a:gd name="connsiteY4" fmla="*/ 903675 h 5949345"/>
              <a:gd name="connsiteX5" fmla="*/ 12216114 w 12217346"/>
              <a:gd name="connsiteY5" fmla="*/ 5949345 h 5949345"/>
              <a:gd name="connsiteX6" fmla="*/ 0 w 12217346"/>
              <a:gd name="connsiteY6" fmla="*/ 5928849 h 5949345"/>
              <a:gd name="connsiteX7" fmla="*/ 8720 w 12217346"/>
              <a:gd name="connsiteY7" fmla="*/ 0 h 5949345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  <a:gd name="connsiteX0" fmla="*/ 8720 w 12217346"/>
              <a:gd name="connsiteY0" fmla="*/ 0 h 5931928"/>
              <a:gd name="connsiteX1" fmla="*/ 466819 w 12217346"/>
              <a:gd name="connsiteY1" fmla="*/ 0 h 5931928"/>
              <a:gd name="connsiteX2" fmla="*/ 469204 w 12217346"/>
              <a:gd name="connsiteY2" fmla="*/ 454004 h 5931928"/>
              <a:gd name="connsiteX3" fmla="*/ 924376 w 12217346"/>
              <a:gd name="connsiteY3" fmla="*/ 905164 h 5931928"/>
              <a:gd name="connsiteX4" fmla="*/ 12217346 w 12217346"/>
              <a:gd name="connsiteY4" fmla="*/ 903675 h 5931928"/>
              <a:gd name="connsiteX5" fmla="*/ 12216114 w 12217346"/>
              <a:gd name="connsiteY5" fmla="*/ 5931928 h 5931928"/>
              <a:gd name="connsiteX6" fmla="*/ 0 w 12217346"/>
              <a:gd name="connsiteY6" fmla="*/ 5928849 h 5931928"/>
              <a:gd name="connsiteX7" fmla="*/ 8720 w 12217346"/>
              <a:gd name="connsiteY7" fmla="*/ 0 h 593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7346" h="5931928">
                <a:moveTo>
                  <a:pt x="8720" y="0"/>
                </a:moveTo>
                <a:lnTo>
                  <a:pt x="466819" y="0"/>
                </a:lnTo>
                <a:cubicBezTo>
                  <a:pt x="466819" y="305689"/>
                  <a:pt x="469816" y="280886"/>
                  <a:pt x="469204" y="454004"/>
                </a:cubicBezTo>
                <a:lnTo>
                  <a:pt x="924376" y="905164"/>
                </a:lnTo>
                <a:lnTo>
                  <a:pt x="12217346" y="903675"/>
                </a:lnTo>
                <a:cubicBezTo>
                  <a:pt x="12216935" y="2583513"/>
                  <a:pt x="12216525" y="4252090"/>
                  <a:pt x="12216114" y="5931928"/>
                </a:cubicBezTo>
                <a:lnTo>
                  <a:pt x="0" y="5928849"/>
                </a:lnTo>
                <a:cubicBezTo>
                  <a:pt x="2907" y="3952566"/>
                  <a:pt x="5813" y="1976283"/>
                  <a:pt x="872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l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51266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6125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76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413952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  <p:sp>
        <p:nvSpPr>
          <p:cNvPr id="7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1376363"/>
            <a:ext cx="4921250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4" name="Title"/>
          <p:cNvSpPr>
            <a:spLocks noGrp="1"/>
          </p:cNvSpPr>
          <p:nvPr>
            <p:ph type="title"/>
          </p:nvPr>
        </p:nvSpPr>
        <p:spPr/>
        <p:txBody>
          <a:bodyPr lIns="72000" rIns="72000"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180541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4"/>
            <a:ext cx="4921250" cy="3636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4"/>
            <a:ext cx="4919664" cy="3636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8350715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4" cy="4554000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  <p:sp>
        <p:nvSpPr>
          <p:cNvPr id="12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1150335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D8C83-81C1-4276-B7A6-9AAEA0DC8ADB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8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50" y="-4762"/>
            <a:ext cx="11739543" cy="91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192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s with Sub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12" name="Footer Placeholder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5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  <p:sp>
        <p:nvSpPr>
          <p:cNvPr id="5" name="Column 2"/>
          <p:cNvSpPr>
            <a:spLocks noGrp="1"/>
          </p:cNvSpPr>
          <p:nvPr>
            <p:ph sz="quarter" idx="14"/>
          </p:nvPr>
        </p:nvSpPr>
        <p:spPr>
          <a:xfrm>
            <a:off x="6348413" y="2295525"/>
            <a:ext cx="4921250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1" name="Title column 2"/>
          <p:cNvSpPr>
            <a:spLocks noGrp="1"/>
          </p:cNvSpPr>
          <p:nvPr>
            <p:ph type="body" sz="quarter" idx="16"/>
          </p:nvPr>
        </p:nvSpPr>
        <p:spPr>
          <a:xfrm>
            <a:off x="6348413" y="1376363"/>
            <a:ext cx="4921251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2295525"/>
            <a:ext cx="4919663" cy="3636964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6" name="Title column 1"/>
          <p:cNvSpPr>
            <a:spLocks noGrp="1"/>
          </p:cNvSpPr>
          <p:nvPr>
            <p:ph type="body" sz="quarter" idx="15"/>
          </p:nvPr>
        </p:nvSpPr>
        <p:spPr>
          <a:xfrm>
            <a:off x="923925" y="1376363"/>
            <a:ext cx="4919662" cy="745558"/>
          </a:xfrm>
        </p:spPr>
        <p:txBody>
          <a:bodyPr lIns="93600" rIns="93600" anchor="ctr" anchorCtr="0">
            <a:norm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387116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0" orient="horz" pos="1156">
          <p15:clr>
            <a:srgbClr val="FBAE40"/>
          </p15:clr>
        </p15:guide>
        <p15:guide id="2" orient="horz" pos="144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7" name="Date Placeholder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8" name="Footer Placeholder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3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  <p:sp>
        <p:nvSpPr>
          <p:cNvPr id="6" name="Picture Placeholder"/>
          <p:cNvSpPr>
            <a:spLocks noGrp="1"/>
          </p:cNvSpPr>
          <p:nvPr>
            <p:ph type="pic" sz="quarter" idx="14"/>
          </p:nvPr>
        </p:nvSpPr>
        <p:spPr>
          <a:xfrm>
            <a:off x="6348413" y="914400"/>
            <a:ext cx="5843587" cy="5013734"/>
          </a:xfrm>
          <a:custGeom>
            <a:avLst/>
            <a:gdLst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0 w 5843587"/>
              <a:gd name="connsiteY3" fmla="*/ 5029200 h 5029200"/>
              <a:gd name="connsiteX4" fmla="*/ 0 w 5843587"/>
              <a:gd name="connsiteY4" fmla="*/ 0 h 5029200"/>
              <a:gd name="connsiteX0" fmla="*/ 0 w 5843587"/>
              <a:gd name="connsiteY0" fmla="*/ 0 h 5029200"/>
              <a:gd name="connsiteX1" fmla="*/ 5843587 w 5843587"/>
              <a:gd name="connsiteY1" fmla="*/ 0 h 5029200"/>
              <a:gd name="connsiteX2" fmla="*/ 5843587 w 5843587"/>
              <a:gd name="connsiteY2" fmla="*/ 5029200 h 5029200"/>
              <a:gd name="connsiteX3" fmla="*/ 456677 w 5843587"/>
              <a:gd name="connsiteY3" fmla="*/ 5027843 h 5029200"/>
              <a:gd name="connsiteX4" fmla="*/ 0 w 5843587"/>
              <a:gd name="connsiteY4" fmla="*/ 5029200 h 5029200"/>
              <a:gd name="connsiteX5" fmla="*/ 0 w 5843587"/>
              <a:gd name="connsiteY5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1880 w 5845467"/>
              <a:gd name="connsiteY4" fmla="*/ 5029200 h 5029200"/>
              <a:gd name="connsiteX5" fmla="*/ 0 w 5845467"/>
              <a:gd name="connsiteY5" fmla="*/ 4569287 h 5029200"/>
              <a:gd name="connsiteX6" fmla="*/ 1880 w 5845467"/>
              <a:gd name="connsiteY6" fmla="*/ 0 h 5029200"/>
              <a:gd name="connsiteX0" fmla="*/ 1880 w 5845467"/>
              <a:gd name="connsiteY0" fmla="*/ 0 h 5029200"/>
              <a:gd name="connsiteX1" fmla="*/ 5845467 w 5845467"/>
              <a:gd name="connsiteY1" fmla="*/ 0 h 5029200"/>
              <a:gd name="connsiteX2" fmla="*/ 5845467 w 5845467"/>
              <a:gd name="connsiteY2" fmla="*/ 5029200 h 5029200"/>
              <a:gd name="connsiteX3" fmla="*/ 458557 w 5845467"/>
              <a:gd name="connsiteY3" fmla="*/ 5027843 h 5029200"/>
              <a:gd name="connsiteX4" fmla="*/ 0 w 5845467"/>
              <a:gd name="connsiteY4" fmla="*/ 4569287 h 5029200"/>
              <a:gd name="connsiteX5" fmla="*/ 1880 w 5845467"/>
              <a:gd name="connsiteY5" fmla="*/ 0 h 5029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845467" h="5029200">
                <a:moveTo>
                  <a:pt x="1880" y="0"/>
                </a:moveTo>
                <a:lnTo>
                  <a:pt x="5845467" y="0"/>
                </a:lnTo>
                <a:lnTo>
                  <a:pt x="5845467" y="5029200"/>
                </a:lnTo>
                <a:lnTo>
                  <a:pt x="458557" y="5027843"/>
                </a:lnTo>
                <a:lnTo>
                  <a:pt x="0" y="4569287"/>
                </a:lnTo>
                <a:cubicBezTo>
                  <a:pt x="627" y="3046191"/>
                  <a:pt x="1253" y="1523096"/>
                  <a:pt x="1880" y="0"/>
                </a:cubicBezTo>
                <a:close/>
              </a:path>
            </a:pathLst>
          </a:custGeo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en-US" smtClean="0"/>
              <a:t>Click icon to add picture</a:t>
            </a:r>
            <a:endParaRPr lang="nl-NL" dirty="0"/>
          </a:p>
        </p:txBody>
      </p:sp>
      <p:sp>
        <p:nvSpPr>
          <p:cNvPr id="9" name="Column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4919663" cy="4556125"/>
          </a:xfrm>
          <a:prstGeom prst="rect">
            <a:avLst/>
          </a:prstGeo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 sz="1600"/>
            </a:lvl4pPr>
            <a:lvl5pPr>
              <a:buClrTx/>
              <a:defRPr sz="16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0917833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3" name="Date Placeholder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5" name="Footer Placeholder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Title ba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4" y="-4762"/>
            <a:ext cx="11739556" cy="91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36802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23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32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41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0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2.jpg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9.xml"/><Relationship Id="rId10" Type="http://schemas.openxmlformats.org/officeDocument/2006/relationships/theme" Target="../theme/theme7.xml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6713AF3-D34F-4347-B541-7D2083802369}" type="slidenum">
              <a:rPr lang="nl-NL" smtClean="0"/>
              <a:t>‹#›</a:t>
            </a:fld>
            <a:endParaRPr lang="nl-NL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39CE4693-9B4C-4599-8C57-CEA031E07FAC}" type="datetimeFigureOut">
              <a:rPr lang="nl-NL" smtClean="0"/>
              <a:t>1-7-2021</a:t>
            </a:fld>
            <a:endParaRPr lang="nl-NL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2724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2206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pos="291">
          <p15:clr>
            <a:srgbClr val="F26B43"/>
          </p15:clr>
        </p15:guide>
        <p15:guide id="4" pos="7099">
          <p15:clr>
            <a:srgbClr val="F26B43"/>
          </p15:clr>
        </p15:guide>
        <p15:guide id="5" orient="horz" pos="576">
          <p15:clr>
            <a:srgbClr val="F26B43"/>
          </p15:clr>
        </p15:guide>
        <p15:guide id="6" orient="horz" pos="867">
          <p15:clr>
            <a:srgbClr val="F26B43"/>
          </p15:clr>
        </p15:guide>
        <p15:guide id="7" orient="horz" pos="3737">
          <p15:clr>
            <a:srgbClr val="F26B43"/>
          </p15:clr>
        </p15:guide>
        <p15:guide id="8" pos="3999">
          <p15:clr>
            <a:srgbClr val="F26B43"/>
          </p15:clr>
        </p15:guide>
        <p15:guide id="9" pos="3681">
          <p15:clr>
            <a:srgbClr val="F26B43"/>
          </p15:clr>
        </p15:guide>
        <p15:guide id="10" orient="horz" pos="4030">
          <p15:clr>
            <a:srgbClr val="F26B43"/>
          </p15:clr>
        </p15:guide>
        <p15:guide id="11" pos="5548">
          <p15:clr>
            <a:srgbClr val="F26B43"/>
          </p15:clr>
        </p15:guide>
        <p15:guide id="12" pos="582">
          <p15:clr>
            <a:srgbClr val="F26B43"/>
          </p15:clr>
        </p15:guide>
        <p15:guide id="13" pos="7389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2724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3272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1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36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4000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087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0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36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4537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0580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1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36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4000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8960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1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37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4000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73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1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37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Herospace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78" y="5940000"/>
            <a:ext cx="12240008" cy="918000"/>
          </a:xfrm>
          <a:prstGeom prst="rect">
            <a:avLst/>
          </a:prstGeom>
        </p:spPr>
      </p:pic>
      <p:sp>
        <p:nvSpPr>
          <p:cNvPr id="4" name="Slide Number Placeholder"/>
          <p:cNvSpPr>
            <a:spLocks noGrp="1"/>
          </p:cNvSpPr>
          <p:nvPr>
            <p:ph type="sldNum" sz="quarter" idx="4"/>
          </p:nvPr>
        </p:nvSpPr>
        <p:spPr>
          <a:xfrm>
            <a:off x="11344275" y="6210980"/>
            <a:ext cx="385763" cy="365125"/>
          </a:xfrm>
          <a:prstGeom prst="rect">
            <a:avLst/>
          </a:prstGeom>
        </p:spPr>
        <p:txBody>
          <a:bodyPr vert="horz" lIns="36000" tIns="45720" rIns="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DFD8C83-81C1-4276-B7A6-9AAEA0DC8ADB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2" name="Date Placeholder"/>
          <p:cNvSpPr>
            <a:spLocks noGrp="1"/>
          </p:cNvSpPr>
          <p:nvPr>
            <p:ph type="dt" sz="half" idx="2"/>
          </p:nvPr>
        </p:nvSpPr>
        <p:spPr>
          <a:xfrm>
            <a:off x="8816975" y="6210981"/>
            <a:ext cx="2452688" cy="365125"/>
          </a:xfrm>
          <a:prstGeom prst="rect">
            <a:avLst/>
          </a:prstGeom>
          <a:blipFill rotWithShape="1">
            <a:blip r:embed="rId12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3" name="Footer Placeholder"/>
          <p:cNvSpPr>
            <a:spLocks noGrp="1"/>
          </p:cNvSpPr>
          <p:nvPr>
            <p:ph type="ftr" sz="quarter" idx="3"/>
          </p:nvPr>
        </p:nvSpPr>
        <p:spPr>
          <a:xfrm>
            <a:off x="6361113" y="6210981"/>
            <a:ext cx="2459037" cy="365125"/>
          </a:xfrm>
          <a:prstGeom prst="rect">
            <a:avLst/>
          </a:prstGeom>
          <a:blipFill rotWithShape="1">
            <a:blip r:embed="rId13"/>
            <a:stretch>
              <a:fillRect/>
            </a:stretch>
          </a:blipFill>
        </p:spPr>
        <p:txBody>
          <a:bodyPr vert="horz" lIns="10800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ext Placeholder"/>
          <p:cNvSpPr>
            <a:spLocks noGrp="1"/>
          </p:cNvSpPr>
          <p:nvPr>
            <p:ph type="body" idx="1"/>
          </p:nvPr>
        </p:nvSpPr>
        <p:spPr>
          <a:xfrm>
            <a:off x="923925" y="1376363"/>
            <a:ext cx="10345737" cy="4554000"/>
          </a:xfrm>
          <a:prstGeom prst="rect">
            <a:avLst/>
          </a:prstGeom>
        </p:spPr>
        <p:txBody>
          <a:bodyPr vert="horz" lIns="93600" tIns="0" rIns="93600" bIns="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 dirty="0"/>
          </a:p>
        </p:txBody>
      </p:sp>
      <p:sp>
        <p:nvSpPr>
          <p:cNvPr id="1026" name="Title Placeholder"/>
          <p:cNvSpPr>
            <a:spLocks noGrp="1"/>
          </p:cNvSpPr>
          <p:nvPr>
            <p:ph type="title"/>
          </p:nvPr>
        </p:nvSpPr>
        <p:spPr bwMode="auto">
          <a:xfrm>
            <a:off x="923925" y="0"/>
            <a:ext cx="10345739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0" tIns="0" rIns="72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8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342900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2pPr>
      <a:lvl3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3pPr>
      <a:lvl4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4pPr>
      <a:lvl5pPr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  <a:cs typeface="ScalaSans" pitchFamily="34" charset="0"/>
        </a:defRPr>
      </a:lvl5pPr>
      <a:lvl6pPr marL="3429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6pPr>
      <a:lvl7pPr marL="6858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7pPr>
      <a:lvl8pPr marL="10287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8pPr>
      <a:lvl9pPr marL="1371600" algn="l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ScalaSans" pitchFamily="-109" charset="0"/>
          <a:ea typeface="ヒラギノ角ゴ Pro W3" pitchFamily="-109" charset="-128"/>
        </a:defRPr>
      </a:lvl9pPr>
    </p:titleStyle>
    <p:bodyStyle>
      <a:lvl1pPr marL="257175" indent="-257175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4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1pPr>
      <a:lvl2pPr marL="557213" indent="-214313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20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2pPr>
      <a:lvl3pPr marL="8572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rgbClr val="003366"/>
          </a:solidFill>
          <a:latin typeface="Arial" pitchFamily="34" charset="0"/>
          <a:ea typeface="ヒラギノ角ゴ Pro W3" pitchFamily="-109" charset="-128"/>
          <a:cs typeface="Arial" pitchFamily="34" charset="0"/>
        </a:defRPr>
      </a:lvl3pPr>
      <a:lvl4pPr marL="12001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4pPr>
      <a:lvl5pPr marL="1543050" indent="-171450" algn="l" defTabSz="342900" rtl="0" eaLnBrk="1" fontAlgn="base" hangingPunct="1">
        <a:spcBef>
          <a:spcPts val="800"/>
        </a:spcBef>
        <a:spcAft>
          <a:spcPct val="0"/>
        </a:spcAft>
        <a:buClr>
          <a:schemeClr val="tx2"/>
        </a:buClr>
        <a:buFont typeface="Arial" pitchFamily="34" charset="0"/>
        <a:buChar char="»"/>
        <a:defRPr sz="1600" kern="1200">
          <a:solidFill>
            <a:srgbClr val="003366"/>
          </a:solidFill>
          <a:latin typeface="ScalaSans"/>
          <a:ea typeface="ヒラギノ角ゴ Pro W3" pitchFamily="-109" charset="-128"/>
          <a:cs typeface="ScalaSan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91">
          <p15:clr>
            <a:srgbClr val="F26B43"/>
          </p15:clr>
        </p15:guide>
        <p15:guide id="2" pos="7099">
          <p15:clr>
            <a:srgbClr val="F26B43"/>
          </p15:clr>
        </p15:guide>
        <p15:guide id="3" orient="horz" pos="576">
          <p15:clr>
            <a:srgbClr val="F26B43"/>
          </p15:clr>
        </p15:guide>
        <p15:guide id="4" orient="horz" pos="867">
          <p15:clr>
            <a:srgbClr val="F26B43"/>
          </p15:clr>
        </p15:guide>
        <p15:guide id="5" orient="horz" pos="3744">
          <p15:clr>
            <a:srgbClr val="F26B43"/>
          </p15:clr>
        </p15:guide>
        <p15:guide id="6" pos="3999">
          <p15:clr>
            <a:srgbClr val="F26B43"/>
          </p15:clr>
        </p15:guide>
        <p15:guide id="7" pos="3681">
          <p15:clr>
            <a:srgbClr val="F26B43"/>
          </p15:clr>
        </p15:guide>
        <p15:guide id="8" orient="horz" pos="4030">
          <p15:clr>
            <a:srgbClr val="F26B43"/>
          </p15:clr>
        </p15:guide>
        <p15:guide id="9" pos="5548">
          <p15:clr>
            <a:srgbClr val="F26B43"/>
          </p15:clr>
        </p15:guide>
        <p15:guide id="10" pos="582">
          <p15:clr>
            <a:srgbClr val="F26B43"/>
          </p15:clr>
        </p15:guide>
        <p15:guide id="11" pos="738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Hans-Georg van </a:t>
            </a:r>
            <a:r>
              <a:rPr lang="nl-NL" dirty="0" err="1" smtClean="0"/>
              <a:t>Liempd</a:t>
            </a:r>
            <a:endParaRPr lang="nl-N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Ontzorgen</a:t>
            </a:r>
            <a:r>
              <a:rPr lang="nl-NL" dirty="0" smtClean="0"/>
              <a:t> en ontknopen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0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1866901" y="3047207"/>
            <a:ext cx="9356726" cy="9350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MYEMPLOYEEPORTAL</a:t>
            </a:r>
          </a:p>
          <a:p>
            <a:endParaRPr lang="nl-NL" sz="6600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6502400" y="1155700"/>
            <a:ext cx="5918200" cy="990600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6600" dirty="0" smtClean="0"/>
              <a:t>OSIRIS</a:t>
            </a:r>
          </a:p>
          <a:p>
            <a:pPr marL="0" indent="0">
              <a:buNone/>
            </a:pPr>
            <a:r>
              <a:rPr lang="nl-NL" sz="4800" dirty="0" smtClean="0"/>
              <a:t>THESISDOSSIER</a:t>
            </a:r>
            <a:endParaRPr lang="nl-NL" sz="48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 rot="11059018">
            <a:off x="909241" y="1241822"/>
            <a:ext cx="4724400" cy="1204119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6600" dirty="0" smtClean="0"/>
              <a:t>DECL</a:t>
            </a:r>
            <a:r>
              <a:rPr lang="nl-NL" sz="6600" i="1" dirty="0" smtClean="0"/>
              <a:t>A</a:t>
            </a:r>
            <a:r>
              <a:rPr lang="nl-NL" sz="6600" dirty="0" smtClean="0"/>
              <a:t>REE</a:t>
            </a:r>
          </a:p>
          <a:p>
            <a:endParaRPr lang="nl-NL" sz="6600" dirty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1333500" y="4705748"/>
            <a:ext cx="8763000" cy="862806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6600" dirty="0" smtClean="0"/>
              <a:t>CANVAS</a:t>
            </a:r>
            <a:r>
              <a:rPr lang="nl-NL" sz="4400" dirty="0" smtClean="0"/>
              <a:t>COLLABORATION</a:t>
            </a:r>
            <a:endParaRPr lang="nl-NL" sz="6600" dirty="0" smtClean="0"/>
          </a:p>
          <a:p>
            <a:endParaRPr lang="nl-NL" sz="6600" dirty="0"/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 rot="21444491">
            <a:off x="6506361" y="5387659"/>
            <a:ext cx="5018624" cy="288764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6600" dirty="0" smtClean="0"/>
              <a:t>TIMETABLE</a:t>
            </a:r>
          </a:p>
          <a:p>
            <a:endParaRPr lang="nl-NL" sz="6600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 flipV="1">
            <a:off x="774700" y="3873500"/>
            <a:ext cx="10909300" cy="832248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4800" dirty="0" smtClean="0"/>
              <a:t>NEVENWERKZAAMHEDEN</a:t>
            </a:r>
          </a:p>
          <a:p>
            <a:endParaRPr lang="nl-NL" sz="6600" dirty="0"/>
          </a:p>
        </p:txBody>
      </p:sp>
      <p:sp>
        <p:nvSpPr>
          <p:cNvPr id="12" name="Content Placeholder 1"/>
          <p:cNvSpPr txBox="1">
            <a:spLocks/>
          </p:cNvSpPr>
          <p:nvPr/>
        </p:nvSpPr>
        <p:spPr>
          <a:xfrm>
            <a:off x="774700" y="2184401"/>
            <a:ext cx="3289300" cy="673099"/>
          </a:xfrm>
          <a:prstGeom prst="rect">
            <a:avLst/>
          </a:prstGeom>
        </p:spPr>
        <p:txBody>
          <a:bodyPr vert="horz" lIns="93600" tIns="0" rIns="93600" bIns="0" rtlCol="0">
            <a:noAutofit/>
          </a:bodyPr>
          <a:lstStyle>
            <a:lvl1pPr marL="257175" indent="-257175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4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1pPr>
            <a:lvl2pPr marL="557213" indent="-214313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2pPr>
            <a:lvl3pPr marL="8572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rgbClr val="003366"/>
                </a:solidFill>
                <a:latin typeface="Arial" pitchFamily="34" charset="0"/>
                <a:ea typeface="ヒラギノ角ゴ Pro W3" pitchFamily="-109" charset="-128"/>
                <a:cs typeface="Arial" pitchFamily="34" charset="0"/>
              </a:defRPr>
            </a:lvl3pPr>
            <a:lvl4pPr marL="12001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–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4pPr>
            <a:lvl5pPr marL="1543050" indent="-171450" algn="l" defTabSz="342900" rtl="0" eaLnBrk="1" fontAlgn="base" hangingPunct="1">
              <a:spcBef>
                <a:spcPts val="800"/>
              </a:spcBef>
              <a:spcAft>
                <a:spcPct val="0"/>
              </a:spcAft>
              <a:buClr>
                <a:schemeClr val="tx2"/>
              </a:buClr>
              <a:buFont typeface="Arial" pitchFamily="34" charset="0"/>
              <a:buChar char="»"/>
              <a:defRPr sz="1600" kern="1200">
                <a:solidFill>
                  <a:srgbClr val="003366"/>
                </a:solidFill>
                <a:latin typeface="ScalaSans"/>
                <a:ea typeface="ヒラギノ角ゴ Pro W3" pitchFamily="-109" charset="-128"/>
                <a:cs typeface="ScalaSans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nl-NL" sz="4400" dirty="0" smtClean="0"/>
              <a:t>TURNITIN</a:t>
            </a:r>
          </a:p>
          <a:p>
            <a:endParaRPr lang="nl-NL" sz="6600" dirty="0"/>
          </a:p>
        </p:txBody>
      </p:sp>
    </p:spTree>
    <p:extLst>
      <p:ext uri="{BB962C8B-B14F-4D97-AF65-F5344CB8AC3E}">
        <p14:creationId xmlns:p14="http://schemas.microsoft.com/office/powerpoint/2010/main" val="123348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23925" y="1376363"/>
            <a:ext cx="7011988" cy="4551771"/>
          </a:xfrm>
        </p:spPr>
        <p:txBody>
          <a:bodyPr>
            <a:normAutofit/>
          </a:bodyPr>
          <a:lstStyle/>
          <a:p>
            <a:r>
              <a:rPr lang="nl-NL" dirty="0" smtClean="0"/>
              <a:t>We hebben de </a:t>
            </a:r>
            <a:r>
              <a:rPr lang="nl-NL" dirty="0" smtClean="0"/>
              <a:t>(basis)ondersteuning verder geharmoniseerd en op </a:t>
            </a:r>
            <a:r>
              <a:rPr lang="nl-NL" dirty="0" smtClean="0"/>
              <a:t>orde </a:t>
            </a:r>
            <a:r>
              <a:rPr lang="nl-NL" dirty="0" smtClean="0"/>
              <a:t>gebracht, hebben keuzes gemaakt en zijn nog niet klaar.</a:t>
            </a:r>
            <a:endParaRPr lang="nl-NL" dirty="0" smtClean="0"/>
          </a:p>
          <a:p>
            <a:r>
              <a:rPr lang="nl-NL" dirty="0" smtClean="0"/>
              <a:t>We </a:t>
            </a:r>
            <a:r>
              <a:rPr lang="nl-NL" dirty="0" smtClean="0"/>
              <a:t>gaan er vanuit dat onze medewerkers intrinsiek gemotiveerd zijn om het juiste te doen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Doel moet voortdurend zijn dat we onze </a:t>
            </a:r>
            <a:r>
              <a:rPr lang="nl-NL" dirty="0"/>
              <a:t>wetenschappers </a:t>
            </a:r>
            <a:r>
              <a:rPr lang="nl-NL" dirty="0" smtClean="0"/>
              <a:t>ondersteunen</a:t>
            </a:r>
            <a:r>
              <a:rPr lang="nl-NL" dirty="0"/>
              <a:t>, zodat zij de missie </a:t>
            </a:r>
            <a:r>
              <a:rPr lang="nl-NL" dirty="0" smtClean="0"/>
              <a:t>en strategie van </a:t>
            </a:r>
            <a:r>
              <a:rPr lang="nl-NL" dirty="0"/>
              <a:t>onze universiteit kunnen </a:t>
            </a:r>
            <a:r>
              <a:rPr lang="nl-NL" dirty="0" smtClean="0"/>
              <a:t>verwezenlijken door goed onderzoek te doen en onderwijs te verzorgen.</a:t>
            </a:r>
            <a:endParaRPr lang="nl-NL" dirty="0"/>
          </a:p>
          <a:p>
            <a:r>
              <a:rPr lang="nl-NL" dirty="0" smtClean="0"/>
              <a:t>‘’maak wetenschapper blij’’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 BEST naar Beter</a:t>
            </a:r>
            <a:endParaRPr lang="nl-NL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03" r="19403"/>
          <a:stretch>
            <a:fillRect/>
          </a:stretch>
        </p:blipFill>
        <p:spPr>
          <a:xfrm>
            <a:off x="7935913" y="1145381"/>
            <a:ext cx="4256087" cy="5013734"/>
          </a:xfrm>
        </p:spPr>
      </p:pic>
    </p:spTree>
    <p:extLst>
      <p:ext uri="{BB962C8B-B14F-4D97-AF65-F5344CB8AC3E}">
        <p14:creationId xmlns:p14="http://schemas.microsoft.com/office/powerpoint/2010/main" val="22572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We zien een enorme werkdruk bij onze </a:t>
            </a:r>
            <a:r>
              <a:rPr lang="nl-NL" dirty="0" smtClean="0"/>
              <a:t>wetenschappers</a:t>
            </a:r>
            <a:r>
              <a:rPr lang="nl-NL" dirty="0"/>
              <a:t> </a:t>
            </a:r>
            <a:r>
              <a:rPr lang="nl-NL" dirty="0" smtClean="0"/>
              <a:t>– lijkt vaak veroorzaakt door niet onderwijs en niet onderzoek gerelateerde regeldruk?</a:t>
            </a:r>
            <a:endParaRPr lang="nl-NL" dirty="0" smtClean="0"/>
          </a:p>
          <a:p>
            <a:r>
              <a:rPr lang="nl-NL" dirty="0" smtClean="0"/>
              <a:t>Weten we waar deze nodeloze bureaucratie zit?</a:t>
            </a:r>
          </a:p>
          <a:p>
            <a:r>
              <a:rPr lang="nl-NL" dirty="0" smtClean="0"/>
              <a:t>Hoe zorgen we voor een organisatie </a:t>
            </a:r>
            <a:r>
              <a:rPr lang="nl-NL" dirty="0" smtClean="0"/>
              <a:t>met </a:t>
            </a:r>
            <a:r>
              <a:rPr lang="nl-NL" dirty="0" smtClean="0"/>
              <a:t>verandervermogen, terwijl in deze tijd stabiliteit nodig is?</a:t>
            </a:r>
            <a:endParaRPr lang="nl-NL" dirty="0"/>
          </a:p>
          <a:p>
            <a:r>
              <a:rPr lang="nl-NL" dirty="0" smtClean="0"/>
              <a:t>Hoe kunnen we </a:t>
            </a:r>
            <a:r>
              <a:rPr lang="nl-NL" dirty="0" smtClean="0"/>
              <a:t>innovatiekracht van wetenschappers stimuleren, met een toenemende </a:t>
            </a:r>
            <a:r>
              <a:rPr lang="nl-NL" dirty="0" smtClean="0"/>
              <a:t>controle van </a:t>
            </a:r>
            <a:r>
              <a:rPr lang="nl-NL" dirty="0" smtClean="0"/>
              <a:t>overheid en buitenwereld?</a:t>
            </a:r>
          </a:p>
          <a:p>
            <a:r>
              <a:rPr lang="nl-NL" dirty="0" smtClean="0"/>
              <a:t>Durf te meten, zoals bij LIS (‘’hoe bent u geholpen?”)</a:t>
            </a:r>
          </a:p>
          <a:p>
            <a:r>
              <a:rPr lang="nl-NL" dirty="0" err="1" smtClean="0"/>
              <a:t>Medewerkersonderzoek</a:t>
            </a:r>
            <a:r>
              <a:rPr lang="nl-NL" dirty="0" smtClean="0"/>
              <a:t> 2022 – wat kan anders, beter?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Ontzorgen en ontknopen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011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923925" y="1033463"/>
            <a:ext cx="10887075" cy="5100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3200" dirty="0" smtClean="0"/>
              <a:t>Langs aantal sporen doorgaan:</a:t>
            </a:r>
            <a:endParaRPr lang="nl-NL" sz="3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Basisvoorzieningen </a:t>
            </a:r>
            <a:r>
              <a:rPr lang="nl-NL" dirty="0" smtClean="0"/>
              <a:t>moeten op </a:t>
            </a:r>
            <a:r>
              <a:rPr lang="nl-NL" dirty="0" smtClean="0"/>
              <a:t>orde zijn en </a:t>
            </a:r>
            <a:r>
              <a:rPr lang="nl-NL" dirty="0" smtClean="0"/>
              <a:t>blijven – vanuit </a:t>
            </a:r>
            <a:r>
              <a:rPr lang="nl-NL" dirty="0" err="1" smtClean="0"/>
              <a:t>pro-actieve</a:t>
            </a:r>
            <a:r>
              <a:rPr lang="nl-NL" dirty="0" smtClean="0"/>
              <a:t> </a:t>
            </a:r>
            <a:r>
              <a:rPr lang="nl-NL" dirty="0" smtClean="0"/>
              <a:t>en ‘’</a:t>
            </a:r>
            <a:r>
              <a:rPr lang="nl-NL" dirty="0" err="1" smtClean="0"/>
              <a:t>caring</a:t>
            </a:r>
            <a:r>
              <a:rPr lang="nl-NL" dirty="0" smtClean="0"/>
              <a:t>’’ </a:t>
            </a:r>
            <a:r>
              <a:rPr lang="nl-NL" dirty="0" smtClean="0"/>
              <a:t>houding en </a:t>
            </a:r>
            <a:r>
              <a:rPr lang="nl-NL" dirty="0" err="1" smtClean="0"/>
              <a:t>connected</a:t>
            </a:r>
            <a:r>
              <a:rPr lang="nl-NL" dirty="0"/>
              <a:t> </a:t>
            </a:r>
            <a:r>
              <a:rPr lang="nl-NL" dirty="0" smtClean="0"/>
              <a:t>met wetenschappers – daar werken we al aan. Durf te meten, en zorg dat we het weten.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Geen groot verbetertraject voor ondersteuning. </a:t>
            </a:r>
            <a:r>
              <a:rPr lang="nl-NL" dirty="0" smtClean="0"/>
              <a:t>Begin laag bij de grond en bij de wetenschappers zelf. 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Richt een </a:t>
            </a:r>
            <a:r>
              <a:rPr lang="nl-NL" dirty="0" err="1" smtClean="0"/>
              <a:t>ideeënbus</a:t>
            </a:r>
            <a:r>
              <a:rPr lang="nl-NL" dirty="0" smtClean="0"/>
              <a:t> in, richt werkgroep in die laag hangend fruit bekijkt vanuit de werkvloer.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Rolling basis gedurende de planperiode van de strategie.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Bekijk niet vanuit één school, maar meteen breed</a:t>
            </a:r>
            <a:endParaRPr lang="nl-NL" dirty="0" smtClean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Bij elke project/vernieuwing wees </a:t>
            </a:r>
            <a:r>
              <a:rPr lang="nl-NL" dirty="0" err="1" smtClean="0"/>
              <a:t>courageous</a:t>
            </a:r>
            <a:r>
              <a:rPr lang="nl-NL" dirty="0" smtClean="0"/>
              <a:t> om iets </a:t>
            </a:r>
            <a:r>
              <a:rPr lang="nl-NL" b="1" dirty="0" smtClean="0"/>
              <a:t>niet</a:t>
            </a:r>
            <a:r>
              <a:rPr lang="nl-NL" dirty="0" smtClean="0"/>
              <a:t> te doen</a:t>
            </a:r>
            <a:r>
              <a:rPr lang="nl-NL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Leg uit wat we doen, waarom we het doen – verbeter interne communicatie</a:t>
            </a:r>
            <a:endParaRPr lang="nl-N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Oplossingsrichtingen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138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ilburgUniversity 2015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_TilburgUniversity 2015" id="{1DFE9875-28DB-4F49-AC1A-788CDA025A11}" vid="{41D490DE-95AB-42B8-A49E-988EEADC7CB7}"/>
    </a:ext>
  </a:extLst>
</a:theme>
</file>

<file path=ppt/theme/theme2.xml><?xml version="1.0" encoding="utf-8"?>
<a:theme xmlns:a="http://schemas.openxmlformats.org/drawingml/2006/main" name="_TilburgUniversity Blue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A28840AE-8054-41A4-B4BA-43D2766DF150}"/>
    </a:ext>
  </a:extLst>
</a:theme>
</file>

<file path=ppt/theme/theme3.xml><?xml version="1.0" encoding="utf-8"?>
<a:theme xmlns:a="http://schemas.openxmlformats.org/drawingml/2006/main" name="_TilburgUniversity Green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67BB1965-7F26-4B11-A708-3B6C6B585A19}"/>
    </a:ext>
  </a:extLst>
</a:theme>
</file>

<file path=ppt/theme/theme4.xml><?xml version="1.0" encoding="utf-8"?>
<a:theme xmlns:a="http://schemas.openxmlformats.org/drawingml/2006/main" name="_TilburgUniversity Light Brass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6D573B7D-5A6D-43BE-B622-FA17F8802A76}"/>
    </a:ext>
  </a:extLst>
</a:theme>
</file>

<file path=ppt/theme/theme5.xml><?xml version="1.0" encoding="utf-8"?>
<a:theme xmlns:a="http://schemas.openxmlformats.org/drawingml/2006/main" name="_TilburgUniversity Light Blue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44F0AE8C-0DF6-4186-BA9D-01BBB7D9DAD3}"/>
    </a:ext>
  </a:extLst>
</a:theme>
</file>

<file path=ppt/theme/theme6.xml><?xml version="1.0" encoding="utf-8"?>
<a:theme xmlns:a="http://schemas.openxmlformats.org/drawingml/2006/main" name="_TilburgUniversity Light Green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B36880EA-D15B-4A81-9FBD-11B4B0D8BED4}"/>
    </a:ext>
  </a:extLst>
</a:theme>
</file>

<file path=ppt/theme/theme7.xml><?xml version="1.0" encoding="utf-8"?>
<a:theme xmlns:a="http://schemas.openxmlformats.org/drawingml/2006/main" name="_TilburgUniversity Grey">
  <a:themeElements>
    <a:clrScheme name="Universiteit van Tilburg">
      <a:dk1>
        <a:sysClr val="windowText" lastClr="000000"/>
      </a:dk1>
      <a:lt1>
        <a:sysClr val="window" lastClr="FFFFFF"/>
      </a:lt1>
      <a:dk2>
        <a:srgbClr val="003366"/>
      </a:dk2>
      <a:lt2>
        <a:srgbClr val="EEECE1"/>
      </a:lt2>
      <a:accent1>
        <a:srgbClr val="CC9933"/>
      </a:accent1>
      <a:accent2>
        <a:srgbClr val="339900"/>
      </a:accent2>
      <a:accent3>
        <a:srgbClr val="C3BCB2"/>
      </a:accent3>
      <a:accent4>
        <a:srgbClr val="008EC6"/>
      </a:accent4>
      <a:accent5>
        <a:srgbClr val="D9BC74"/>
      </a:accent5>
      <a:accent6>
        <a:srgbClr val="66CC33"/>
      </a:accent6>
      <a:hlink>
        <a:srgbClr val="003366"/>
      </a:hlink>
      <a:folHlink>
        <a:srgbClr val="CC9933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3F196BC3-C0A5-495D-A4BB-1DFBC6870C70}" vid="{71C123E7-A243-48CA-BC70-032C966F8891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F83366A-259F-437E-9DB5-3CE015FADCF8}">
  <we:reference id="wa104038830" version="1.0.0.3" store="en-US" storeType="OMEX"/>
  <we:alternateReferences>
    <we:reference id="WA104038830" version="1.0.0.3" store="WA104038830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_TilburgUniversity</Template>
  <TotalTime>645</TotalTime>
  <Words>304</Words>
  <Application>Microsoft Office PowerPoint</Application>
  <PresentationFormat>Widescreen</PresentationFormat>
  <Paragraphs>34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ScalaSans</vt:lpstr>
      <vt:lpstr>ヒラギノ角ゴ Pro W3</vt:lpstr>
      <vt:lpstr>_TilburgUniversity 2015</vt:lpstr>
      <vt:lpstr>_TilburgUniversity Blue</vt:lpstr>
      <vt:lpstr>_TilburgUniversity Green</vt:lpstr>
      <vt:lpstr>_TilburgUniversity Light Brass</vt:lpstr>
      <vt:lpstr>_TilburgUniversity Light Blue</vt:lpstr>
      <vt:lpstr>_TilburgUniversity Light Green</vt:lpstr>
      <vt:lpstr>_TilburgUniversity Grey</vt:lpstr>
      <vt:lpstr>Ontzorgen en ontknopen</vt:lpstr>
      <vt:lpstr>PowerPoint Presentation</vt:lpstr>
      <vt:lpstr>Van BEST naar Beter</vt:lpstr>
      <vt:lpstr>Ontzorgen en ontknopen  </vt:lpstr>
      <vt:lpstr>Oplossingsrichtingen</vt:lpstr>
    </vt:vector>
  </TitlesOfParts>
  <Company>Tilburg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Ontzorgen en ontknopen</dc:title>
  <dc:creator>P.A. van Tilburg</dc:creator>
  <cp:lastModifiedBy>Hans-Georg van Liempd</cp:lastModifiedBy>
  <cp:revision>15</cp:revision>
  <dcterms:created xsi:type="dcterms:W3CDTF">2021-07-01T09:24:34Z</dcterms:created>
  <dcterms:modified xsi:type="dcterms:W3CDTF">2021-07-01T20:24:47Z</dcterms:modified>
</cp:coreProperties>
</file>