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0" r:id="rId4"/>
    <p:sldMasterId id="2147483700" r:id="rId5"/>
    <p:sldMasterId id="2147483710" r:id="rId6"/>
    <p:sldMasterId id="2147483720" r:id="rId7"/>
  </p:sldMasterIdLst>
  <p:notesMasterIdLst>
    <p:notesMasterId r:id="rId16"/>
  </p:notesMasterIdLst>
  <p:sldIdLst>
    <p:sldId id="257" r:id="rId8"/>
    <p:sldId id="265" r:id="rId9"/>
    <p:sldId id="258" r:id="rId10"/>
    <p:sldId id="259" r:id="rId11"/>
    <p:sldId id="263" r:id="rId12"/>
    <p:sldId id="264" r:id="rId13"/>
    <p:sldId id="261"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68134" autoAdjust="0"/>
  </p:normalViewPr>
  <p:slideViewPr>
    <p:cSldViewPr snapToGrid="0">
      <p:cViewPr varScale="1">
        <p:scale>
          <a:sx n="62" d="100"/>
          <a:sy n="62" d="100"/>
        </p:scale>
        <p:origin x="927"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8BBA6-9DB6-4B15-AC0A-6BE8B679ACE3}" type="datetimeFigureOut">
              <a:rPr lang="nl-NL" smtClean="0"/>
              <a:t>1-7-2021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BD4B9-A784-46EB-AF0C-BCB638B87A0B}" type="slidenum">
              <a:rPr lang="nl-NL" smtClean="0"/>
              <a:t>‹#›</a:t>
            </a:fld>
            <a:endParaRPr lang="nl-NL"/>
          </a:p>
        </p:txBody>
      </p:sp>
    </p:spTree>
    <p:extLst>
      <p:ext uri="{BB962C8B-B14F-4D97-AF65-F5344CB8AC3E}">
        <p14:creationId xmlns:p14="http://schemas.microsoft.com/office/powerpoint/2010/main" val="36177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Deze notitie is een weerslag van de gevoerde discussie en daarmee niet per se de mening van individuele leden</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aan onze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beraadstafel</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NL" dirty="0"/>
          </a:p>
        </p:txBody>
      </p:sp>
      <p:sp>
        <p:nvSpPr>
          <p:cNvPr id="4" name="Slide Number Placeholder 3"/>
          <p:cNvSpPr>
            <a:spLocks noGrp="1"/>
          </p:cNvSpPr>
          <p:nvPr>
            <p:ph type="sldNum" sz="quarter" idx="10"/>
          </p:nvPr>
        </p:nvSpPr>
        <p:spPr/>
        <p:txBody>
          <a:bodyPr/>
          <a:lstStyle/>
          <a:p>
            <a:fld id="{E1ABD4B9-A784-46EB-AF0C-BCB638B87A0B}" type="slidenum">
              <a:rPr lang="nl-NL" smtClean="0"/>
              <a:t>2</a:t>
            </a:fld>
            <a:endParaRPr lang="nl-NL"/>
          </a:p>
        </p:txBody>
      </p:sp>
    </p:spTree>
    <p:extLst>
      <p:ext uri="{BB962C8B-B14F-4D97-AF65-F5344CB8AC3E}">
        <p14:creationId xmlns:p14="http://schemas.microsoft.com/office/powerpoint/2010/main" val="307783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Toelichten</a:t>
            </a:r>
            <a:r>
              <a:rPr lang="en-US" dirty="0"/>
              <a:t>: van </a:t>
            </a:r>
            <a:r>
              <a:rPr lang="en-US" dirty="0" err="1"/>
              <a:t>natuurlijk</a:t>
            </a:r>
            <a:r>
              <a:rPr lang="en-US" baseline="0" dirty="0"/>
              <a:t> ecosystem </a:t>
            </a:r>
            <a:r>
              <a:rPr lang="en-US" baseline="0" dirty="0" err="1"/>
              <a:t>naar</a:t>
            </a:r>
            <a:r>
              <a:rPr lang="en-US" baseline="0" dirty="0"/>
              <a:t> quintuple helix.</a:t>
            </a:r>
          </a:p>
          <a:p>
            <a:pPr marL="342900" indent="-342900">
              <a:buFont typeface="Arial" panose="020B0604020202020204" pitchFamily="34" charset="0"/>
              <a:buChar char="•"/>
            </a:pPr>
            <a:r>
              <a:rPr lang="en-US" sz="1200" dirty="0">
                <a:solidFill>
                  <a:schemeClr val="bg1"/>
                </a:solidFill>
              </a:rPr>
              <a:t>“Ecosystem” first used in 1935 in a publication by British ecologist Arthur </a:t>
            </a:r>
            <a:r>
              <a:rPr lang="en-US" sz="1200" dirty="0" err="1">
                <a:solidFill>
                  <a:schemeClr val="bg1"/>
                </a:solidFill>
              </a:rPr>
              <a:t>Tansley</a:t>
            </a:r>
            <a:r>
              <a:rPr lang="en-US" sz="1200" dirty="0">
                <a:solidFill>
                  <a:schemeClr val="bg1"/>
                </a:solidFill>
              </a:rPr>
              <a:t> </a:t>
            </a:r>
          </a:p>
          <a:p>
            <a:pPr marL="342900" indent="-342900">
              <a:buFont typeface="Arial" panose="020B0604020202020204" pitchFamily="34" charset="0"/>
              <a:buChar char="•"/>
            </a:pPr>
            <a:r>
              <a:rPr lang="en-US" sz="1200" dirty="0">
                <a:solidFill>
                  <a:schemeClr val="bg1"/>
                </a:solidFill>
              </a:rPr>
              <a:t>All the plants, animals, and people living in an area considered together with their environment as a system of relationships</a:t>
            </a:r>
          </a:p>
          <a:p>
            <a:endParaRPr lang="en-US" baseline="0" dirty="0"/>
          </a:p>
          <a:p>
            <a:r>
              <a:rPr lang="en-US" baseline="0" dirty="0" err="1"/>
              <a:t>Definitie</a:t>
            </a:r>
            <a:r>
              <a:rPr lang="en-US" baseline="0" dirty="0"/>
              <a:t> EUA</a:t>
            </a:r>
          </a:p>
          <a:p>
            <a:r>
              <a:rPr lang="en-US" baseline="0" dirty="0" err="1"/>
              <a:t>Onze</a:t>
            </a:r>
            <a:r>
              <a:rPr lang="en-US" baseline="0" dirty="0"/>
              <a:t> </a:t>
            </a:r>
            <a:r>
              <a:rPr lang="en-US" baseline="0" dirty="0" err="1"/>
              <a:t>toevoegingen</a:t>
            </a:r>
            <a:r>
              <a:rPr lang="en-US" baseline="0" dirty="0"/>
              <a: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Gegeven ons profiel, met competenties in de mens- en maatschappijwetenschappen, richten we ons voornamelijk op </a:t>
            </a:r>
            <a:r>
              <a:rPr lang="nl-NL" sz="1200" b="1" kern="1200" dirty="0">
                <a:solidFill>
                  <a:schemeClr val="tx1"/>
                </a:solidFill>
                <a:effectLst/>
                <a:latin typeface="+mn-lt"/>
                <a:ea typeface="+mn-ea"/>
                <a:cs typeface="+mn-cs"/>
              </a:rPr>
              <a:t>sociale innovatie en dus niet zozeer op technologische innovatie.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Ecosystemen </a:t>
            </a:r>
            <a:r>
              <a:rPr lang="nl-NL" sz="1200" b="1" kern="1200" dirty="0">
                <a:solidFill>
                  <a:schemeClr val="tx1"/>
                </a:solidFill>
                <a:effectLst/>
                <a:latin typeface="+mn-lt"/>
                <a:ea typeface="+mn-ea"/>
                <a:cs typeface="+mn-cs"/>
              </a:rPr>
              <a:t>zijn fluïde en vergen een actief management</a:t>
            </a:r>
            <a:r>
              <a:rPr lang="nl-NL" sz="1200" kern="1200" dirty="0">
                <a:solidFill>
                  <a:schemeClr val="tx1"/>
                </a:solidFill>
                <a:effectLst/>
                <a:latin typeface="+mn-lt"/>
                <a:ea typeface="+mn-ea"/>
                <a:cs typeface="+mn-cs"/>
              </a:rPr>
              <a:t>. Tussentijds kunnen stakeholders toe- en uittreden, en de gezamenlijke missie en visie kan wijzigen, bijvoorbeeld als gevolg van maatschappelijke uitdagingen. </a:t>
            </a:r>
          </a:p>
          <a:p>
            <a:pPr marL="171450" lvl="0" indent="-171450">
              <a:buFont typeface="Arial" panose="020B0604020202020204" pitchFamily="34" charset="0"/>
              <a:buChar char="•"/>
            </a:pPr>
            <a:r>
              <a:rPr lang="nl-NL" sz="1200" b="1" kern="1200" dirty="0">
                <a:solidFill>
                  <a:schemeClr val="tx1"/>
                </a:solidFill>
                <a:effectLst/>
                <a:latin typeface="+mn-lt"/>
                <a:ea typeface="+mn-ea"/>
                <a:cs typeface="+mn-cs"/>
              </a:rPr>
              <a:t>Een (bilateraal) project of programma is niet automatisch tevens een ecosysteem</a:t>
            </a:r>
            <a:r>
              <a:rPr lang="nl-NL" sz="1200" kern="1200" dirty="0">
                <a:solidFill>
                  <a:schemeClr val="tx1"/>
                </a:solidFill>
                <a:effectLst/>
                <a:latin typeface="+mn-lt"/>
                <a:ea typeface="+mn-ea"/>
                <a:cs typeface="+mn-cs"/>
              </a:rPr>
              <a:t>. In ecosystemen gaat het om meerdere stakeholders die duurzaam met elkaar samenwerken.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Voetnoot bij </a:t>
            </a:r>
            <a:r>
              <a:rPr lang="nl-NL" sz="1200" kern="1200" dirty="0" err="1">
                <a:solidFill>
                  <a:schemeClr val="tx1"/>
                </a:solidFill>
                <a:effectLst/>
                <a:latin typeface="+mn-lt"/>
                <a:ea typeface="+mn-ea"/>
                <a:cs typeface="+mn-cs"/>
              </a:rPr>
              <a:t>bullet</a:t>
            </a:r>
            <a:r>
              <a:rPr lang="nl-NL" sz="1200" kern="1200" dirty="0">
                <a:solidFill>
                  <a:schemeClr val="tx1"/>
                </a:solidFill>
                <a:effectLst/>
                <a:latin typeface="+mn-lt"/>
                <a:ea typeface="+mn-ea"/>
                <a:cs typeface="+mn-cs"/>
              </a:rPr>
              <a:t> 2: "Samenwerken (…) leidt tot een diversiteit aan samenwerkingsrelaties, die een duurzame intentie hebben, maar wel eindig zijn als ze niet actief worden verlengd en onderhouden.” (Kaats en </a:t>
            </a:r>
            <a:r>
              <a:rPr lang="nl-NL" sz="1200" kern="1200" dirty="0" err="1">
                <a:solidFill>
                  <a:schemeClr val="tx1"/>
                </a:solidFill>
                <a:effectLst/>
                <a:latin typeface="+mn-lt"/>
                <a:ea typeface="+mn-ea"/>
                <a:cs typeface="+mn-cs"/>
              </a:rPr>
              <a:t>Opheij</a:t>
            </a:r>
            <a:r>
              <a:rPr lang="nl-NL" sz="1200" kern="1200" dirty="0">
                <a:solidFill>
                  <a:schemeClr val="tx1"/>
                </a:solidFill>
                <a:effectLst/>
                <a:latin typeface="+mn-lt"/>
                <a:ea typeface="+mn-ea"/>
                <a:cs typeface="+mn-cs"/>
              </a:rPr>
              <a:t> 2008).</a:t>
            </a: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Ecosystemen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gaat</a:t>
            </a:r>
            <a:r>
              <a:rPr lang="en-US" sz="1200" b="1" kern="1200" dirty="0">
                <a:solidFill>
                  <a:schemeClr val="tx1"/>
                </a:solidFill>
                <a:effectLst/>
                <a:latin typeface="+mn-lt"/>
                <a:ea typeface="+mn-ea"/>
                <a:cs typeface="+mn-cs"/>
              </a:rPr>
              <a:t> over </a:t>
            </a:r>
            <a:r>
              <a:rPr lang="en-US" sz="1200" b="1" kern="1200" dirty="0" err="1">
                <a:solidFill>
                  <a:schemeClr val="tx1"/>
                </a:solidFill>
                <a:effectLst/>
                <a:latin typeface="+mn-lt"/>
                <a:ea typeface="+mn-ea"/>
                <a:cs typeface="+mn-cs"/>
              </a:rPr>
              <a:t>relaties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tussen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mensen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en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verbindingen</a:t>
            </a:r>
            <a:r>
              <a:rPr lang="en-US" sz="1200" b="1" kern="1200" dirty="0">
                <a:solidFill>
                  <a:schemeClr val="tx1"/>
                </a:solidFill>
                <a:effectLst/>
                <a:latin typeface="+mn-lt"/>
                <a:ea typeface="+mn-ea"/>
                <a:cs typeface="+mn-cs"/>
              </a:rPr>
              <a:t>. </a:t>
            </a:r>
            <a:endParaRPr lang="nl-NL" sz="1200" b="1"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E1ABD4B9-A784-46EB-AF0C-BCB638B87A0B}" type="slidenum">
              <a:rPr lang="nl-NL" smtClean="0"/>
              <a:t>3</a:t>
            </a:fld>
            <a:endParaRPr lang="nl-NL"/>
          </a:p>
        </p:txBody>
      </p:sp>
    </p:spTree>
    <p:extLst>
      <p:ext uri="{BB962C8B-B14F-4D97-AF65-F5344CB8AC3E}">
        <p14:creationId xmlns:p14="http://schemas.microsoft.com/office/powerpoint/2010/main" val="171763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Waarom zijn ecosystemen voor onze universiteit van belang? Wanneer zijn ecosystemen van nut om het primaire proces te dienen? Hoe maakt werken in ecosystemen ons werk als wetenschappers beter? In andere woorden: hoe kunnen we door te werken in ecosystemen als Tilburg University ons doel “</a:t>
            </a:r>
            <a:r>
              <a:rPr lang="nl-NL" sz="1200" kern="1200" dirty="0" err="1">
                <a:solidFill>
                  <a:schemeClr val="tx1"/>
                </a:solidFill>
                <a:effectLst/>
                <a:latin typeface="+mn-lt"/>
                <a:ea typeface="+mn-ea"/>
                <a:cs typeface="+mn-cs"/>
              </a:rPr>
              <a:t>understanding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enhancing</a:t>
            </a:r>
            <a:r>
              <a:rPr lang="nl-NL" sz="1200" kern="1200" dirty="0">
                <a:solidFill>
                  <a:schemeClr val="tx1"/>
                </a:solidFill>
                <a:effectLst/>
                <a:latin typeface="+mn-lt"/>
                <a:ea typeface="+mn-ea"/>
                <a:cs typeface="+mn-cs"/>
              </a:rPr>
              <a:t> society” beter bereiken?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Ontmoetingen kunnen toevallig zijn en onbekende uitkomsten hebben, of juist meer een middel om een vooraf gedefinieerd doel te bereiken. </a:t>
            </a:r>
            <a:r>
              <a:rPr lang="nl-NL" sz="1200" b="1" kern="1200" dirty="0">
                <a:solidFill>
                  <a:schemeClr val="tx1"/>
                </a:solidFill>
                <a:effectLst/>
                <a:latin typeface="+mn-lt"/>
                <a:ea typeface="+mn-ea"/>
                <a:cs typeface="+mn-cs"/>
              </a:rPr>
              <a:t>Om met ons onderzoek en onderwijs impact te bereiken, moeten we in staat zijn om het </a:t>
            </a:r>
            <a:r>
              <a:rPr lang="nl-NL" sz="1200" b="1" i="1" kern="1200" dirty="0">
                <a:solidFill>
                  <a:schemeClr val="tx1"/>
                </a:solidFill>
                <a:effectLst/>
                <a:latin typeface="+mn-lt"/>
                <a:ea typeface="+mn-ea"/>
                <a:cs typeface="+mn-cs"/>
              </a:rPr>
              <a:t>proces</a:t>
            </a:r>
            <a:r>
              <a:rPr lang="nl-NL" sz="1200" b="1" kern="1200" dirty="0">
                <a:solidFill>
                  <a:schemeClr val="tx1"/>
                </a:solidFill>
                <a:effectLst/>
                <a:latin typeface="+mn-lt"/>
                <a:ea typeface="+mn-ea"/>
                <a:cs typeface="+mn-cs"/>
              </a:rPr>
              <a:t> met stakeholders in het ecosysteem goed te organiseren</a:t>
            </a:r>
            <a:r>
              <a:rPr lang="nl-NL" sz="1200" kern="1200" dirty="0">
                <a:solidFill>
                  <a:schemeClr val="tx1"/>
                </a:solidFill>
                <a:effectLst/>
                <a:latin typeface="+mn-lt"/>
                <a:ea typeface="+mn-ea"/>
                <a:cs typeface="+mn-cs"/>
              </a:rPr>
              <a:t>. Zie ook de recente Impactplanbenadering van NWO, waarin men brede consortia vraagt om zgn. productieve interacties te bevorderen door het gebruik van een </a:t>
            </a:r>
            <a:r>
              <a:rPr lang="nl-NL" sz="1200" kern="1200" dirty="0" err="1">
                <a:solidFill>
                  <a:schemeClr val="tx1"/>
                </a:solidFill>
                <a:effectLst/>
                <a:latin typeface="+mn-lt"/>
                <a:ea typeface="+mn-ea"/>
                <a:cs typeface="+mn-cs"/>
              </a:rPr>
              <a:t>Theory</a:t>
            </a:r>
            <a:r>
              <a:rPr lang="nl-NL" sz="1200" kern="1200" dirty="0">
                <a:solidFill>
                  <a:schemeClr val="tx1"/>
                </a:solidFill>
                <a:effectLst/>
                <a:latin typeface="+mn-lt"/>
                <a:ea typeface="+mn-ea"/>
                <a:cs typeface="+mn-cs"/>
              </a:rPr>
              <a:t> of Change en Impact </a:t>
            </a:r>
            <a:r>
              <a:rPr lang="nl-NL" sz="1200" kern="1200" dirty="0" err="1">
                <a:solidFill>
                  <a:schemeClr val="tx1"/>
                </a:solidFill>
                <a:effectLst/>
                <a:latin typeface="+mn-lt"/>
                <a:ea typeface="+mn-ea"/>
                <a:cs typeface="+mn-cs"/>
              </a:rPr>
              <a:t>Pathways</a:t>
            </a:r>
            <a:r>
              <a:rPr lang="nl-NL" sz="1200" kern="1200" dirty="0">
                <a:solidFill>
                  <a:schemeClr val="tx1"/>
                </a:solidFill>
                <a:effectLst/>
                <a:latin typeface="+mn-lt"/>
                <a:ea typeface="+mn-ea"/>
                <a:cs typeface="+mn-cs"/>
              </a:rPr>
              <a:t>. Productieve interacties met stakeholders kunnen in die gedachte niet alleen bijdragen aan verrijking van ons onderwijs en onderzoek (bijvoorbeeld relevantere onderzoeksvragen), maar verbeteren ook de toepasbaarheid van inzichten uit dat onderzoek. Daaruit volgt dat het voor een goed functionerend ecosysteem belangrijk is om te luisteren naar de andere partijen, vragen te stellen, elkaar te respecteren, en te kijken wat we voor elkaar kunnen doen. </a:t>
            </a:r>
            <a:r>
              <a:rPr lang="nl-NL" sz="1200" b="1" kern="1200" dirty="0">
                <a:solidFill>
                  <a:schemeClr val="tx1"/>
                </a:solidFill>
                <a:effectLst/>
                <a:latin typeface="+mn-lt"/>
                <a:ea typeface="+mn-ea"/>
                <a:cs typeface="+mn-cs"/>
              </a:rPr>
              <a:t>Een vierdegeneratie-universiteit vereist kortom dat we nieuwsgierig zijn naar de anderen in het ecosysteem</a:t>
            </a:r>
            <a:endParaRPr lang="nl-NL" b="1" dirty="0"/>
          </a:p>
        </p:txBody>
      </p:sp>
      <p:sp>
        <p:nvSpPr>
          <p:cNvPr id="4" name="Slide Number Placeholder 3"/>
          <p:cNvSpPr>
            <a:spLocks noGrp="1"/>
          </p:cNvSpPr>
          <p:nvPr>
            <p:ph type="sldNum" sz="quarter" idx="10"/>
          </p:nvPr>
        </p:nvSpPr>
        <p:spPr/>
        <p:txBody>
          <a:bodyPr/>
          <a:lstStyle/>
          <a:p>
            <a:fld id="{E1ABD4B9-A784-46EB-AF0C-BCB638B87A0B}" type="slidenum">
              <a:rPr lang="nl-NL" smtClean="0"/>
              <a:t>4</a:t>
            </a:fld>
            <a:endParaRPr lang="nl-NL"/>
          </a:p>
        </p:txBody>
      </p:sp>
    </p:spTree>
    <p:extLst>
      <p:ext uri="{BB962C8B-B14F-4D97-AF65-F5344CB8AC3E}">
        <p14:creationId xmlns:p14="http://schemas.microsoft.com/office/powerpoint/2010/main" val="254494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 de SWOT-tabel zien we diverse externe bedreigingen waarop we alert moeten blijven en zwakten waaraan we moeten werken. Tegelijkertijd hebben we als Tilburg University duidelijke sterkten in huis, en zouden we dankzij onze korte (bestuurlijke) lijnen in staat moeten zijn om deze te in te zetten voor het benutten van kansen. En deze kansen zien we volop! Effectieve deelname aan ecosystemen vereist eenduidig beleid, goede coördinatie (niet alleen met partijen in ecosystemen, maar ook tussen niveaus op onze universiteit) en het creëren van de juiste randvoorwaarden. </a:t>
            </a:r>
            <a:endParaRPr lang="nl-NL" dirty="0"/>
          </a:p>
        </p:txBody>
      </p:sp>
      <p:sp>
        <p:nvSpPr>
          <p:cNvPr id="4" name="Slide Number Placeholder 3"/>
          <p:cNvSpPr>
            <a:spLocks noGrp="1"/>
          </p:cNvSpPr>
          <p:nvPr>
            <p:ph type="sldNum" sz="quarter" idx="10"/>
          </p:nvPr>
        </p:nvSpPr>
        <p:spPr/>
        <p:txBody>
          <a:bodyPr/>
          <a:lstStyle/>
          <a:p>
            <a:fld id="{E1ABD4B9-A784-46EB-AF0C-BCB638B87A0B}" type="slidenum">
              <a:rPr lang="nl-NL" smtClean="0"/>
              <a:t>5</a:t>
            </a:fld>
            <a:endParaRPr lang="nl-NL"/>
          </a:p>
        </p:txBody>
      </p:sp>
    </p:spTree>
    <p:extLst>
      <p:ext uri="{BB962C8B-B14F-4D97-AF65-F5344CB8AC3E}">
        <p14:creationId xmlns:p14="http://schemas.microsoft.com/office/powerpoint/2010/main" val="247920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Als voorbeeld nemen we het mogelijke, brede, thema ‘</a:t>
            </a:r>
            <a:r>
              <a:rPr lang="nl-NL" sz="1200" kern="1200" dirty="0" err="1">
                <a:solidFill>
                  <a:schemeClr val="tx1"/>
                </a:solidFill>
                <a:effectLst/>
                <a:latin typeface="+mn-lt"/>
                <a:ea typeface="+mn-ea"/>
                <a:cs typeface="+mn-cs"/>
              </a:rPr>
              <a:t>Equality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diversity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possibly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also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inclusion</a:t>
            </a:r>
            <a:r>
              <a:rPr lang="nl-NL" sz="1200" kern="1200" dirty="0">
                <a:solidFill>
                  <a:schemeClr val="tx1"/>
                </a:solidFill>
                <a:effectLst/>
                <a:latin typeface="+mn-lt"/>
                <a:ea typeface="+mn-ea"/>
                <a:cs typeface="+mn-cs"/>
              </a:rPr>
              <a:t>)’. Wanneer men daarbinnen bijvoorbeeld </a:t>
            </a:r>
            <a:r>
              <a:rPr lang="nl-NL" sz="1200" b="1" kern="1200" dirty="0">
                <a:solidFill>
                  <a:schemeClr val="tx1"/>
                </a:solidFill>
                <a:effectLst/>
                <a:latin typeface="+mn-lt"/>
                <a:ea typeface="+mn-ea"/>
                <a:cs typeface="+mn-cs"/>
              </a:rPr>
              <a:t>een sub-thema </a:t>
            </a:r>
            <a:r>
              <a:rPr lang="nl-NL" sz="1200" kern="1200" dirty="0">
                <a:solidFill>
                  <a:schemeClr val="tx1"/>
                </a:solidFill>
                <a:effectLst/>
                <a:latin typeface="+mn-lt"/>
                <a:ea typeface="+mn-ea"/>
                <a:cs typeface="+mn-cs"/>
              </a:rPr>
              <a:t>‘Schulden’ als kansrijk aanwijst, dan kunnen wetenschappers vanuit alle faculteiten zich daar in een community inhoudelijk aan verbinden. Deze wetenschappers zullen individuele netwerken delen om aansluiting te zoeken bij maatschappelijke partners, bedrijven, overheden en burgers. Tilburg University kan in zo’n brede community rondom een gefocust thema zoals ’Schulden’ de regie pakken. Zodra deze community met externe partners een gemeenschappelijke visie vaststelt en activiteiten ontwikkelt die onze wetenschappelijke kennis aan maatschappelijke vragen verbinden, evolueert de community na verloop van tijd naar een ecosysteem volgens de eerder door ons gekozen definitie.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Een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zelfde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gedachtengang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kan</a:t>
            </a:r>
            <a:r>
              <a:rPr lang="en-US" sz="1200" kern="1200" dirty="0">
                <a:solidFill>
                  <a:schemeClr val="tx1"/>
                </a:solidFill>
                <a:effectLst/>
                <a:latin typeface="+mn-lt"/>
                <a:ea typeface="+mn-ea"/>
                <a:cs typeface="+mn-cs"/>
              </a:rPr>
              <a:t> je </a:t>
            </a:r>
            <a:r>
              <a:rPr lang="en-US" sz="1200" kern="1200" dirty="0" err="1">
                <a:solidFill>
                  <a:schemeClr val="tx1"/>
                </a:solidFill>
                <a:effectLst/>
                <a:latin typeface="+mn-lt"/>
                <a:ea typeface="+mn-ea"/>
                <a:cs typeface="+mn-cs"/>
              </a:rPr>
              <a:t>volgen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energietransitie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waar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onderzoekers</a:t>
            </a:r>
            <a:r>
              <a:rPr lang="en-US" sz="1200" kern="1200" baseline="0" dirty="0">
                <a:solidFill>
                  <a:schemeClr val="tx1"/>
                </a:solidFill>
                <a:effectLst/>
                <a:latin typeface="+mn-lt"/>
                <a:ea typeface="+mn-ea"/>
                <a:cs typeface="+mn-cs"/>
              </a:rPr>
              <a:t> van </a:t>
            </a:r>
            <a:r>
              <a:rPr lang="en-US" sz="1200" kern="1200" baseline="0" dirty="0" err="1">
                <a:solidFill>
                  <a:schemeClr val="tx1"/>
                </a:solidFill>
                <a:effectLst/>
                <a:latin typeface="+mn-lt"/>
                <a:ea typeface="+mn-ea"/>
                <a:cs typeface="+mn-cs"/>
              </a:rPr>
              <a:t>meerdere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faculteiten</a:t>
            </a:r>
            <a:r>
              <a:rPr lang="en-US" sz="1200" kern="1200" baseline="0" dirty="0">
                <a:solidFill>
                  <a:schemeClr val="tx1"/>
                </a:solidFill>
                <a:effectLst/>
                <a:latin typeface="+mn-lt"/>
                <a:ea typeface="+mn-ea"/>
                <a:cs typeface="+mn-cs"/>
              </a:rPr>
              <a:t> al </a:t>
            </a:r>
            <a:r>
              <a:rPr lang="en-US" sz="1200" kern="1200" baseline="0" dirty="0" err="1">
                <a:solidFill>
                  <a:schemeClr val="tx1"/>
                </a:solidFill>
                <a:effectLst/>
                <a:latin typeface="+mn-lt"/>
                <a:ea typeface="+mn-ea"/>
                <a:cs typeface="+mn-cs"/>
              </a:rPr>
              <a:t>enkele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jaren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bezig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zijn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aan</a:t>
            </a:r>
            <a:r>
              <a:rPr lang="en-US" sz="1200" kern="1200" baseline="0" dirty="0">
                <a:solidFill>
                  <a:schemeClr val="tx1"/>
                </a:solidFill>
                <a:effectLst/>
                <a:latin typeface="+mn-lt"/>
                <a:ea typeface="+mn-ea"/>
                <a:cs typeface="+mn-cs"/>
              </a:rPr>
              <a:t> het </a:t>
            </a:r>
            <a:r>
              <a:rPr lang="en-US" sz="1200" kern="1200" baseline="0" dirty="0" err="1">
                <a:solidFill>
                  <a:schemeClr val="tx1"/>
                </a:solidFill>
                <a:effectLst/>
                <a:latin typeface="+mn-lt"/>
                <a:ea typeface="+mn-ea"/>
                <a:cs typeface="+mn-cs"/>
              </a:rPr>
              <a:t>bouwen</a:t>
            </a:r>
            <a:r>
              <a:rPr lang="en-US" sz="1200" kern="1200" baseline="0" dirty="0">
                <a:solidFill>
                  <a:schemeClr val="tx1"/>
                </a:solidFill>
                <a:effectLst/>
                <a:latin typeface="+mn-lt"/>
                <a:ea typeface="+mn-ea"/>
                <a:cs typeface="+mn-cs"/>
              </a:rPr>
              <a:t> van </a:t>
            </a:r>
            <a:r>
              <a:rPr lang="en-US" sz="1200" kern="1200" baseline="0" dirty="0" err="1">
                <a:solidFill>
                  <a:schemeClr val="tx1"/>
                </a:solidFill>
                <a:effectLst/>
                <a:latin typeface="+mn-lt"/>
                <a:ea typeface="+mn-ea"/>
                <a:cs typeface="+mn-cs"/>
              </a:rPr>
              <a:t>een</a:t>
            </a:r>
            <a:r>
              <a:rPr lang="en-US" sz="1200" kern="1200" baseline="0" dirty="0">
                <a:solidFill>
                  <a:schemeClr val="tx1"/>
                </a:solidFill>
                <a:effectLst/>
                <a:latin typeface="+mn-lt"/>
                <a:ea typeface="+mn-ea"/>
                <a:cs typeface="+mn-cs"/>
              </a:rPr>
              <a:t> interne community </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projecten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bouwen</a:t>
            </a:r>
            <a:r>
              <a:rPr lang="en-US" sz="1200" kern="1200" baseline="0" dirty="0">
                <a:solidFill>
                  <a:schemeClr val="tx1"/>
                </a:solidFill>
                <a:effectLst/>
                <a:latin typeface="+mn-lt"/>
                <a:ea typeface="+mn-ea"/>
                <a:cs typeface="+mn-cs"/>
              </a:rPr>
              <a:t> met </a:t>
            </a:r>
            <a:r>
              <a:rPr lang="en-US" sz="1200" kern="1200" baseline="0" dirty="0" err="1">
                <a:solidFill>
                  <a:schemeClr val="tx1"/>
                </a:solidFill>
                <a:effectLst/>
                <a:latin typeface="+mn-lt"/>
                <a:ea typeface="+mn-ea"/>
                <a:cs typeface="+mn-cs"/>
              </a:rPr>
              <a:t>externe</a:t>
            </a:r>
            <a:r>
              <a:rPr lang="en-US" sz="1200" kern="1200" baseline="0" dirty="0">
                <a:solidFill>
                  <a:schemeClr val="tx1"/>
                </a:solidFill>
                <a:effectLst/>
                <a:latin typeface="+mn-lt"/>
                <a:ea typeface="+mn-ea"/>
                <a:cs typeface="+mn-cs"/>
              </a:rPr>
              <a:t> partners. </a:t>
            </a:r>
          </a:p>
          <a:p>
            <a:endParaRPr lang="en-US" sz="1200" kern="1200" baseline="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E1ABD4B9-A784-46EB-AF0C-BCB638B87A0B}" type="slidenum">
              <a:rPr lang="nl-NL" smtClean="0"/>
              <a:t>6</a:t>
            </a:fld>
            <a:endParaRPr lang="nl-NL"/>
          </a:p>
        </p:txBody>
      </p:sp>
    </p:spTree>
    <p:extLst>
      <p:ext uri="{BB962C8B-B14F-4D97-AF65-F5344CB8AC3E}">
        <p14:creationId xmlns:p14="http://schemas.microsoft.com/office/powerpoint/2010/main" val="369648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Randvoorwaarden</a:t>
            </a:r>
            <a:r>
              <a:rPr lang="en-US" dirty="0" smtClean="0"/>
              <a:t> </a:t>
            </a:r>
            <a:r>
              <a:rPr lang="en-US" dirty="0" err="1" smtClean="0"/>
              <a:t>lijken</a:t>
            </a:r>
            <a:r>
              <a:rPr lang="en-US" dirty="0" smtClean="0"/>
              <a:t> </a:t>
            </a:r>
            <a:r>
              <a:rPr lang="en-US" dirty="0" err="1" smtClean="0"/>
              <a:t>wellicht</a:t>
            </a:r>
            <a:r>
              <a:rPr lang="en-US" dirty="0" smtClean="0"/>
              <a:t> </a:t>
            </a:r>
            <a:r>
              <a:rPr lang="en-US" dirty="0"/>
              <a:t>‘</a:t>
            </a:r>
            <a:r>
              <a:rPr lang="en-US" dirty="0" err="1"/>
              <a:t>saai</a:t>
            </a:r>
            <a:r>
              <a:rPr lang="en-US" dirty="0"/>
              <a:t>’,</a:t>
            </a:r>
            <a:r>
              <a:rPr lang="en-US" baseline="0" dirty="0"/>
              <a:t> maar </a:t>
            </a:r>
            <a:r>
              <a:rPr lang="en-US" baseline="0" dirty="0" err="1" smtClean="0"/>
              <a:t>zijn</a:t>
            </a:r>
            <a:r>
              <a:rPr lang="en-US" baseline="0" dirty="0" smtClean="0"/>
              <a:t> </a:t>
            </a:r>
            <a:r>
              <a:rPr lang="en-US" baseline="0" dirty="0" err="1" smtClean="0"/>
              <a:t>wel</a:t>
            </a:r>
            <a:r>
              <a:rPr lang="en-US" baseline="0" dirty="0" smtClean="0"/>
              <a:t> </a:t>
            </a:r>
            <a:r>
              <a:rPr lang="en-US" baseline="0" dirty="0" err="1"/>
              <a:t>noodzakelijk</a:t>
            </a:r>
            <a:r>
              <a:rPr lang="en-US" baseline="0" dirty="0"/>
              <a:t> om de </a:t>
            </a:r>
            <a:r>
              <a:rPr lang="en-US" baseline="0" dirty="0" err="1"/>
              <a:t>zaken</a:t>
            </a:r>
            <a:r>
              <a:rPr lang="en-US" baseline="0" dirty="0"/>
              <a:t> intern </a:t>
            </a:r>
            <a:r>
              <a:rPr lang="en-US" baseline="0" dirty="0" err="1"/>
              <a:t>goed</a:t>
            </a:r>
            <a:r>
              <a:rPr lang="en-US" baseline="0" dirty="0"/>
              <a:t> op </a:t>
            </a:r>
            <a:r>
              <a:rPr lang="en-US" baseline="0" dirty="0" err="1"/>
              <a:t>orde</a:t>
            </a:r>
            <a:r>
              <a:rPr lang="en-US" baseline="0" dirty="0"/>
              <a:t> te </a:t>
            </a:r>
            <a:r>
              <a:rPr lang="en-US" baseline="0" dirty="0" err="1"/>
              <a:t>hebben</a:t>
            </a:r>
            <a:r>
              <a:rPr lang="en-US" baseline="0" dirty="0"/>
              <a:t>. </a:t>
            </a:r>
          </a:p>
          <a:p>
            <a:endParaRPr lang="nl-NL" dirty="0"/>
          </a:p>
        </p:txBody>
      </p:sp>
      <p:sp>
        <p:nvSpPr>
          <p:cNvPr id="4" name="Slide Number Placeholder 3"/>
          <p:cNvSpPr>
            <a:spLocks noGrp="1"/>
          </p:cNvSpPr>
          <p:nvPr>
            <p:ph type="sldNum" sz="quarter" idx="10"/>
          </p:nvPr>
        </p:nvSpPr>
        <p:spPr/>
        <p:txBody>
          <a:bodyPr/>
          <a:lstStyle/>
          <a:p>
            <a:fld id="{E1ABD4B9-A784-46EB-AF0C-BCB638B87A0B}" type="slidenum">
              <a:rPr lang="nl-NL" smtClean="0"/>
              <a:t>7</a:t>
            </a:fld>
            <a:endParaRPr lang="nl-NL"/>
          </a:p>
        </p:txBody>
      </p:sp>
    </p:spTree>
    <p:extLst>
      <p:ext uri="{BB962C8B-B14F-4D97-AF65-F5344CB8AC3E}">
        <p14:creationId xmlns:p14="http://schemas.microsoft.com/office/powerpoint/2010/main" val="413496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Belangrijk</a:t>
            </a:r>
            <a:r>
              <a:rPr lang="en-US" sz="1200" b="1"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regie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pakken</a:t>
            </a:r>
            <a:r>
              <a:rPr lang="en-US" sz="1200" kern="1200" baseline="0" dirty="0">
                <a:solidFill>
                  <a:schemeClr val="tx1"/>
                </a:solidFill>
                <a:effectLst/>
                <a:latin typeface="+mn-lt"/>
                <a:ea typeface="+mn-ea"/>
                <a:cs typeface="+mn-cs"/>
              </a:rPr>
              <a:t> op de </a:t>
            </a:r>
            <a:r>
              <a:rPr lang="en-US" sz="1200" kern="1200" baseline="0" dirty="0" err="1">
                <a:solidFill>
                  <a:schemeClr val="tx1"/>
                </a:solidFill>
                <a:effectLst/>
                <a:latin typeface="+mn-lt"/>
                <a:ea typeface="+mn-ea"/>
                <a:cs typeface="+mn-cs"/>
              </a:rPr>
              <a:t>inhoud</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thema’s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kiezen</a:t>
            </a:r>
            <a:r>
              <a:rPr lang="en-US" sz="1200" kern="1200" baseline="0" dirty="0">
                <a:solidFill>
                  <a:schemeClr val="tx1"/>
                </a:solidFill>
                <a:effectLst/>
                <a:latin typeface="+mn-lt"/>
                <a:ea typeface="+mn-ea"/>
                <a:cs typeface="+mn-cs"/>
              </a:rPr>
              <a:t> die focus </a:t>
            </a:r>
            <a:r>
              <a:rPr lang="en-US" sz="1200" kern="1200" baseline="0" dirty="0" err="1">
                <a:solidFill>
                  <a:schemeClr val="tx1"/>
                </a:solidFill>
                <a:effectLst/>
                <a:latin typeface="+mn-lt"/>
                <a:ea typeface="+mn-ea"/>
                <a:cs typeface="+mn-cs"/>
              </a:rPr>
              <a:t>hebben</a:t>
            </a:r>
            <a:r>
              <a:rPr lang="en-US" sz="1200" kern="1200" baseline="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-externe positionering-</a:t>
            </a:r>
          </a:p>
          <a:p>
            <a:r>
              <a:rPr lang="nl-NL" sz="1200" i="1" kern="1200" dirty="0">
                <a:solidFill>
                  <a:schemeClr val="tx1"/>
                </a:solidFill>
                <a:effectLst/>
                <a:latin typeface="+mn-lt"/>
                <a:ea typeface="+mn-ea"/>
                <a:cs typeface="+mn-cs"/>
              </a:rPr>
              <a:t>… heeft Tilburg University een leidende rol in de ecosystemen waaraan zij deelneemt door het uitdragen en waarmaken van haar kernwaarden ’</a:t>
            </a:r>
            <a:r>
              <a:rPr lang="nl-NL" sz="1200" i="1" kern="1200" dirty="0" err="1">
                <a:solidFill>
                  <a:schemeClr val="tx1"/>
                </a:solidFill>
                <a:effectLst/>
                <a:latin typeface="+mn-lt"/>
                <a:ea typeface="+mn-ea"/>
                <a:cs typeface="+mn-cs"/>
              </a:rPr>
              <a:t>Connected</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Curious</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Caring</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Courageous</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staat Tilburg University regionaal, nationaal en internationaal bekend om het actief werken in ecosystemen, in co-creatie met partners en eindgebruikers, en in maatschappelijke betekenis (‘</a:t>
            </a:r>
            <a:r>
              <a:rPr lang="nl-NL" sz="1200" i="1" kern="1200" dirty="0" err="1">
                <a:solidFill>
                  <a:schemeClr val="tx1"/>
                </a:solidFill>
                <a:effectLst/>
                <a:latin typeface="+mn-lt"/>
                <a:ea typeface="+mn-ea"/>
                <a:cs typeface="+mn-cs"/>
              </a:rPr>
              <a:t>beyond</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technology</a:t>
            </a:r>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zien partijen in regionale ecosystemen Tilburg University als dé voorkeurspartner voor </a:t>
            </a:r>
            <a:r>
              <a:rPr lang="nl-NL" sz="1200" i="1" kern="1200" dirty="0" err="1">
                <a:solidFill>
                  <a:schemeClr val="tx1"/>
                </a:solidFill>
                <a:effectLst/>
                <a:latin typeface="+mn-lt"/>
                <a:ea typeface="+mn-ea"/>
                <a:cs typeface="+mn-cs"/>
              </a:rPr>
              <a:t>social</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science</a:t>
            </a:r>
            <a:r>
              <a:rPr lang="nl-NL" sz="1200" i="1" kern="1200" dirty="0">
                <a:solidFill>
                  <a:schemeClr val="tx1"/>
                </a:solidFill>
                <a:effectLst/>
                <a:latin typeface="+mn-lt"/>
                <a:ea typeface="+mn-ea"/>
                <a:cs typeface="+mn-cs"/>
              </a:rPr>
              <a:t> bijdragen aan complexe vraagstukken die de regio duurzaam verder helpen.</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kiezen wetenschappers op de arbeidsmarkt bewust voor Tilburg University omdat wij hen de kans bieden om in co-creatie met externe partijen maatschappelijk relevante projecten op te pakken en/of te initiëren.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kiezen aankomend studenten bewust voor Tilburg University omdat wij hen de kans bieden om samen met externe partners complexe maatschappelijke problemen te bestuderen en te helpen oplossen </a:t>
            </a:r>
          </a:p>
          <a:p>
            <a:endParaRPr lang="en-US" sz="1200" i="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-cultuur, sturing en support-</a:t>
            </a:r>
          </a:p>
          <a:p>
            <a:r>
              <a:rPr lang="nl-NL" sz="1200" i="1" kern="1200" dirty="0">
                <a:solidFill>
                  <a:schemeClr val="tx1"/>
                </a:solidFill>
                <a:effectLst/>
                <a:latin typeface="+mn-lt"/>
                <a:ea typeface="+mn-ea"/>
                <a:cs typeface="+mn-cs"/>
              </a:rPr>
              <a:t>… weten wetenschappers zich voor hun ondernemende activiteiten in ecosystemen gewaardeerd en gesteund dankzij stimulerend personeels- en incentivebeleid vanuit de universiteit.</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worden in ecosystemen actieve wetenschappers door de universiteit </a:t>
            </a:r>
            <a:r>
              <a:rPr lang="nl-NL" sz="1200" i="1" kern="1200" dirty="0" err="1">
                <a:solidFill>
                  <a:schemeClr val="tx1"/>
                </a:solidFill>
                <a:effectLst/>
                <a:latin typeface="+mn-lt"/>
                <a:ea typeface="+mn-ea"/>
                <a:cs typeface="+mn-cs"/>
              </a:rPr>
              <a:t>ontzorgd</a:t>
            </a:r>
            <a:r>
              <a:rPr lang="nl-NL" sz="1200" i="1" kern="1200" dirty="0">
                <a:solidFill>
                  <a:schemeClr val="tx1"/>
                </a:solidFill>
                <a:effectLst/>
                <a:latin typeface="+mn-lt"/>
                <a:ea typeface="+mn-ea"/>
                <a:cs typeface="+mn-cs"/>
              </a:rPr>
              <a:t> door faciliterend beleid, kwalitatief hoogstaande ondersteuning, en menskracht op schakelposities.</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stelt transparant(e) accountmanagement (informatie) onze wetenschappers en bestuurders in staat om op account- en ecosysteemniveau de verbinding te maken tussen onderzoek, onderwijs en impact.</a:t>
            </a:r>
            <a:endParaRPr lang="nl-NL" dirty="0"/>
          </a:p>
        </p:txBody>
      </p:sp>
      <p:sp>
        <p:nvSpPr>
          <p:cNvPr id="4" name="Slide Number Placeholder 3"/>
          <p:cNvSpPr>
            <a:spLocks noGrp="1"/>
          </p:cNvSpPr>
          <p:nvPr>
            <p:ph type="sldNum" sz="quarter" idx="10"/>
          </p:nvPr>
        </p:nvSpPr>
        <p:spPr/>
        <p:txBody>
          <a:bodyPr/>
          <a:lstStyle/>
          <a:p>
            <a:fld id="{E1ABD4B9-A784-46EB-AF0C-BCB638B87A0B}" type="slidenum">
              <a:rPr lang="nl-NL" smtClean="0"/>
              <a:t>8</a:t>
            </a:fld>
            <a:endParaRPr lang="nl-NL"/>
          </a:p>
        </p:txBody>
      </p:sp>
    </p:spTree>
    <p:extLst>
      <p:ext uri="{BB962C8B-B14F-4D97-AF65-F5344CB8AC3E}">
        <p14:creationId xmlns:p14="http://schemas.microsoft.com/office/powerpoint/2010/main" val="325231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3"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2920294674"/>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719488698"/>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987496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131200940"/>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57490569"/>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9"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8"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118825625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0"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300281759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9" name="Column 1"/>
          <p:cNvSpPr>
            <a:spLocks noGrp="1"/>
          </p:cNvSpPr>
          <p:nvPr>
            <p:ph sz="quarter" idx="13"/>
          </p:nvPr>
        </p:nvSpPr>
        <p:spPr>
          <a:xfrm>
            <a:off x="923925" y="2295524"/>
            <a:ext cx="4919664" cy="3648075"/>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849338457"/>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1"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3"/>
            <a:ext cx="4919664" cy="4551771"/>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2"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165260456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8"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6" name="Slide Number Placeholder"/>
          <p:cNvSpPr>
            <a:spLocks noGrp="1"/>
          </p:cNvSpPr>
          <p:nvPr>
            <p:ph type="sldNum" sz="quarter" idx="12"/>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66245985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1820309575"/>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8020343C-3E03-4DA7-B599-6344F3B10A5B}" type="slidenum">
              <a:rPr lang="en-US" smtClean="0"/>
              <a:t>‹#›</a:t>
            </a:fld>
            <a:endParaRPr lang="en-US"/>
          </a:p>
        </p:txBody>
      </p:sp>
      <p:sp>
        <p:nvSpPr>
          <p:cNvPr id="10" name="Date Placeholder"/>
          <p:cNvSpPr>
            <a:spLocks noGrp="1"/>
          </p:cNvSpPr>
          <p:nvPr>
            <p:ph type="dt" sz="half" idx="14"/>
          </p:nvPr>
        </p:nvSpPr>
        <p:spPr/>
        <p:txBody>
          <a:bodyPr/>
          <a:lstStyle/>
          <a:p>
            <a:fld id="{A0893A54-4496-4590-8063-7BFF3CF2997C}" type="datetimeFigureOut">
              <a:rPr lang="en-US" smtClean="0"/>
              <a:t>7/1/2021</a:t>
            </a:fld>
            <a:endParaRPr lang="en-US"/>
          </a:p>
        </p:txBody>
      </p:sp>
      <p:sp>
        <p:nvSpPr>
          <p:cNvPr id="11" name="Footer Placeholder"/>
          <p:cNvSpPr>
            <a:spLocks noGrp="1"/>
          </p:cNvSpPr>
          <p:nvPr>
            <p:ph type="ftr" sz="quarter" idx="15"/>
          </p:nvPr>
        </p:nvSpPr>
        <p:spPr/>
        <p:txBody>
          <a:bodyPr/>
          <a:lstStyle/>
          <a:p>
            <a:endParaRPr lang="en-US"/>
          </a:p>
        </p:txBody>
      </p:sp>
      <p:pic>
        <p:nvPicPr>
          <p:cNvPr id="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2"/>
          </a:xfrm>
          <a:prstGeom prst="rect">
            <a:avLst/>
          </a:prstGeom>
        </p:spPr>
      </p:pic>
      <p:sp>
        <p:nvSpPr>
          <p:cNvPr id="9" name="Content Placeholder"/>
          <p:cNvSpPr>
            <a:spLocks noGrp="1"/>
          </p:cNvSpPr>
          <p:nvPr>
            <p:ph sz="quarter" idx="13"/>
          </p:nvPr>
        </p:nvSpPr>
        <p:spPr>
          <a:xfrm>
            <a:off x="923925" y="1376363"/>
            <a:ext cx="10345738" cy="4556125"/>
          </a:xfrm>
          <a:prstGeom prst="rect">
            <a:avLst/>
          </a:prstGeom>
        </p:spPr>
        <p:txBody>
          <a:bodyPr lIns="90000" rIns="900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066149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9" name="Content Placeholder"/>
          <p:cNvSpPr>
            <a:spLocks noGrp="1"/>
          </p:cNvSpPr>
          <p:nvPr>
            <p:ph sz="quarter" idx="13"/>
          </p:nvPr>
        </p:nvSpPr>
        <p:spPr>
          <a:xfrm>
            <a:off x="923924" y="1376363"/>
            <a:ext cx="10345739" cy="4554537"/>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307639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2280535762"/>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53496371"/>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8"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9"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303564274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1"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537"/>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537"/>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289673772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5"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9" name="Column 1"/>
          <p:cNvSpPr>
            <a:spLocks noGrp="1"/>
          </p:cNvSpPr>
          <p:nvPr>
            <p:ph sz="quarter" idx="13"/>
          </p:nvPr>
        </p:nvSpPr>
        <p:spPr>
          <a:xfrm>
            <a:off x="923925" y="2295525"/>
            <a:ext cx="4919664"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095103783"/>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2"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2"/>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1"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378499180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pic>
        <p:nvPicPr>
          <p:cNvPr id="7"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Tree>
    <p:extLst>
      <p:ext uri="{BB962C8B-B14F-4D97-AF65-F5344CB8AC3E}">
        <p14:creationId xmlns:p14="http://schemas.microsoft.com/office/powerpoint/2010/main" val="288128986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446461228"/>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439528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hasCustomPrompt="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dirty="0"/>
              <a:t> </a:t>
            </a:r>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728688200"/>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191259039"/>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54422383"/>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9"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8"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247085269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sp>
        <p:nvSpPr>
          <p:cNvPr id="7"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pic>
        <p:nvPicPr>
          <p:cNvPr id="10"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Tree>
    <p:extLst>
      <p:ext uri="{BB962C8B-B14F-4D97-AF65-F5344CB8AC3E}">
        <p14:creationId xmlns:p14="http://schemas.microsoft.com/office/powerpoint/2010/main" val="197655266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9" name="Column 1"/>
          <p:cNvSpPr>
            <a:spLocks noGrp="1"/>
          </p:cNvSpPr>
          <p:nvPr>
            <p:ph sz="quarter" idx="13"/>
          </p:nvPr>
        </p:nvSpPr>
        <p:spPr>
          <a:xfrm>
            <a:off x="923925" y="2295525"/>
            <a:ext cx="4919664"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95984283"/>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1"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2"/>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2"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27364072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8"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6" name="Slide Number Placeholder"/>
          <p:cNvSpPr>
            <a:spLocks noGrp="1"/>
          </p:cNvSpPr>
          <p:nvPr>
            <p:ph type="sldNum" sz="quarter" idx="12"/>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8034947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708436476"/>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928379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2099590756"/>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17246225"/>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49205363"/>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9"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8"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316687907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0"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4"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119351967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9" name="Column 1"/>
          <p:cNvSpPr>
            <a:spLocks noGrp="1"/>
          </p:cNvSpPr>
          <p:nvPr>
            <p:ph sz="quarter" idx="13"/>
          </p:nvPr>
        </p:nvSpPr>
        <p:spPr>
          <a:xfrm>
            <a:off x="923925" y="2295525"/>
            <a:ext cx="4919664"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370280006"/>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1"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2"/>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2"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159487687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8"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1"/>
          </a:xfrm>
          <a:prstGeom prst="rect">
            <a:avLst/>
          </a:prstGeom>
        </p:spPr>
      </p:pic>
      <p:sp>
        <p:nvSpPr>
          <p:cNvPr id="6" name="Slide Number Placeholder"/>
          <p:cNvSpPr>
            <a:spLocks noGrp="1"/>
          </p:cNvSpPr>
          <p:nvPr>
            <p:ph type="sldNum" sz="quarter" idx="12"/>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75981393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1381855295"/>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172591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1546124890"/>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50057243"/>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3" name="Slide Number Placeholder"/>
          <p:cNvSpPr>
            <a:spLocks noGrp="1"/>
          </p:cNvSpPr>
          <p:nvPr>
            <p:ph type="sldNum" sz="quarter" idx="16"/>
          </p:nvPr>
        </p:nvSpPr>
        <p:spPr/>
        <p:txBody>
          <a:bodyPr/>
          <a:lstStyle/>
          <a:p>
            <a:fld id="{8020343C-3E03-4DA7-B599-6344F3B10A5B}" type="slidenum">
              <a:rPr lang="en-US" smtClean="0"/>
              <a:t>‹#›</a:t>
            </a:fld>
            <a:endParaRPr lang="en-US"/>
          </a:p>
        </p:txBody>
      </p:sp>
      <p:sp>
        <p:nvSpPr>
          <p:cNvPr id="11" name="Date Placeholder"/>
          <p:cNvSpPr>
            <a:spLocks noGrp="1"/>
          </p:cNvSpPr>
          <p:nvPr>
            <p:ph type="dt" sz="half" idx="14"/>
          </p:nvPr>
        </p:nvSpPr>
        <p:spPr/>
        <p:txBody>
          <a:bodyPr/>
          <a:lstStyle/>
          <a:p>
            <a:fld id="{A0893A54-4496-4590-8063-7BFF3CF2997C}" type="datetimeFigureOut">
              <a:rPr lang="en-US" smtClean="0"/>
              <a:t>7/1/2021</a:t>
            </a:fld>
            <a:endParaRPr lang="en-US"/>
          </a:p>
        </p:txBody>
      </p:sp>
      <p:sp>
        <p:nvSpPr>
          <p:cNvPr id="12" name="Footer Placeholder"/>
          <p:cNvSpPr>
            <a:spLocks noGrp="1"/>
          </p:cNvSpPr>
          <p:nvPr>
            <p:ph type="ftr" sz="quarter" idx="15"/>
          </p:nvPr>
        </p:nvSpPr>
        <p:spPr/>
        <p:txBody>
          <a:bodyPr/>
          <a:lstStyle/>
          <a:p>
            <a:endParaRPr lang="en-US"/>
          </a:p>
        </p:txBody>
      </p:sp>
      <p:pic>
        <p:nvPicPr>
          <p:cNvPr id="8"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2"/>
          </a:xfrm>
          <a:prstGeom prst="rect">
            <a:avLst/>
          </a:prstGeom>
        </p:spPr>
      </p:pic>
      <p:sp>
        <p:nvSpPr>
          <p:cNvPr id="5"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Tree>
    <p:extLst>
      <p:ext uri="{BB962C8B-B14F-4D97-AF65-F5344CB8AC3E}">
        <p14:creationId xmlns:p14="http://schemas.microsoft.com/office/powerpoint/2010/main" val="163017185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8"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9"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241616734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1"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372122192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5"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9" name="Column 1"/>
          <p:cNvSpPr>
            <a:spLocks noGrp="1"/>
          </p:cNvSpPr>
          <p:nvPr>
            <p:ph sz="quarter" idx="13"/>
          </p:nvPr>
        </p:nvSpPr>
        <p:spPr>
          <a:xfrm>
            <a:off x="923925" y="2295525"/>
            <a:ext cx="4919664"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075912877"/>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2"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1"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244774939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pic>
        <p:nvPicPr>
          <p:cNvPr id="7"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1"/>
          </a:xfrm>
          <a:prstGeom prst="rect">
            <a:avLst/>
          </a:prstGeom>
        </p:spPr>
      </p:pic>
    </p:spTree>
    <p:extLst>
      <p:ext uri="{BB962C8B-B14F-4D97-AF65-F5344CB8AC3E}">
        <p14:creationId xmlns:p14="http://schemas.microsoft.com/office/powerpoint/2010/main" val="64425325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992693315"/>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0"/>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30993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291954561"/>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5360587"/>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9"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0"/>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8"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2874239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sp>
        <p:nvSpPr>
          <p:cNvPr id="7" name="Slide Number Placeholder"/>
          <p:cNvSpPr>
            <a:spLocks noGrp="1"/>
          </p:cNvSpPr>
          <p:nvPr>
            <p:ph type="sldNum" sz="quarter" idx="17"/>
          </p:nvPr>
        </p:nvSpPr>
        <p:spPr/>
        <p:txBody>
          <a:bodyPr/>
          <a:lstStyle/>
          <a:p>
            <a:fld id="{8020343C-3E03-4DA7-B599-6344F3B10A5B}" type="slidenum">
              <a:rPr lang="en-US" smtClean="0"/>
              <a:t>‹#›</a:t>
            </a:fld>
            <a:endParaRPr lang="en-US"/>
          </a:p>
        </p:txBody>
      </p:sp>
      <p:sp>
        <p:nvSpPr>
          <p:cNvPr id="3" name="Date Placeholder"/>
          <p:cNvSpPr>
            <a:spLocks noGrp="1"/>
          </p:cNvSpPr>
          <p:nvPr>
            <p:ph type="dt" sz="half" idx="15"/>
          </p:nvPr>
        </p:nvSpPr>
        <p:spPr/>
        <p:txBody>
          <a:bodyPr/>
          <a:lstStyle/>
          <a:p>
            <a:fld id="{A0893A54-4496-4590-8063-7BFF3CF2997C}" type="datetimeFigureOut">
              <a:rPr lang="en-US" smtClean="0"/>
              <a:t>7/1/2021</a:t>
            </a:fld>
            <a:endParaRPr lang="en-US"/>
          </a:p>
        </p:txBody>
      </p:sp>
      <p:sp>
        <p:nvSpPr>
          <p:cNvPr id="6" name="Footer Placeholder"/>
          <p:cNvSpPr>
            <a:spLocks noGrp="1"/>
          </p:cNvSpPr>
          <p:nvPr>
            <p:ph type="ftr" sz="quarter" idx="16"/>
          </p:nvPr>
        </p:nvSpPr>
        <p:spPr/>
        <p:txBody>
          <a:bodyPr/>
          <a:lstStyle/>
          <a:p>
            <a:endParaRPr lang="en-US"/>
          </a:p>
        </p:txBody>
      </p:sp>
      <p:pic>
        <p:nvPicPr>
          <p:cNvPr id="13"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2"/>
          </a:xfrm>
          <a:prstGeom prst="rect">
            <a:avLst/>
          </a:prstGeom>
        </p:spPr>
      </p:pic>
      <p:sp>
        <p:nvSpPr>
          <p:cNvPr id="5" name="Column 2"/>
          <p:cNvSpPr>
            <a:spLocks noGrp="1"/>
          </p:cNvSpPr>
          <p:nvPr>
            <p:ph sz="quarter" idx="14"/>
          </p:nvPr>
        </p:nvSpPr>
        <p:spPr>
          <a:xfrm>
            <a:off x="6348413" y="1376363"/>
            <a:ext cx="4921250" cy="4556125"/>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76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243660680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0"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0"/>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199838180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4"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0"/>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4"/>
            <a:ext cx="4921250" cy="3636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9" name="Column 1"/>
          <p:cNvSpPr>
            <a:spLocks noGrp="1"/>
          </p:cNvSpPr>
          <p:nvPr>
            <p:ph sz="quarter" idx="13"/>
          </p:nvPr>
        </p:nvSpPr>
        <p:spPr>
          <a:xfrm>
            <a:off x="923925" y="2295524"/>
            <a:ext cx="4919664" cy="3636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674203903"/>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1"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0"/>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2"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407561199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CDFD8C83-81C1-4276-B7A6-9AAEA0DC8ADB}" type="slidenum">
              <a:rPr lang="nl-NL" smtClean="0"/>
              <a:pPr/>
              <a:t>‹#›</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pic>
        <p:nvPicPr>
          <p:cNvPr id="8"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50" y="-4762"/>
            <a:ext cx="11739543" cy="919160"/>
          </a:xfrm>
          <a:prstGeom prst="rect">
            <a:avLst/>
          </a:prstGeom>
        </p:spPr>
      </p:pic>
    </p:spTree>
    <p:extLst>
      <p:ext uri="{BB962C8B-B14F-4D97-AF65-F5344CB8AC3E}">
        <p14:creationId xmlns:p14="http://schemas.microsoft.com/office/powerpoint/2010/main" val="179548916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sp>
        <p:nvSpPr>
          <p:cNvPr id="13" name="Slide Number Placeholder"/>
          <p:cNvSpPr>
            <a:spLocks noGrp="1"/>
          </p:cNvSpPr>
          <p:nvPr>
            <p:ph type="sldNum" sz="quarter" idx="19"/>
          </p:nvPr>
        </p:nvSpPr>
        <p:spPr/>
        <p:txBody>
          <a:bodyPr/>
          <a:lstStyle/>
          <a:p>
            <a:fld id="{8020343C-3E03-4DA7-B599-6344F3B10A5B}" type="slidenum">
              <a:rPr lang="en-US" smtClean="0"/>
              <a:t>‹#›</a:t>
            </a:fld>
            <a:endParaRPr lang="en-US"/>
          </a:p>
        </p:txBody>
      </p:sp>
      <p:sp>
        <p:nvSpPr>
          <p:cNvPr id="7" name="Date Placeholder"/>
          <p:cNvSpPr>
            <a:spLocks noGrp="1"/>
          </p:cNvSpPr>
          <p:nvPr>
            <p:ph type="dt" sz="half" idx="17"/>
          </p:nvPr>
        </p:nvSpPr>
        <p:spPr/>
        <p:txBody>
          <a:bodyPr/>
          <a:lstStyle/>
          <a:p>
            <a:fld id="{A0893A54-4496-4590-8063-7BFF3CF2997C}" type="datetimeFigureOut">
              <a:rPr lang="en-US" smtClean="0"/>
              <a:t>7/1/2021</a:t>
            </a:fld>
            <a:endParaRPr lang="en-US"/>
          </a:p>
        </p:txBody>
      </p:sp>
      <p:sp>
        <p:nvSpPr>
          <p:cNvPr id="12" name="Footer Placeholder"/>
          <p:cNvSpPr>
            <a:spLocks noGrp="1"/>
          </p:cNvSpPr>
          <p:nvPr>
            <p:ph type="ftr" sz="quarter" idx="18"/>
          </p:nvPr>
        </p:nvSpPr>
        <p:spPr/>
        <p:txBody>
          <a:bodyPr/>
          <a:lstStyle/>
          <a:p>
            <a:endParaRPr lang="en-US"/>
          </a:p>
        </p:txBody>
      </p:sp>
      <p:pic>
        <p:nvPicPr>
          <p:cNvPr id="15"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2"/>
          </a:xfrm>
          <a:prstGeom prst="rect">
            <a:avLst/>
          </a:prstGeom>
        </p:spPr>
      </p:pic>
      <p:sp>
        <p:nvSpPr>
          <p:cNvPr id="5" name="Column 2"/>
          <p:cNvSpPr>
            <a:spLocks noGrp="1"/>
          </p:cNvSpPr>
          <p:nvPr>
            <p:ph sz="quarter" idx="14"/>
          </p:nvPr>
        </p:nvSpPr>
        <p:spPr>
          <a:xfrm>
            <a:off x="6348413" y="2295525"/>
            <a:ext cx="4921250"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9" name="Column 1"/>
          <p:cNvSpPr>
            <a:spLocks noGrp="1"/>
          </p:cNvSpPr>
          <p:nvPr>
            <p:ph sz="quarter" idx="13"/>
          </p:nvPr>
        </p:nvSpPr>
        <p:spPr>
          <a:xfrm>
            <a:off x="923925" y="2295525"/>
            <a:ext cx="4919663"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Click to 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3870330413"/>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10" name="Slide Number Placeholder"/>
          <p:cNvSpPr>
            <a:spLocks noGrp="1"/>
          </p:cNvSpPr>
          <p:nvPr>
            <p:ph type="sldNum" sz="quarter" idx="17"/>
          </p:nvPr>
        </p:nvSpPr>
        <p:spPr/>
        <p:txBody>
          <a:bodyPr/>
          <a:lstStyle/>
          <a:p>
            <a:fld id="{8020343C-3E03-4DA7-B599-6344F3B10A5B}" type="slidenum">
              <a:rPr lang="en-US" smtClean="0"/>
              <a:t>‹#›</a:t>
            </a:fld>
            <a:endParaRPr lang="en-US"/>
          </a:p>
        </p:txBody>
      </p:sp>
      <p:sp>
        <p:nvSpPr>
          <p:cNvPr id="7" name="Date Placeholder"/>
          <p:cNvSpPr>
            <a:spLocks noGrp="1"/>
          </p:cNvSpPr>
          <p:nvPr>
            <p:ph type="dt" sz="half" idx="15"/>
          </p:nvPr>
        </p:nvSpPr>
        <p:spPr/>
        <p:txBody>
          <a:bodyPr/>
          <a:lstStyle/>
          <a:p>
            <a:fld id="{A0893A54-4496-4590-8063-7BFF3CF2997C}" type="datetimeFigureOut">
              <a:rPr lang="en-US" smtClean="0"/>
              <a:t>7/1/2021</a:t>
            </a:fld>
            <a:endParaRPr lang="en-US"/>
          </a:p>
        </p:txBody>
      </p:sp>
      <p:sp>
        <p:nvSpPr>
          <p:cNvPr id="8" name="Footer Placeholder"/>
          <p:cNvSpPr>
            <a:spLocks noGrp="1"/>
          </p:cNvSpPr>
          <p:nvPr>
            <p:ph type="ftr" sz="quarter" idx="16"/>
          </p:nvPr>
        </p:nvSpPr>
        <p:spPr/>
        <p:txBody>
          <a:bodyPr/>
          <a:lstStyle/>
          <a:p>
            <a:endParaRPr lang="en-US"/>
          </a:p>
        </p:txBody>
      </p:sp>
      <p:pic>
        <p:nvPicPr>
          <p:cNvPr id="13"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2"/>
          </a:xfrm>
          <a:prstGeom prst="rect">
            <a:avLst/>
          </a:prstGeom>
        </p:spPr>
      </p:pic>
      <p:sp>
        <p:nvSpPr>
          <p:cNvPr id="6"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
        <p:nvSpPr>
          <p:cNvPr id="9" name="Column 1"/>
          <p:cNvSpPr>
            <a:spLocks noGrp="1"/>
          </p:cNvSpPr>
          <p:nvPr>
            <p:ph sz="quarter" idx="13"/>
          </p:nvPr>
        </p:nvSpPr>
        <p:spPr>
          <a:xfrm>
            <a:off x="923925" y="1376363"/>
            <a:ext cx="4919663" cy="4556125"/>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34446469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8020343C-3E03-4DA7-B599-6344F3B10A5B}" type="slidenum">
              <a:rPr lang="en-US" smtClean="0"/>
              <a:t>‹#›</a:t>
            </a:fld>
            <a:endParaRPr lang="en-US"/>
          </a:p>
        </p:txBody>
      </p:sp>
      <p:sp>
        <p:nvSpPr>
          <p:cNvPr id="3" name="Date Placeholder"/>
          <p:cNvSpPr>
            <a:spLocks noGrp="1"/>
          </p:cNvSpPr>
          <p:nvPr>
            <p:ph type="dt" sz="half" idx="10"/>
          </p:nvPr>
        </p:nvSpPr>
        <p:spPr/>
        <p:txBody>
          <a:bodyPr/>
          <a:lstStyle/>
          <a:p>
            <a:fld id="{A0893A54-4496-4590-8063-7BFF3CF2997C}" type="datetimeFigureOut">
              <a:rPr lang="en-US" smtClean="0"/>
              <a:t>7/1/2021</a:t>
            </a:fld>
            <a:endParaRPr lang="en-US"/>
          </a:p>
        </p:txBody>
      </p:sp>
      <p:sp>
        <p:nvSpPr>
          <p:cNvPr id="5" name="Footer Placeholder"/>
          <p:cNvSpPr>
            <a:spLocks noGrp="1"/>
          </p:cNvSpPr>
          <p:nvPr>
            <p:ph type="ftr" sz="quarter" idx="11"/>
          </p:nvPr>
        </p:nvSpPr>
        <p:spPr/>
        <p:txBody>
          <a:bodyPr/>
          <a:lstStyle/>
          <a:p>
            <a:endParaRPr lang="en-US"/>
          </a:p>
        </p:txBody>
      </p:sp>
      <p:pic>
        <p:nvPicPr>
          <p:cNvPr id="7" name="Titl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4" y="-4762"/>
            <a:ext cx="11739556" cy="919162"/>
          </a:xfrm>
          <a:prstGeom prst="rect">
            <a:avLst/>
          </a:prstGeom>
        </p:spPr>
      </p:pic>
    </p:spTree>
    <p:extLst>
      <p:ext uri="{BB962C8B-B14F-4D97-AF65-F5344CB8AC3E}">
        <p14:creationId xmlns:p14="http://schemas.microsoft.com/office/powerpoint/2010/main" val="12014950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jp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2.jp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3.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2.jp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Herospac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8020343C-3E03-4DA7-B599-6344F3B10A5B}" type="slidenum">
              <a:rPr lang="en-US" smtClean="0"/>
              <a:t>‹#›</a:t>
            </a:fld>
            <a:endParaRPr lang="en-US"/>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fld id="{A0893A54-4496-4590-8063-7BFF3CF2997C}" type="datetimeFigureOut">
              <a:rPr lang="en-US" smtClean="0"/>
              <a:t>7/1/2021</a:t>
            </a:fld>
            <a:endParaRPr lang="en-US"/>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en-US"/>
          </a:p>
        </p:txBody>
      </p:sp>
      <p:sp>
        <p:nvSpPr>
          <p:cNvPr id="8" name="Text Placeholder"/>
          <p:cNvSpPr>
            <a:spLocks noGrp="1"/>
          </p:cNvSpPr>
          <p:nvPr>
            <p:ph type="body" idx="1"/>
          </p:nvPr>
        </p:nvSpPr>
        <p:spPr>
          <a:xfrm>
            <a:off x="923925" y="1376363"/>
            <a:ext cx="10345737" cy="4552724"/>
          </a:xfrm>
          <a:prstGeom prst="rect">
            <a:avLst/>
          </a:prstGeom>
        </p:spPr>
        <p:txBody>
          <a:bodyPr vert="horz" lIns="93600" tIns="0" rIns="936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17688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7">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2724"/>
          </a:xfrm>
          <a:prstGeom prst="rect">
            <a:avLst/>
          </a:prstGeom>
        </p:spPr>
        <p:txBody>
          <a:bodyPr vert="horz" lIns="93600" tIns="0" rIns="936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8147409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6">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000"/>
          </a:xfrm>
          <a:prstGeom prst="rect">
            <a:avLst/>
          </a:prstGeom>
        </p:spPr>
        <p:txBody>
          <a:bodyPr vert="horz" lIns="93600" tIns="0" rIns="936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7689828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0">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6">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537"/>
          </a:xfrm>
          <a:prstGeom prst="rect">
            <a:avLst/>
          </a:prstGeom>
        </p:spPr>
        <p:txBody>
          <a:bodyPr vert="horz" lIns="93600" tIns="0" rIns="936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3052053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sldNum="0"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6">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000"/>
          </a:xfrm>
          <a:prstGeom prst="rect">
            <a:avLst/>
          </a:prstGeom>
        </p:spPr>
        <p:txBody>
          <a:bodyPr vert="horz" lIns="93600" tIns="0" rIns="936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9361839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sldNum="0"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7">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000"/>
          </a:xfrm>
          <a:prstGeom prst="rect">
            <a:avLst/>
          </a:prstGeom>
        </p:spPr>
        <p:txBody>
          <a:bodyPr vert="horz" lIns="93600" tIns="0" rIns="936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99574869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sldNum="0"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7">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000"/>
          </a:xfrm>
          <a:prstGeom prst="rect">
            <a:avLst/>
          </a:prstGeom>
        </p:spPr>
        <p:txBody>
          <a:bodyPr vert="horz" lIns="93600" tIns="0" rIns="936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2643416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sldNum="0"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44">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g"/><Relationship Id="rId18" Type="http://schemas.openxmlformats.org/officeDocument/2006/relationships/image" Target="../media/image43.jp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g"/><Relationship Id="rId17" Type="http://schemas.openxmlformats.org/officeDocument/2006/relationships/image" Target="../media/image42.jpeg"/><Relationship Id="rId2" Type="http://schemas.openxmlformats.org/officeDocument/2006/relationships/notesSlide" Target="../notesSlides/notesSlide1.xml"/><Relationship Id="rId16"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jpeg"/><Relationship Id="rId15" Type="http://schemas.openxmlformats.org/officeDocument/2006/relationships/image" Target="../media/image4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eg"/><Relationship Id="rId1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3.png"/><Relationship Id="rId18" Type="http://schemas.openxmlformats.org/officeDocument/2006/relationships/image" Target="../media/image63.sv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image" Target="../media/image57.svg"/><Relationship Id="rId17" Type="http://schemas.openxmlformats.org/officeDocument/2006/relationships/image" Target="../media/image55.png"/><Relationship Id="rId2" Type="http://schemas.openxmlformats.org/officeDocument/2006/relationships/notesSlide" Target="../notesSlides/notesSlide7.xml"/><Relationship Id="rId16" Type="http://schemas.openxmlformats.org/officeDocument/2006/relationships/image" Target="../media/image61.svg"/><Relationship Id="rId1" Type="http://schemas.openxmlformats.org/officeDocument/2006/relationships/slideLayout" Target="../slideLayouts/slideLayout11.xml"/><Relationship Id="rId6" Type="http://schemas.openxmlformats.org/officeDocument/2006/relationships/image" Target="../media/image51.svg"/><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4.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1.png"/><Relationship Id="rId14"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Dike van de Mheen, 2 </a:t>
            </a:r>
            <a:r>
              <a:rPr lang="en-US" dirty="0" err="1"/>
              <a:t>juli</a:t>
            </a:r>
            <a:r>
              <a:rPr lang="en-US" dirty="0"/>
              <a:t> 2021</a:t>
            </a:r>
            <a:endParaRPr lang="nl-NL" dirty="0"/>
          </a:p>
        </p:txBody>
      </p:sp>
      <p:sp>
        <p:nvSpPr>
          <p:cNvPr id="3" name="Title 2"/>
          <p:cNvSpPr>
            <a:spLocks noGrp="1"/>
          </p:cNvSpPr>
          <p:nvPr>
            <p:ph type="ctrTitle"/>
          </p:nvPr>
        </p:nvSpPr>
        <p:spPr>
          <a:xfrm>
            <a:off x="6120309" y="1755873"/>
            <a:ext cx="5531191" cy="1232446"/>
          </a:xfrm>
        </p:spPr>
        <p:txBody>
          <a:bodyPr>
            <a:normAutofit fontScale="90000"/>
          </a:bodyPr>
          <a:lstStyle/>
          <a:p>
            <a:r>
              <a:rPr lang="nl-NL" b="1" i="1" dirty="0"/>
              <a:t>Tilburg University in 2027: Spin in het web in ecosystemen?</a:t>
            </a:r>
            <a:r>
              <a:rPr lang="nl-NL" dirty="0"/>
              <a:t/>
            </a:r>
            <a:br>
              <a:rPr lang="nl-NL" dirty="0"/>
            </a:br>
            <a:endParaRPr lang="nl-NL" dirty="0"/>
          </a:p>
        </p:txBody>
      </p:sp>
    </p:spTree>
    <p:extLst>
      <p:ext uri="{BB962C8B-B14F-4D97-AF65-F5344CB8AC3E}">
        <p14:creationId xmlns:p14="http://schemas.microsoft.com/office/powerpoint/2010/main" val="117145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ep 36">
            <a:extLst>
              <a:ext uri="{FF2B5EF4-FFF2-40B4-BE49-F238E27FC236}">
                <a16:creationId xmlns:a16="http://schemas.microsoft.com/office/drawing/2014/main" id="{1EC57787-10B1-439F-ACBE-A0172D36C27B}"/>
              </a:ext>
            </a:extLst>
          </p:cNvPr>
          <p:cNvGrpSpPr/>
          <p:nvPr/>
        </p:nvGrpSpPr>
        <p:grpSpPr>
          <a:xfrm>
            <a:off x="2325227" y="2261560"/>
            <a:ext cx="8315735" cy="3425295"/>
            <a:chOff x="-15301067" y="2857518"/>
            <a:chExt cx="8315735" cy="3425295"/>
          </a:xfrm>
        </p:grpSpPr>
        <p:sp>
          <p:nvSpPr>
            <p:cNvPr id="36" name="Stroomdiagram: Uitstel 35">
              <a:extLst>
                <a:ext uri="{FF2B5EF4-FFF2-40B4-BE49-F238E27FC236}">
                  <a16:creationId xmlns:a16="http://schemas.microsoft.com/office/drawing/2014/main" id="{8857DADE-98D9-4450-BCA2-B725E961DCE6}"/>
                </a:ext>
              </a:extLst>
            </p:cNvPr>
            <p:cNvSpPr/>
            <p:nvPr/>
          </p:nvSpPr>
          <p:spPr>
            <a:xfrm>
              <a:off x="-11208774" y="2857518"/>
              <a:ext cx="4223442" cy="3425295"/>
            </a:xfrm>
            <a:prstGeom prst="flowChartDelay">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2" name="Stroomdiagram: Uitstel 41">
              <a:extLst>
                <a:ext uri="{FF2B5EF4-FFF2-40B4-BE49-F238E27FC236}">
                  <a16:creationId xmlns:a16="http://schemas.microsoft.com/office/drawing/2014/main" id="{93BD685D-677C-400F-9938-32355B4E8BAC}"/>
                </a:ext>
              </a:extLst>
            </p:cNvPr>
            <p:cNvSpPr/>
            <p:nvPr/>
          </p:nvSpPr>
          <p:spPr>
            <a:xfrm flipH="1">
              <a:off x="-15301067" y="2857518"/>
              <a:ext cx="4223442" cy="3425295"/>
            </a:xfrm>
            <a:prstGeom prst="flowChartDelay">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40" name="Rechthoek 39">
            <a:extLst>
              <a:ext uri="{FF2B5EF4-FFF2-40B4-BE49-F238E27FC236}">
                <a16:creationId xmlns:a16="http://schemas.microsoft.com/office/drawing/2014/main" id="{81AAAFF2-C0B3-4152-8BC8-A36EA9ABBE3F}"/>
              </a:ext>
            </a:extLst>
          </p:cNvPr>
          <p:cNvSpPr/>
          <p:nvPr/>
        </p:nvSpPr>
        <p:spPr>
          <a:xfrm>
            <a:off x="14425613" y="7885705"/>
            <a:ext cx="1502256" cy="4057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B8A2C1A9-C3D3-4C8B-9F5C-623D17B47631}"/>
              </a:ext>
            </a:extLst>
          </p:cNvPr>
          <p:cNvSpPr/>
          <p:nvPr/>
        </p:nvSpPr>
        <p:spPr>
          <a:xfrm>
            <a:off x="-1132910" y="7878165"/>
            <a:ext cx="17060779" cy="16563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610FADF7-6133-4486-A7B9-0C351E3AF5C9}"/>
              </a:ext>
            </a:extLst>
          </p:cNvPr>
          <p:cNvSpPr/>
          <p:nvPr/>
        </p:nvSpPr>
        <p:spPr>
          <a:xfrm>
            <a:off x="-1132909" y="10286960"/>
            <a:ext cx="17060779" cy="16563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Content Placeholder 1"/>
          <p:cNvSpPr>
            <a:spLocks noGrp="1"/>
          </p:cNvSpPr>
          <p:nvPr>
            <p:ph sz="quarter" idx="13"/>
          </p:nvPr>
        </p:nvSpPr>
        <p:spPr>
          <a:xfrm>
            <a:off x="3089052" y="3348741"/>
            <a:ext cx="6936392" cy="1106898"/>
          </a:xfrm>
        </p:spPr>
        <p:txBody>
          <a:bodyPr>
            <a:normAutofit/>
          </a:bodyPr>
          <a:lstStyle/>
          <a:p>
            <a:pPr marL="0" indent="0" algn="ctr">
              <a:buNone/>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Dike</a:t>
            </a:r>
            <a:r>
              <a:rPr lang="nl-NL" sz="1800" dirty="0">
                <a:effectLst/>
                <a:latin typeface="Calibri" panose="020F0502020204030204" pitchFamily="34" charset="0"/>
                <a:ea typeface="Calibri" panose="020F0502020204030204" pitchFamily="34" charset="0"/>
                <a:cs typeface="Times New Roman" panose="02020603050405020304" pitchFamily="18" charset="0"/>
              </a:rPr>
              <a:t> van de Mheen (voorzitter), Lien Denoo, Irmgard Borghouts, Edward van de Pol, Dirk van den Berg, Elisabeth Huis in ’t Veld, Bas Werker, Hein Fleuren,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Joks</a:t>
            </a:r>
            <a:r>
              <a:rPr lang="nl-NL" sz="1800" dirty="0">
                <a:effectLst/>
                <a:latin typeface="Calibri" panose="020F0502020204030204" pitchFamily="34" charset="0"/>
                <a:ea typeface="Calibri" panose="020F0502020204030204" pitchFamily="34" charset="0"/>
                <a:cs typeface="Times New Roman" panose="02020603050405020304" pitchFamily="18" charset="0"/>
              </a:rPr>
              <a:t> Janssen, Margriet Sitskoorn, Krijn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Pansters</a:t>
            </a:r>
            <a:r>
              <a:rPr lang="nl-NL" sz="1800" dirty="0">
                <a:effectLst/>
                <a:latin typeface="Calibri" panose="020F0502020204030204" pitchFamily="34" charset="0"/>
                <a:ea typeface="Calibri" panose="020F0502020204030204" pitchFamily="34" charset="0"/>
                <a:cs typeface="Times New Roman" panose="02020603050405020304" pitchFamily="18" charset="0"/>
              </a:rPr>
              <a:t>, Martijn Nolen, Inge Bongers, Peter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Gaillard</a:t>
            </a:r>
            <a:r>
              <a:rPr lang="nl-NL" sz="1800" dirty="0">
                <a:effectLst/>
                <a:latin typeface="Calibri" panose="020F0502020204030204" pitchFamily="34" charset="0"/>
                <a:ea typeface="Calibri" panose="020F0502020204030204" pitchFamily="34" charset="0"/>
                <a:cs typeface="Times New Roman" panose="02020603050405020304" pitchFamily="18" charset="0"/>
              </a:rPr>
              <a:t>, Willem Megens en Lieke Staal (secretaris).</a:t>
            </a:r>
            <a:endParaRPr lang="nl-NL" sz="2800" dirty="0"/>
          </a:p>
        </p:txBody>
      </p:sp>
      <p:sp>
        <p:nvSpPr>
          <p:cNvPr id="3" name="Title 2"/>
          <p:cNvSpPr>
            <a:spLocks noGrp="1"/>
          </p:cNvSpPr>
          <p:nvPr>
            <p:ph type="title"/>
          </p:nvPr>
        </p:nvSpPr>
        <p:spPr/>
        <p:txBody>
          <a:bodyPr/>
          <a:lstStyle/>
          <a:p>
            <a:r>
              <a:rPr lang="en-US" dirty="0"/>
              <a:t>De </a:t>
            </a:r>
            <a:r>
              <a:rPr lang="en-US" dirty="0" err="1"/>
              <a:t>leukste</a:t>
            </a:r>
            <a:r>
              <a:rPr lang="en-US" dirty="0"/>
              <a:t> </a:t>
            </a:r>
            <a:r>
              <a:rPr lang="en-US" dirty="0" err="1"/>
              <a:t>beraadstafel</a:t>
            </a:r>
            <a:r>
              <a:rPr lang="en-US" dirty="0"/>
              <a:t>? ;) </a:t>
            </a:r>
            <a:endParaRPr lang="nl-NL" dirty="0"/>
          </a:p>
        </p:txBody>
      </p:sp>
      <p:pic>
        <p:nvPicPr>
          <p:cNvPr id="1026" name="Picture 2" descr="Dike Van De Mheen - Professor, Head of Department Tranzo - Tilburg  University | LinkedIn">
            <a:extLst>
              <a:ext uri="{FF2B5EF4-FFF2-40B4-BE49-F238E27FC236}">
                <a16:creationId xmlns:a16="http://schemas.microsoft.com/office/drawing/2014/main" id="{11D2E4E3-1261-460E-B8C4-76AAAE47C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988" y="930369"/>
            <a:ext cx="1656359" cy="16563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Afbeelding 4" descr="Afbeelding met muur, persoon, binnen&#10;&#10;Automatisch gegenereerde beschrijving">
            <a:extLst>
              <a:ext uri="{FF2B5EF4-FFF2-40B4-BE49-F238E27FC236}">
                <a16:creationId xmlns:a16="http://schemas.microsoft.com/office/drawing/2014/main" id="{D3B11387-82F8-4018-A4D9-AE2E4252B5A2}"/>
              </a:ext>
            </a:extLst>
          </p:cNvPr>
          <p:cNvPicPr>
            <a:picLocks noChangeAspect="1"/>
          </p:cNvPicPr>
          <p:nvPr/>
        </p:nvPicPr>
        <p:blipFill rotWithShape="1">
          <a:blip r:embed="rId4">
            <a:extLst>
              <a:ext uri="{28A0092B-C50C-407E-A947-70E740481C1C}">
                <a14:useLocalDpi xmlns:a14="http://schemas.microsoft.com/office/drawing/2010/main" val="0"/>
              </a:ext>
            </a:extLst>
          </a:blip>
          <a:srcRect l="20978" r="16890" b="24594"/>
          <a:stretch/>
        </p:blipFill>
        <p:spPr>
          <a:xfrm>
            <a:off x="1408705" y="1373131"/>
            <a:ext cx="1352529" cy="1641487"/>
          </a:xfrm>
          <a:prstGeom prst="ellipse">
            <a:avLst/>
          </a:prstGeom>
          <a:ln>
            <a:noFill/>
          </a:ln>
          <a:effectLst>
            <a:softEdge rad="112500"/>
          </a:effectLst>
        </p:spPr>
      </p:pic>
      <p:pic>
        <p:nvPicPr>
          <p:cNvPr id="10" name="Afbeelding 9" descr="Afbeelding met persoon, person, buiten, dragen&#10;&#10;Automatisch gegenereerde beschrijving">
            <a:extLst>
              <a:ext uri="{FF2B5EF4-FFF2-40B4-BE49-F238E27FC236}">
                <a16:creationId xmlns:a16="http://schemas.microsoft.com/office/drawing/2014/main" id="{2654CDB9-F8D4-497E-BDAB-04D94006A1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438"/>
          <a:stretch/>
        </p:blipFill>
        <p:spPr>
          <a:xfrm>
            <a:off x="10750280" y="3081155"/>
            <a:ext cx="1441720" cy="1665538"/>
          </a:xfrm>
          <a:prstGeom prst="ellipse">
            <a:avLst/>
          </a:prstGeom>
          <a:ln>
            <a:noFill/>
          </a:ln>
          <a:effectLst>
            <a:softEdge rad="112500"/>
          </a:effectLst>
        </p:spPr>
      </p:pic>
      <p:pic>
        <p:nvPicPr>
          <p:cNvPr id="12" name="Afbeelding 11" descr="Afbeelding met person, persoon, hoed, buiten&#10;&#10;Automatisch gegenereerde beschrijving">
            <a:extLst>
              <a:ext uri="{FF2B5EF4-FFF2-40B4-BE49-F238E27FC236}">
                <a16:creationId xmlns:a16="http://schemas.microsoft.com/office/drawing/2014/main" id="{6ACDB990-16D4-4A78-8F90-33AF3E385A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136" y="2781011"/>
            <a:ext cx="1674628" cy="1674628"/>
          </a:xfrm>
          <a:prstGeom prst="ellipse">
            <a:avLst/>
          </a:prstGeom>
          <a:ln>
            <a:noFill/>
          </a:ln>
          <a:effectLst>
            <a:softEdge rad="112500"/>
          </a:effectLst>
        </p:spPr>
      </p:pic>
      <p:pic>
        <p:nvPicPr>
          <p:cNvPr id="1028" name="Picture 4" descr="Elisabeth Huis in &amp;#39;t Veld, PhD, MBA - Founder - AINAR | LinkedIn">
            <a:extLst>
              <a:ext uri="{FF2B5EF4-FFF2-40B4-BE49-F238E27FC236}">
                <a16:creationId xmlns:a16="http://schemas.microsoft.com/office/drawing/2014/main" id="{DF21B5AD-5D1F-4126-B229-6AACA6EA78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5106" y="974685"/>
            <a:ext cx="1684563" cy="16845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Afbeelding 15" descr="Afbeelding met person, persoon, bril, binnen&#10;&#10;Automatisch gegenereerde beschrijving">
            <a:extLst>
              <a:ext uri="{FF2B5EF4-FFF2-40B4-BE49-F238E27FC236}">
                <a16:creationId xmlns:a16="http://schemas.microsoft.com/office/drawing/2014/main" id="{138C2538-8E57-4A39-B111-059D5BE374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2" t="4746" r="9117" b="20975"/>
          <a:stretch/>
        </p:blipFill>
        <p:spPr>
          <a:xfrm>
            <a:off x="2726111" y="1023795"/>
            <a:ext cx="1266604" cy="1631651"/>
          </a:xfrm>
          <a:prstGeom prst="ellipse">
            <a:avLst/>
          </a:prstGeom>
          <a:ln>
            <a:noFill/>
          </a:ln>
          <a:effectLst>
            <a:softEdge rad="112500"/>
          </a:effectLst>
        </p:spPr>
      </p:pic>
      <p:pic>
        <p:nvPicPr>
          <p:cNvPr id="18" name="Afbeelding 17" descr="Afbeelding met tekst, persoon, person, teken&#10;&#10;Automatisch gegenereerde beschrijving">
            <a:extLst>
              <a:ext uri="{FF2B5EF4-FFF2-40B4-BE49-F238E27FC236}">
                <a16:creationId xmlns:a16="http://schemas.microsoft.com/office/drawing/2014/main" id="{D3488ACE-862A-4DD4-A6C2-9A0AA4ADBE3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434" r="19084" b="14864"/>
          <a:stretch/>
        </p:blipFill>
        <p:spPr>
          <a:xfrm>
            <a:off x="7229629" y="930368"/>
            <a:ext cx="1197053" cy="1656359"/>
          </a:xfrm>
          <a:prstGeom prst="ellipse">
            <a:avLst/>
          </a:prstGeom>
          <a:ln>
            <a:noFill/>
          </a:ln>
          <a:effectLst>
            <a:softEdge rad="112500"/>
          </a:effectLst>
        </p:spPr>
      </p:pic>
      <p:pic>
        <p:nvPicPr>
          <p:cNvPr id="20" name="Afbeelding 19" descr="Afbeelding met persoon, muur, person, binnen&#10;&#10;Automatisch gegenereerde beschrijving">
            <a:extLst>
              <a:ext uri="{FF2B5EF4-FFF2-40B4-BE49-F238E27FC236}">
                <a16:creationId xmlns:a16="http://schemas.microsoft.com/office/drawing/2014/main" id="{7CD4E28A-D560-4EF1-ADA8-EA6A625406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168" y="4330021"/>
            <a:ext cx="1674629" cy="1674629"/>
          </a:xfrm>
          <a:prstGeom prst="ellipse">
            <a:avLst/>
          </a:prstGeom>
          <a:ln>
            <a:noFill/>
          </a:ln>
          <a:effectLst>
            <a:softEdge rad="112500"/>
          </a:effectLst>
        </p:spPr>
      </p:pic>
      <p:pic>
        <p:nvPicPr>
          <p:cNvPr id="22" name="Afbeelding 21" descr="Afbeelding met persoon&#10;&#10;Automatisch gegenereerde beschrijving">
            <a:extLst>
              <a:ext uri="{FF2B5EF4-FFF2-40B4-BE49-F238E27FC236}">
                <a16:creationId xmlns:a16="http://schemas.microsoft.com/office/drawing/2014/main" id="{467EC3C2-2D85-4215-AC01-767DE426FC5B}"/>
              </a:ext>
            </a:extLst>
          </p:cNvPr>
          <p:cNvPicPr>
            <a:picLocks noChangeAspect="1"/>
          </p:cNvPicPr>
          <p:nvPr/>
        </p:nvPicPr>
        <p:blipFill rotWithShape="1">
          <a:blip r:embed="rId11">
            <a:extLst>
              <a:ext uri="{28A0092B-C50C-407E-A947-70E740481C1C}">
                <a14:useLocalDpi xmlns:a14="http://schemas.microsoft.com/office/drawing/2010/main" val="0"/>
              </a:ext>
            </a:extLst>
          </a:blip>
          <a:srcRect l="16019" t="8079" r="16019" b="20670"/>
          <a:stretch/>
        </p:blipFill>
        <p:spPr>
          <a:xfrm>
            <a:off x="10261270" y="1528936"/>
            <a:ext cx="1170725" cy="1706879"/>
          </a:xfrm>
          <a:prstGeom prst="ellipse">
            <a:avLst/>
          </a:prstGeom>
          <a:ln>
            <a:noFill/>
          </a:ln>
          <a:effectLst>
            <a:softEdge rad="112500"/>
          </a:effectLst>
        </p:spPr>
      </p:pic>
      <p:pic>
        <p:nvPicPr>
          <p:cNvPr id="26" name="Afbeelding 25" descr="Afbeelding met gebouw, persoon, person, buiten&#10;&#10;Automatisch gegenereerde beschrijving">
            <a:extLst>
              <a:ext uri="{FF2B5EF4-FFF2-40B4-BE49-F238E27FC236}">
                <a16:creationId xmlns:a16="http://schemas.microsoft.com/office/drawing/2014/main" id="{9FE682CA-01AD-4476-B12C-AA22BF3671B8}"/>
              </a:ext>
            </a:extLst>
          </p:cNvPr>
          <p:cNvPicPr>
            <a:picLocks noChangeAspect="1"/>
          </p:cNvPicPr>
          <p:nvPr/>
        </p:nvPicPr>
        <p:blipFill rotWithShape="1">
          <a:blip r:embed="rId12">
            <a:extLst>
              <a:ext uri="{28A0092B-C50C-407E-A947-70E740481C1C}">
                <a14:useLocalDpi xmlns:a14="http://schemas.microsoft.com/office/drawing/2010/main" val="0"/>
              </a:ext>
            </a:extLst>
          </a:blip>
          <a:srcRect l="39495" t="8430" r="9610" b="19632"/>
          <a:stretch/>
        </p:blipFill>
        <p:spPr>
          <a:xfrm>
            <a:off x="7544230" y="5150378"/>
            <a:ext cx="1184757" cy="1674629"/>
          </a:xfrm>
          <a:prstGeom prst="ellipse">
            <a:avLst/>
          </a:prstGeom>
          <a:ln>
            <a:noFill/>
          </a:ln>
          <a:effectLst>
            <a:softEdge rad="112500"/>
          </a:effectLst>
        </p:spPr>
      </p:pic>
      <p:pic>
        <p:nvPicPr>
          <p:cNvPr id="28" name="Afbeelding 27" descr="Afbeelding met persoon, person, muur, binnen&#10;&#10;Automatisch gegenereerde beschrijving">
            <a:extLst>
              <a:ext uri="{FF2B5EF4-FFF2-40B4-BE49-F238E27FC236}">
                <a16:creationId xmlns:a16="http://schemas.microsoft.com/office/drawing/2014/main" id="{C812A764-8401-4DD8-8263-B92AB2CE7CB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4375" b="16657"/>
          <a:stretch/>
        </p:blipFill>
        <p:spPr>
          <a:xfrm>
            <a:off x="4154688" y="5181633"/>
            <a:ext cx="1318614" cy="1674628"/>
          </a:xfrm>
          <a:prstGeom prst="ellipse">
            <a:avLst/>
          </a:prstGeom>
          <a:ln>
            <a:noFill/>
          </a:ln>
          <a:effectLst>
            <a:softEdge rad="112500"/>
          </a:effectLst>
        </p:spPr>
      </p:pic>
      <p:pic>
        <p:nvPicPr>
          <p:cNvPr id="30" name="Afbeelding 29" descr="Afbeelding met persoon, vrouw, staand, poseren&#10;&#10;Automatisch gegenereerde beschrijving">
            <a:extLst>
              <a:ext uri="{FF2B5EF4-FFF2-40B4-BE49-F238E27FC236}">
                <a16:creationId xmlns:a16="http://schemas.microsoft.com/office/drawing/2014/main" id="{91070E06-0FDE-4436-B16C-B50395F47FEA}"/>
              </a:ext>
            </a:extLst>
          </p:cNvPr>
          <p:cNvPicPr>
            <a:picLocks noChangeAspect="1"/>
          </p:cNvPicPr>
          <p:nvPr/>
        </p:nvPicPr>
        <p:blipFill rotWithShape="1">
          <a:blip r:embed="rId14">
            <a:extLst>
              <a:ext uri="{28A0092B-C50C-407E-A947-70E740481C1C}">
                <a14:useLocalDpi xmlns:a14="http://schemas.microsoft.com/office/drawing/2010/main" val="0"/>
              </a:ext>
            </a:extLst>
          </a:blip>
          <a:srcRect l="3004" r="48677" b="7018"/>
          <a:stretch/>
        </p:blipFill>
        <p:spPr>
          <a:xfrm>
            <a:off x="2591366" y="5020371"/>
            <a:ext cx="1297015" cy="1656359"/>
          </a:xfrm>
          <a:prstGeom prst="ellipse">
            <a:avLst/>
          </a:prstGeom>
          <a:ln>
            <a:noFill/>
          </a:ln>
          <a:effectLst>
            <a:softEdge rad="112500"/>
          </a:effectLst>
        </p:spPr>
      </p:pic>
      <p:pic>
        <p:nvPicPr>
          <p:cNvPr id="32" name="Afbeelding 31" descr="Afbeelding met persoon, person, glimlachen, dragen&#10;&#10;Automatisch gegenereerde beschrijving">
            <a:extLst>
              <a:ext uri="{FF2B5EF4-FFF2-40B4-BE49-F238E27FC236}">
                <a16:creationId xmlns:a16="http://schemas.microsoft.com/office/drawing/2014/main" id="{B9DC9E8D-FC25-4365-9C50-B5AA56B086F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55803" y="1067916"/>
            <a:ext cx="1632839" cy="1632839"/>
          </a:xfrm>
          <a:prstGeom prst="ellipse">
            <a:avLst/>
          </a:prstGeom>
          <a:ln>
            <a:noFill/>
          </a:ln>
          <a:effectLst>
            <a:softEdge rad="112500"/>
          </a:effectLst>
        </p:spPr>
      </p:pic>
      <p:pic>
        <p:nvPicPr>
          <p:cNvPr id="34" name="Afbeelding 33" descr="Afbeelding met muur, persoon, binnen&#10;&#10;Automatisch gegenereerde beschrijving">
            <a:extLst>
              <a:ext uri="{FF2B5EF4-FFF2-40B4-BE49-F238E27FC236}">
                <a16:creationId xmlns:a16="http://schemas.microsoft.com/office/drawing/2014/main" id="{05D6AEEB-314B-4C1B-902C-12CAF3106603}"/>
              </a:ext>
            </a:extLst>
          </p:cNvPr>
          <p:cNvPicPr>
            <a:picLocks noChangeAspect="1"/>
          </p:cNvPicPr>
          <p:nvPr/>
        </p:nvPicPr>
        <p:blipFill rotWithShape="1">
          <a:blip r:embed="rId16">
            <a:extLst>
              <a:ext uri="{28A0092B-C50C-407E-A947-70E740481C1C}">
                <a14:useLocalDpi xmlns:a14="http://schemas.microsoft.com/office/drawing/2010/main" val="0"/>
              </a:ext>
            </a:extLst>
          </a:blip>
          <a:srcRect l="20785" r="8282" b="29171"/>
          <a:stretch/>
        </p:blipFill>
        <p:spPr>
          <a:xfrm>
            <a:off x="10334492" y="4722518"/>
            <a:ext cx="1263746" cy="1668944"/>
          </a:xfrm>
          <a:prstGeom prst="ellipse">
            <a:avLst/>
          </a:prstGeom>
          <a:ln>
            <a:noFill/>
          </a:ln>
          <a:effectLst>
            <a:softEdge rad="112500"/>
          </a:effectLst>
        </p:spPr>
      </p:pic>
      <p:pic>
        <p:nvPicPr>
          <p:cNvPr id="1030" name="Picture 6" descr="Willem Megens - Bestuurssecretaris &amp;amp; Senior beleidsmedewerker bij TRANZO -  Tilburg University | LinkedIn">
            <a:extLst>
              <a:ext uri="{FF2B5EF4-FFF2-40B4-BE49-F238E27FC236}">
                <a16:creationId xmlns:a16="http://schemas.microsoft.com/office/drawing/2014/main" id="{44F1DB9D-0FDF-4F1D-B1FE-CD77FC8AA99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0267" r="8000"/>
          <a:stretch/>
        </p:blipFill>
        <p:spPr bwMode="auto">
          <a:xfrm>
            <a:off x="8922469" y="5111861"/>
            <a:ext cx="1364080" cy="16689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Afbeelding 40" descr="Afbeelding met persoon, blauw&#10;&#10;Automatisch gegenereerde beschrijving">
            <a:extLst>
              <a:ext uri="{FF2B5EF4-FFF2-40B4-BE49-F238E27FC236}">
                <a16:creationId xmlns:a16="http://schemas.microsoft.com/office/drawing/2014/main" id="{735FADEA-B49D-48A2-866D-4D787DC8827B}"/>
              </a:ext>
            </a:extLst>
          </p:cNvPr>
          <p:cNvPicPr>
            <a:picLocks noChangeAspect="1"/>
          </p:cNvPicPr>
          <p:nvPr/>
        </p:nvPicPr>
        <p:blipFill rotWithShape="1">
          <a:blip r:embed="rId18">
            <a:extLst>
              <a:ext uri="{28A0092B-C50C-407E-A947-70E740481C1C}">
                <a14:useLocalDpi xmlns:a14="http://schemas.microsoft.com/office/drawing/2010/main" val="0"/>
              </a:ext>
            </a:extLst>
          </a:blip>
          <a:srcRect l="19218" t="9365" r="16229" b="17646"/>
          <a:stretch/>
        </p:blipFill>
        <p:spPr>
          <a:xfrm>
            <a:off x="5742717" y="5194188"/>
            <a:ext cx="1446708" cy="1635767"/>
          </a:xfrm>
          <a:prstGeom prst="ellipse">
            <a:avLst/>
          </a:prstGeom>
          <a:ln>
            <a:noFill/>
          </a:ln>
          <a:effectLst>
            <a:softEdge rad="112500"/>
          </a:effectLst>
        </p:spPr>
      </p:pic>
    </p:spTree>
    <p:extLst>
      <p:ext uri="{BB962C8B-B14F-4D97-AF65-F5344CB8AC3E}">
        <p14:creationId xmlns:p14="http://schemas.microsoft.com/office/powerpoint/2010/main" val="229559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23925" y="1591049"/>
            <a:ext cx="10345739" cy="4554000"/>
          </a:xfrm>
        </p:spPr>
        <p:txBody>
          <a:bodyPr/>
          <a:lstStyle/>
          <a:p>
            <a:pPr marL="0" indent="0">
              <a:buNone/>
            </a:pPr>
            <a:r>
              <a:rPr lang="en-US" dirty="0" err="1"/>
              <a:t>Opdracht</a:t>
            </a:r>
            <a:endParaRPr lang="nl-NL" dirty="0"/>
          </a:p>
          <a:p>
            <a:pPr marL="0" indent="0">
              <a:buNone/>
            </a:pPr>
            <a:r>
              <a:rPr lang="nl-NL" i="1" dirty="0"/>
              <a:t>Hoe kan Tilburg University zich zo optimaal </a:t>
            </a:r>
          </a:p>
          <a:p>
            <a:pPr marL="0" indent="0">
              <a:buNone/>
            </a:pPr>
            <a:r>
              <a:rPr lang="nl-NL" i="1" dirty="0"/>
              <a:t>mogelijk positioneren in bredere ecosystemen?</a:t>
            </a:r>
          </a:p>
          <a:p>
            <a:pPr marL="0" indent="0">
              <a:buNone/>
            </a:pPr>
            <a:endParaRPr lang="en-US" i="1" dirty="0"/>
          </a:p>
          <a:p>
            <a:pPr marL="0" indent="0">
              <a:buNone/>
            </a:pPr>
            <a:endParaRPr lang="en-US" i="1" dirty="0"/>
          </a:p>
          <a:p>
            <a:pPr marL="0" indent="0">
              <a:buNone/>
            </a:pPr>
            <a:r>
              <a:rPr lang="en-US" i="1" dirty="0"/>
              <a:t>Wat is dan </a:t>
            </a:r>
            <a:r>
              <a:rPr lang="en-US" i="1" dirty="0" err="1"/>
              <a:t>een</a:t>
            </a:r>
            <a:r>
              <a:rPr lang="en-US" i="1" dirty="0"/>
              <a:t> </a:t>
            </a:r>
            <a:r>
              <a:rPr lang="en-US" i="1" dirty="0" err="1"/>
              <a:t>ecosysteem</a:t>
            </a:r>
            <a:r>
              <a:rPr lang="en-US" i="1" dirty="0"/>
              <a:t>?</a:t>
            </a:r>
          </a:p>
          <a:p>
            <a:pPr marL="0" indent="0">
              <a:buNone/>
            </a:pPr>
            <a:r>
              <a:rPr lang="nl-NL" i="1" dirty="0"/>
              <a:t>‘Het actieve samenspel van meerdere en diverse (typen) partijen rondom een duurzame, gemeenschappelijke visie en ambitie waarbinnen projecten of programma’s (makkelijker) geïnitieerd kunnen worden’</a:t>
            </a:r>
            <a:endParaRPr lang="nl-NL" dirty="0"/>
          </a:p>
          <a:p>
            <a:pPr marL="0" indent="0">
              <a:buNone/>
            </a:pPr>
            <a:r>
              <a:rPr lang="en-US" sz="1600" i="1" dirty="0"/>
              <a:t>[</a:t>
            </a:r>
            <a:r>
              <a:rPr lang="en-US" sz="1600" i="1" dirty="0" err="1"/>
              <a:t>afgeleid</a:t>
            </a:r>
            <a:r>
              <a:rPr lang="en-US" sz="1600" i="1" dirty="0"/>
              <a:t> van de </a:t>
            </a:r>
            <a:r>
              <a:rPr lang="en-US" sz="1600" i="1" dirty="0" err="1"/>
              <a:t>definitie</a:t>
            </a:r>
            <a:r>
              <a:rPr lang="en-US" sz="1600" i="1" dirty="0"/>
              <a:t> die de EUA </a:t>
            </a:r>
            <a:r>
              <a:rPr lang="en-US" sz="1600" i="1" dirty="0" err="1"/>
              <a:t>hanteert</a:t>
            </a:r>
            <a:r>
              <a:rPr lang="en-US" sz="1600" i="1" dirty="0"/>
              <a:t> in </a:t>
            </a:r>
            <a:r>
              <a:rPr lang="en-US" sz="1600" i="1" dirty="0" err="1"/>
              <a:t>haar</a:t>
            </a:r>
            <a:r>
              <a:rPr lang="en-US" sz="1600" i="1" dirty="0"/>
              <a:t> position paper ‘Universities without walls: a vision for 2030’]</a:t>
            </a:r>
          </a:p>
          <a:p>
            <a:pPr marL="0" indent="0">
              <a:buNone/>
            </a:pPr>
            <a:endParaRPr lang="nl-NL" dirty="0"/>
          </a:p>
        </p:txBody>
      </p:sp>
      <p:sp>
        <p:nvSpPr>
          <p:cNvPr id="3" name="Title 2"/>
          <p:cNvSpPr>
            <a:spLocks noGrp="1"/>
          </p:cNvSpPr>
          <p:nvPr>
            <p:ph type="title"/>
          </p:nvPr>
        </p:nvSpPr>
        <p:spPr/>
        <p:txBody>
          <a:bodyPr/>
          <a:lstStyle/>
          <a:p>
            <a:r>
              <a:rPr lang="en-US" dirty="0" err="1"/>
              <a:t>Opdracht</a:t>
            </a:r>
            <a:r>
              <a:rPr lang="en-US" dirty="0"/>
              <a:t> </a:t>
            </a:r>
            <a:r>
              <a:rPr lang="en-US" dirty="0" err="1"/>
              <a:t>en</a:t>
            </a:r>
            <a:r>
              <a:rPr lang="en-US" dirty="0"/>
              <a:t> </a:t>
            </a:r>
            <a:r>
              <a:rPr lang="en-US" dirty="0" err="1"/>
              <a:t>definitie</a:t>
            </a:r>
            <a:r>
              <a:rPr lang="en-US" dirty="0"/>
              <a:t> </a:t>
            </a:r>
            <a:endParaRPr lang="nl-NL" dirty="0"/>
          </a:p>
        </p:txBody>
      </p:sp>
      <p:pic>
        <p:nvPicPr>
          <p:cNvPr id="4" name="Picture 3">
            <a:extLst>
              <a:ext uri="{FF2B5EF4-FFF2-40B4-BE49-F238E27FC236}">
                <a16:creationId xmlns:a16="http://schemas.microsoft.com/office/drawing/2014/main" id="{31391376-9BF8-4DA6-A146-8E8B7DB1D138}"/>
              </a:ext>
            </a:extLst>
          </p:cNvPr>
          <p:cNvPicPr>
            <a:picLocks noChangeAspect="1"/>
          </p:cNvPicPr>
          <p:nvPr/>
        </p:nvPicPr>
        <p:blipFill>
          <a:blip r:embed="rId3"/>
          <a:stretch>
            <a:fillRect/>
          </a:stretch>
        </p:blipFill>
        <p:spPr>
          <a:xfrm>
            <a:off x="8984840" y="87955"/>
            <a:ext cx="2369490" cy="4239580"/>
          </a:xfrm>
          <a:prstGeom prst="rect">
            <a:avLst/>
          </a:prstGeom>
        </p:spPr>
      </p:pic>
    </p:spTree>
    <p:extLst>
      <p:ext uri="{BB962C8B-B14F-4D97-AF65-F5344CB8AC3E}">
        <p14:creationId xmlns:p14="http://schemas.microsoft.com/office/powerpoint/2010/main" val="164085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err="1"/>
              <a:t>Een</a:t>
            </a:r>
            <a:r>
              <a:rPr lang="en-US" dirty="0"/>
              <a:t> </a:t>
            </a:r>
            <a:r>
              <a:rPr lang="en-US" dirty="0" err="1"/>
              <a:t>universiteit</a:t>
            </a:r>
            <a:r>
              <a:rPr lang="en-US" dirty="0"/>
              <a:t> die </a:t>
            </a:r>
            <a:r>
              <a:rPr lang="en-US" dirty="0" err="1"/>
              <a:t>naar</a:t>
            </a:r>
            <a:r>
              <a:rPr lang="en-US" dirty="0"/>
              <a:t> </a:t>
            </a:r>
            <a:r>
              <a:rPr lang="en-US" dirty="0" err="1"/>
              <a:t>buiten</a:t>
            </a:r>
            <a:r>
              <a:rPr lang="en-US" dirty="0"/>
              <a:t> </a:t>
            </a:r>
            <a:r>
              <a:rPr lang="en-US" dirty="0" err="1"/>
              <a:t>reikt</a:t>
            </a:r>
            <a:endParaRPr lang="en-US" dirty="0"/>
          </a:p>
          <a:p>
            <a:r>
              <a:rPr lang="en-US" dirty="0" err="1"/>
              <a:t>Beschikbaar</a:t>
            </a:r>
            <a:r>
              <a:rPr lang="en-US" dirty="0"/>
              <a:t> </a:t>
            </a:r>
            <a:r>
              <a:rPr lang="en-US" dirty="0" err="1"/>
              <a:t>maken</a:t>
            </a:r>
            <a:r>
              <a:rPr lang="en-US" dirty="0"/>
              <a:t> van </a:t>
            </a:r>
            <a:r>
              <a:rPr lang="en-US" dirty="0" err="1"/>
              <a:t>kennis</a:t>
            </a:r>
            <a:r>
              <a:rPr lang="en-US" dirty="0"/>
              <a:t> </a:t>
            </a:r>
            <a:r>
              <a:rPr lang="en-US" dirty="0" err="1"/>
              <a:t>vanuit</a:t>
            </a:r>
            <a:r>
              <a:rPr lang="en-US" dirty="0"/>
              <a:t> de </a:t>
            </a:r>
            <a:r>
              <a:rPr lang="en-US" dirty="0" err="1"/>
              <a:t>universiteit</a:t>
            </a:r>
            <a:r>
              <a:rPr lang="en-US" dirty="0"/>
              <a:t> </a:t>
            </a:r>
            <a:r>
              <a:rPr lang="en-US" dirty="0" err="1"/>
              <a:t>voor</a:t>
            </a:r>
            <a:r>
              <a:rPr lang="en-US" dirty="0"/>
              <a:t> de </a:t>
            </a:r>
            <a:r>
              <a:rPr lang="en-US" dirty="0" err="1"/>
              <a:t>praktijk</a:t>
            </a:r>
            <a:endParaRPr lang="en-US" dirty="0"/>
          </a:p>
          <a:p>
            <a:pPr marL="0" indent="0">
              <a:buNone/>
            </a:pPr>
            <a:endParaRPr lang="en-US" dirty="0"/>
          </a:p>
          <a:p>
            <a:pPr marL="0" indent="0">
              <a:buNone/>
            </a:pPr>
            <a:r>
              <a:rPr lang="en-US" dirty="0" err="1"/>
              <a:t>Voorwaarden</a:t>
            </a:r>
            <a:r>
              <a:rPr lang="en-US" dirty="0"/>
              <a:t>:</a:t>
            </a:r>
          </a:p>
          <a:p>
            <a:r>
              <a:rPr lang="en-US" dirty="0" err="1"/>
              <a:t>Dynamische</a:t>
            </a:r>
            <a:r>
              <a:rPr lang="en-US" dirty="0"/>
              <a:t> </a:t>
            </a:r>
            <a:r>
              <a:rPr lang="en-US" dirty="0" err="1"/>
              <a:t>en</a:t>
            </a:r>
            <a:r>
              <a:rPr lang="en-US" dirty="0"/>
              <a:t> open </a:t>
            </a:r>
            <a:r>
              <a:rPr lang="en-US" dirty="0" err="1"/>
              <a:t>innovatie</a:t>
            </a:r>
            <a:endParaRPr lang="en-US" dirty="0"/>
          </a:p>
          <a:p>
            <a:r>
              <a:rPr lang="en-US" dirty="0" err="1"/>
              <a:t>Werken</a:t>
            </a:r>
            <a:r>
              <a:rPr lang="en-US" dirty="0"/>
              <a:t> in </a:t>
            </a:r>
            <a:r>
              <a:rPr lang="en-US" dirty="0" err="1"/>
              <a:t>interdisciplinaire</a:t>
            </a:r>
            <a:r>
              <a:rPr lang="en-US" dirty="0"/>
              <a:t> teams</a:t>
            </a:r>
          </a:p>
          <a:p>
            <a:r>
              <a:rPr lang="en-US" dirty="0" err="1"/>
              <a:t>Gezamenlijke</a:t>
            </a:r>
            <a:r>
              <a:rPr lang="en-US" dirty="0"/>
              <a:t> </a:t>
            </a:r>
            <a:r>
              <a:rPr lang="en-US" dirty="0" err="1"/>
              <a:t>aanpak</a:t>
            </a:r>
            <a:r>
              <a:rPr lang="en-US" dirty="0"/>
              <a:t> </a:t>
            </a:r>
            <a:r>
              <a:rPr lang="en-US" dirty="0" err="1"/>
              <a:t>vanuit</a:t>
            </a:r>
            <a:r>
              <a:rPr lang="en-US" dirty="0"/>
              <a:t> </a:t>
            </a:r>
            <a:r>
              <a:rPr lang="en-US" dirty="0" err="1"/>
              <a:t>universiteit</a:t>
            </a:r>
            <a:r>
              <a:rPr lang="en-US" dirty="0"/>
              <a:t> </a:t>
            </a:r>
            <a:r>
              <a:rPr lang="en-US" dirty="0" err="1"/>
              <a:t>en</a:t>
            </a:r>
            <a:r>
              <a:rPr lang="en-US" dirty="0"/>
              <a:t> </a:t>
            </a:r>
            <a:r>
              <a:rPr lang="en-US" dirty="0" err="1"/>
              <a:t>praktijk</a:t>
            </a:r>
            <a:r>
              <a:rPr lang="en-US" dirty="0"/>
              <a:t>, op basis van </a:t>
            </a:r>
            <a:r>
              <a:rPr lang="en-US" dirty="0" err="1"/>
              <a:t>gelijkwaardigheid</a:t>
            </a:r>
            <a:endParaRPr lang="nl-NL" dirty="0"/>
          </a:p>
          <a:p>
            <a:pPr marL="0" indent="0">
              <a:buNone/>
            </a:pPr>
            <a:r>
              <a:rPr lang="nl-NL" dirty="0"/>
              <a:t>De manier om dit structureel te kunnen doen lijkt het vormen van duurzame partnerships tussen de universiteit en de praktijk. Er moeten 'ontmoetingsruimten' zijn waarin partijen elkaar vinden</a:t>
            </a:r>
            <a:r>
              <a:rPr lang="nl-NL" dirty="0" smtClean="0"/>
              <a:t>. Ecosystemen dus.</a:t>
            </a:r>
            <a:endParaRPr lang="nl-NL" dirty="0"/>
          </a:p>
          <a:p>
            <a:endParaRPr lang="nl-NL" dirty="0"/>
          </a:p>
        </p:txBody>
      </p:sp>
      <p:sp>
        <p:nvSpPr>
          <p:cNvPr id="3" name="Title 2"/>
          <p:cNvSpPr>
            <a:spLocks noGrp="1"/>
          </p:cNvSpPr>
          <p:nvPr>
            <p:ph type="title"/>
          </p:nvPr>
        </p:nvSpPr>
        <p:spPr/>
        <p:txBody>
          <a:bodyPr/>
          <a:lstStyle/>
          <a:p>
            <a:r>
              <a:rPr lang="en-US" dirty="0" err="1"/>
              <a:t>Vierdegeneratie-universiteit</a:t>
            </a:r>
            <a:endParaRPr lang="nl-NL" dirty="0"/>
          </a:p>
        </p:txBody>
      </p:sp>
    </p:spTree>
    <p:extLst>
      <p:ext uri="{BB962C8B-B14F-4D97-AF65-F5344CB8AC3E}">
        <p14:creationId xmlns:p14="http://schemas.microsoft.com/office/powerpoint/2010/main" val="396769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0"/>
            <a:r>
              <a:rPr lang="en-US" dirty="0" err="1"/>
              <a:t>Divergeren</a:t>
            </a:r>
            <a:endParaRPr lang="en-US" dirty="0"/>
          </a:p>
          <a:p>
            <a:pPr lvl="1"/>
            <a:r>
              <a:rPr lang="nl-NL" dirty="0"/>
              <a:t>Wat zien we als de ecosystemen van onze universiteit? </a:t>
            </a:r>
          </a:p>
          <a:p>
            <a:pPr lvl="1"/>
            <a:r>
              <a:rPr lang="nl-NL" dirty="0"/>
              <a:t>Waar staan we nu met deze ecosystemen? </a:t>
            </a:r>
            <a:r>
              <a:rPr lang="nl-NL" i="1" dirty="0"/>
              <a:t>(</a:t>
            </a:r>
            <a:r>
              <a:rPr lang="nl-NL" i="1" dirty="0" err="1"/>
              <a:t>ist</a:t>
            </a:r>
            <a:r>
              <a:rPr lang="nl-NL" i="1" dirty="0"/>
              <a:t>)</a:t>
            </a:r>
            <a:endParaRPr lang="nl-NL" dirty="0"/>
          </a:p>
          <a:p>
            <a:pPr lvl="1"/>
            <a:r>
              <a:rPr lang="nl-NL" dirty="0"/>
              <a:t>Wat zien we als onze (toekomstige) rol in die ecosystemen? </a:t>
            </a:r>
            <a:r>
              <a:rPr lang="nl-NL" i="1" dirty="0"/>
              <a:t>(</a:t>
            </a:r>
            <a:r>
              <a:rPr lang="nl-NL" i="1" dirty="0" err="1"/>
              <a:t>soll</a:t>
            </a:r>
            <a:r>
              <a:rPr lang="nl-NL" i="1" dirty="0"/>
              <a:t>)</a:t>
            </a:r>
            <a:endParaRPr lang="nl-NL" dirty="0"/>
          </a:p>
          <a:p>
            <a:pPr lvl="1"/>
            <a:r>
              <a:rPr lang="nl-NL" dirty="0"/>
              <a:t>Wat zijn kansen/barrières om van </a:t>
            </a:r>
            <a:r>
              <a:rPr lang="nl-NL" i="1" dirty="0" err="1"/>
              <a:t>ist</a:t>
            </a:r>
            <a:r>
              <a:rPr lang="nl-NL" dirty="0"/>
              <a:t> naar </a:t>
            </a:r>
            <a:r>
              <a:rPr lang="nl-NL" i="1" dirty="0" err="1"/>
              <a:t>soll</a:t>
            </a:r>
            <a:r>
              <a:rPr lang="nl-NL" dirty="0"/>
              <a:t> te komen?</a:t>
            </a:r>
          </a:p>
          <a:p>
            <a:r>
              <a:rPr lang="en-US" dirty="0"/>
              <a:t>SWOT-</a:t>
            </a:r>
            <a:r>
              <a:rPr lang="en-US" dirty="0" err="1"/>
              <a:t>analyse</a:t>
            </a:r>
            <a:endParaRPr lang="en-US" dirty="0"/>
          </a:p>
          <a:p>
            <a:pPr marL="0" indent="0">
              <a:buNone/>
            </a:pPr>
            <a:endParaRPr lang="en-US" dirty="0"/>
          </a:p>
          <a:p>
            <a:r>
              <a:rPr lang="en-US" dirty="0" err="1"/>
              <a:t>Convergeren</a:t>
            </a:r>
            <a:endParaRPr lang="en-US" dirty="0"/>
          </a:p>
          <a:p>
            <a:pPr lvl="1"/>
            <a:r>
              <a:rPr lang="en-US" dirty="0" err="1"/>
              <a:t>Denken</a:t>
            </a:r>
            <a:r>
              <a:rPr lang="en-US" dirty="0"/>
              <a:t> </a:t>
            </a:r>
            <a:r>
              <a:rPr lang="en-US" dirty="0" err="1"/>
              <a:t>vanuit</a:t>
            </a:r>
            <a:r>
              <a:rPr lang="en-US" dirty="0"/>
              <a:t> </a:t>
            </a:r>
            <a:r>
              <a:rPr lang="en-US" dirty="0" err="1"/>
              <a:t>universitaire</a:t>
            </a:r>
            <a:r>
              <a:rPr lang="en-US" dirty="0"/>
              <a:t> </a:t>
            </a:r>
            <a:r>
              <a:rPr lang="en-US" dirty="0" err="1"/>
              <a:t>onderzoeksthema’s</a:t>
            </a:r>
            <a:endParaRPr lang="en-US" dirty="0"/>
          </a:p>
          <a:p>
            <a:pPr lvl="1"/>
            <a:r>
              <a:rPr lang="en-US" dirty="0" err="1"/>
              <a:t>Denken</a:t>
            </a:r>
            <a:r>
              <a:rPr lang="en-US" dirty="0"/>
              <a:t> </a:t>
            </a:r>
            <a:r>
              <a:rPr lang="en-US" dirty="0" err="1"/>
              <a:t>vanuit</a:t>
            </a:r>
            <a:r>
              <a:rPr lang="en-US" dirty="0"/>
              <a:t> al </a:t>
            </a:r>
            <a:r>
              <a:rPr lang="en-US" dirty="0" err="1"/>
              <a:t>bestaande</a:t>
            </a:r>
            <a:r>
              <a:rPr lang="en-US" dirty="0"/>
              <a:t> (</a:t>
            </a:r>
            <a:r>
              <a:rPr lang="en-US" dirty="0" err="1"/>
              <a:t>regionale</a:t>
            </a:r>
            <a:r>
              <a:rPr lang="en-US" dirty="0"/>
              <a:t>) </a:t>
            </a:r>
            <a:r>
              <a:rPr lang="en-US" dirty="0" err="1"/>
              <a:t>ecosystemen</a:t>
            </a:r>
            <a:endParaRPr lang="nl-NL" dirty="0"/>
          </a:p>
        </p:txBody>
      </p:sp>
      <p:sp>
        <p:nvSpPr>
          <p:cNvPr id="3" name="Title 2"/>
          <p:cNvSpPr>
            <a:spLocks noGrp="1"/>
          </p:cNvSpPr>
          <p:nvPr>
            <p:ph type="title"/>
          </p:nvPr>
        </p:nvSpPr>
        <p:spPr/>
        <p:txBody>
          <a:bodyPr/>
          <a:lstStyle/>
          <a:p>
            <a:r>
              <a:rPr lang="en-US" dirty="0" err="1"/>
              <a:t>Aanpak</a:t>
            </a:r>
            <a:r>
              <a:rPr lang="en-US" dirty="0"/>
              <a:t> </a:t>
            </a:r>
            <a:endParaRPr lang="nl-NL" dirty="0"/>
          </a:p>
        </p:txBody>
      </p:sp>
      <p:pic>
        <p:nvPicPr>
          <p:cNvPr id="4" name="Picture 2" descr="SWOT analyse voorbeeld | Voorbeelden &amp;amp; uitleg SWOT analyse maken |  Management G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893" y="3635534"/>
            <a:ext cx="3680551" cy="299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14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dirty="0" err="1"/>
              <a:t>Denken</a:t>
            </a:r>
            <a:r>
              <a:rPr lang="en-US" dirty="0"/>
              <a:t> </a:t>
            </a:r>
            <a:r>
              <a:rPr lang="en-US" dirty="0" err="1"/>
              <a:t>vanuit</a:t>
            </a:r>
            <a:r>
              <a:rPr lang="en-US" dirty="0"/>
              <a:t> </a:t>
            </a:r>
            <a:r>
              <a:rPr lang="en-US" dirty="0" err="1"/>
              <a:t>universitaire</a:t>
            </a:r>
            <a:r>
              <a:rPr lang="en-US" dirty="0"/>
              <a:t> </a:t>
            </a:r>
            <a:r>
              <a:rPr lang="en-US" dirty="0" err="1"/>
              <a:t>onderzoeksthema’s</a:t>
            </a:r>
            <a:r>
              <a:rPr lang="en-US" dirty="0"/>
              <a:t>:</a:t>
            </a:r>
          </a:p>
          <a:p>
            <a:r>
              <a:rPr lang="en-US" dirty="0" err="1"/>
              <a:t>Schulden</a:t>
            </a:r>
            <a:endParaRPr lang="en-US" dirty="0"/>
          </a:p>
          <a:p>
            <a:r>
              <a:rPr lang="en-US" dirty="0" err="1"/>
              <a:t>Energietransitie</a:t>
            </a:r>
            <a:r>
              <a:rPr lang="en-US" dirty="0"/>
              <a:t> </a:t>
            </a:r>
          </a:p>
          <a:p>
            <a:pPr marL="0" indent="0">
              <a:buNone/>
            </a:pPr>
            <a:endParaRPr lang="nl-NL" dirty="0"/>
          </a:p>
        </p:txBody>
      </p:sp>
      <p:sp>
        <p:nvSpPr>
          <p:cNvPr id="3" name="Title 2"/>
          <p:cNvSpPr>
            <a:spLocks noGrp="1"/>
          </p:cNvSpPr>
          <p:nvPr>
            <p:ph type="title"/>
          </p:nvPr>
        </p:nvSpPr>
        <p:spPr/>
        <p:txBody>
          <a:bodyPr/>
          <a:lstStyle/>
          <a:p>
            <a:r>
              <a:rPr lang="en-US" dirty="0" err="1"/>
              <a:t>Perspectieven</a:t>
            </a:r>
            <a:r>
              <a:rPr lang="en-US" dirty="0"/>
              <a:t> 	</a:t>
            </a:r>
            <a:endParaRPr lang="nl-NL" dirty="0"/>
          </a:p>
        </p:txBody>
      </p:sp>
      <p:pic>
        <p:nvPicPr>
          <p:cNvPr id="1030" name="Picture 6" descr="Focus op het voorkomen van schulden en het veranderen van gedrag -  Zorg+Welzij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117" y="2698615"/>
            <a:ext cx="4669331" cy="25343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ergietransitie | Nationale Wetenschapsagen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056" y="2229375"/>
            <a:ext cx="3543394" cy="353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9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nl-NL" dirty="0"/>
              <a:t>Innovatieruimte &amp; Cultuur</a:t>
            </a:r>
          </a:p>
          <a:p>
            <a:r>
              <a:rPr lang="nl-NL" dirty="0"/>
              <a:t>Interne verbinding &amp; Sturing</a:t>
            </a:r>
          </a:p>
          <a:p>
            <a:r>
              <a:rPr lang="nl-NL" dirty="0"/>
              <a:t>Accountmanagement </a:t>
            </a:r>
          </a:p>
          <a:p>
            <a:r>
              <a:rPr lang="nl-NL" dirty="0"/>
              <a:t>Uniform intern beleid </a:t>
            </a:r>
          </a:p>
          <a:p>
            <a:r>
              <a:rPr lang="nl-NL" dirty="0"/>
              <a:t>Studenten en alumni</a:t>
            </a:r>
          </a:p>
          <a:p>
            <a:r>
              <a:rPr lang="nl-NL" dirty="0"/>
              <a:t>Support bij samenwerking &amp; Ecosysteem-makelaars</a:t>
            </a:r>
          </a:p>
          <a:p>
            <a:pPr marL="0" indent="0">
              <a:buNone/>
            </a:pPr>
            <a:endParaRPr lang="nl-NL" dirty="0"/>
          </a:p>
        </p:txBody>
      </p:sp>
      <p:sp>
        <p:nvSpPr>
          <p:cNvPr id="3" name="Title 2"/>
          <p:cNvSpPr>
            <a:spLocks noGrp="1"/>
          </p:cNvSpPr>
          <p:nvPr>
            <p:ph type="title"/>
          </p:nvPr>
        </p:nvSpPr>
        <p:spPr/>
        <p:txBody>
          <a:bodyPr/>
          <a:lstStyle/>
          <a:p>
            <a:r>
              <a:rPr lang="en-US" dirty="0" err="1"/>
              <a:t>Randvoorwaarden</a:t>
            </a:r>
            <a:endParaRPr lang="nl-NL" dirty="0"/>
          </a:p>
        </p:txBody>
      </p:sp>
    </p:spTree>
    <p:extLst>
      <p:ext uri="{BB962C8B-B14F-4D97-AF65-F5344CB8AC3E}">
        <p14:creationId xmlns:p14="http://schemas.microsoft.com/office/powerpoint/2010/main" val="354757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 2027…</a:t>
            </a:r>
            <a:endParaRPr lang="nl-NL" dirty="0"/>
          </a:p>
        </p:txBody>
      </p:sp>
      <p:graphicFrame>
        <p:nvGraphicFramePr>
          <p:cNvPr id="4" name="Tabel 3">
            <a:extLst>
              <a:ext uri="{FF2B5EF4-FFF2-40B4-BE49-F238E27FC236}">
                <a16:creationId xmlns:a16="http://schemas.microsoft.com/office/drawing/2014/main" id="{0587477F-117A-4FB1-A550-C9EFDA067CA6}"/>
              </a:ext>
            </a:extLst>
          </p:cNvPr>
          <p:cNvGraphicFramePr>
            <a:graphicFrameLocks noGrp="1"/>
          </p:cNvGraphicFramePr>
          <p:nvPr>
            <p:extLst>
              <p:ext uri="{D42A27DB-BD31-4B8C-83A1-F6EECF244321}">
                <p14:modId xmlns:p14="http://schemas.microsoft.com/office/powerpoint/2010/main" val="926167767"/>
              </p:ext>
            </p:extLst>
          </p:nvPr>
        </p:nvGraphicFramePr>
        <p:xfrm>
          <a:off x="362857" y="1086349"/>
          <a:ext cx="11422743" cy="5669280"/>
        </p:xfrm>
        <a:graphic>
          <a:graphicData uri="http://schemas.openxmlformats.org/drawingml/2006/table">
            <a:tbl>
              <a:tblPr firstRow="1" firstCol="1" bandRow="1">
                <a:tableStyleId>{5C22544A-7EE6-4342-B048-85BDC9FD1C3A}</a:tableStyleId>
              </a:tblPr>
              <a:tblGrid>
                <a:gridCol w="3788229">
                  <a:extLst>
                    <a:ext uri="{9D8B030D-6E8A-4147-A177-3AD203B41FA5}">
                      <a16:colId xmlns:a16="http://schemas.microsoft.com/office/drawing/2014/main" val="3609805409"/>
                    </a:ext>
                  </a:extLst>
                </a:gridCol>
                <a:gridCol w="3759200">
                  <a:extLst>
                    <a:ext uri="{9D8B030D-6E8A-4147-A177-3AD203B41FA5}">
                      <a16:colId xmlns:a16="http://schemas.microsoft.com/office/drawing/2014/main" val="3529702194"/>
                    </a:ext>
                  </a:extLst>
                </a:gridCol>
                <a:gridCol w="3875314">
                  <a:extLst>
                    <a:ext uri="{9D8B030D-6E8A-4147-A177-3AD203B41FA5}">
                      <a16:colId xmlns:a16="http://schemas.microsoft.com/office/drawing/2014/main" val="2023105353"/>
                    </a:ext>
                  </a:extLst>
                </a:gridCol>
              </a:tblGrid>
              <a:tr h="5617931">
                <a:tc>
                  <a:txBody>
                    <a:bodyPr/>
                    <a:lstStyle/>
                    <a:p>
                      <a:pPr algn="ctr">
                        <a:spcBef>
                          <a:spcPts val="600"/>
                        </a:spcBef>
                        <a:spcAft>
                          <a:spcPts val="600"/>
                        </a:spcAft>
                      </a:pPr>
                      <a:r>
                        <a:rPr lang="nl-NL" sz="1700" b="0" baseline="0" dirty="0">
                          <a:solidFill>
                            <a:schemeClr val="accent1">
                              <a:lumMod val="75000"/>
                            </a:schemeClr>
                          </a:solidFill>
                          <a:effectLst/>
                        </a:rPr>
                        <a:t>-externe positionering-</a:t>
                      </a:r>
                    </a:p>
                    <a:p>
                      <a:pPr>
                        <a:spcAft>
                          <a:spcPts val="600"/>
                        </a:spcAft>
                      </a:pPr>
                      <a:r>
                        <a:rPr lang="nl-NL" sz="1700" b="0" baseline="0" dirty="0">
                          <a:solidFill>
                            <a:srgbClr val="003366"/>
                          </a:solidFill>
                          <a:effectLst/>
                        </a:rPr>
                        <a:t>… heeft Tilburg University een </a:t>
                      </a:r>
                      <a:r>
                        <a:rPr lang="nl-NL" sz="1700" b="1" baseline="0" dirty="0">
                          <a:solidFill>
                            <a:srgbClr val="003366"/>
                          </a:solidFill>
                          <a:effectLst/>
                        </a:rPr>
                        <a:t>leidende rol </a:t>
                      </a:r>
                      <a:r>
                        <a:rPr lang="nl-NL" sz="1700" b="0" baseline="0" dirty="0">
                          <a:solidFill>
                            <a:srgbClr val="003366"/>
                          </a:solidFill>
                          <a:effectLst/>
                        </a:rPr>
                        <a:t>in de ecosystemen waaraan zij deelneemt door het uitdragen en waarmaken van haar </a:t>
                      </a:r>
                      <a:r>
                        <a:rPr lang="nl-NL" sz="1700" b="1" baseline="0" dirty="0">
                          <a:solidFill>
                            <a:srgbClr val="003366"/>
                          </a:solidFill>
                          <a:effectLst/>
                        </a:rPr>
                        <a:t>kernwaarden</a:t>
                      </a:r>
                      <a:r>
                        <a:rPr lang="nl-NL" sz="1700" b="0" baseline="0" dirty="0">
                          <a:solidFill>
                            <a:srgbClr val="003366"/>
                          </a:solidFill>
                          <a:effectLst/>
                        </a:rPr>
                        <a:t> ’Connected, </a:t>
                      </a:r>
                      <a:r>
                        <a:rPr lang="nl-NL" sz="1700" b="0" baseline="0" dirty="0" err="1">
                          <a:solidFill>
                            <a:srgbClr val="003366"/>
                          </a:solidFill>
                          <a:effectLst/>
                        </a:rPr>
                        <a:t>Curious</a:t>
                      </a:r>
                      <a:r>
                        <a:rPr lang="nl-NL" sz="1700" b="0" baseline="0" dirty="0">
                          <a:solidFill>
                            <a:srgbClr val="003366"/>
                          </a:solidFill>
                          <a:effectLst/>
                        </a:rPr>
                        <a:t>, </a:t>
                      </a:r>
                      <a:r>
                        <a:rPr lang="nl-NL" sz="1700" b="0" baseline="0" dirty="0" err="1">
                          <a:solidFill>
                            <a:srgbClr val="003366"/>
                          </a:solidFill>
                          <a:effectLst/>
                        </a:rPr>
                        <a:t>Caring</a:t>
                      </a:r>
                      <a:r>
                        <a:rPr lang="nl-NL" sz="1700" b="0" baseline="0" dirty="0">
                          <a:solidFill>
                            <a:srgbClr val="003366"/>
                          </a:solidFill>
                          <a:effectLst/>
                        </a:rPr>
                        <a:t>, </a:t>
                      </a:r>
                      <a:r>
                        <a:rPr lang="nl-NL" sz="1700" b="0" baseline="0" dirty="0" err="1">
                          <a:solidFill>
                            <a:srgbClr val="003366"/>
                          </a:solidFill>
                          <a:effectLst/>
                        </a:rPr>
                        <a:t>Courageous</a:t>
                      </a:r>
                      <a:r>
                        <a:rPr lang="nl-NL" sz="1700" b="0" baseline="0" dirty="0">
                          <a:solidFill>
                            <a:srgbClr val="003366"/>
                          </a:solidFill>
                          <a:effectLst/>
                        </a:rPr>
                        <a:t>’ </a:t>
                      </a:r>
                      <a:endParaRPr lang="nl-NL" sz="1700" b="0" baseline="0" dirty="0">
                        <a:solidFill>
                          <a:srgbClr val="003366"/>
                        </a:solidFill>
                        <a:effectLst/>
                        <a:highlight>
                          <a:srgbClr val="00FFFF"/>
                        </a:highlight>
                      </a:endParaRPr>
                    </a:p>
                    <a:p>
                      <a:pPr>
                        <a:spcAft>
                          <a:spcPts val="600"/>
                        </a:spcAft>
                      </a:pPr>
                      <a:r>
                        <a:rPr lang="nl-NL" sz="1700" b="0" baseline="0" dirty="0">
                          <a:solidFill>
                            <a:srgbClr val="003366"/>
                          </a:solidFill>
                          <a:effectLst/>
                        </a:rPr>
                        <a:t>… staat Tilburg University regionaal, nationaal en internationaal </a:t>
                      </a:r>
                      <a:r>
                        <a:rPr lang="nl-NL" sz="1700" b="1" baseline="0" dirty="0">
                          <a:solidFill>
                            <a:srgbClr val="003366"/>
                          </a:solidFill>
                          <a:effectLst/>
                        </a:rPr>
                        <a:t>bekend om het actief werken in ecosystemen</a:t>
                      </a:r>
                      <a:r>
                        <a:rPr lang="nl-NL" sz="1700" b="0" baseline="0" dirty="0">
                          <a:solidFill>
                            <a:srgbClr val="003366"/>
                          </a:solidFill>
                          <a:effectLst/>
                        </a:rPr>
                        <a:t>,  in co-creatie met partners en eindgebruikers, en in maatschappelijke betekenis (‘</a:t>
                      </a:r>
                      <a:r>
                        <a:rPr lang="nl-NL" sz="1700" b="0" baseline="0" dirty="0" err="1">
                          <a:solidFill>
                            <a:srgbClr val="003366"/>
                          </a:solidFill>
                          <a:effectLst/>
                        </a:rPr>
                        <a:t>beyond</a:t>
                      </a:r>
                      <a:r>
                        <a:rPr lang="nl-NL" sz="1700" b="0" baseline="0" dirty="0">
                          <a:solidFill>
                            <a:srgbClr val="003366"/>
                          </a:solidFill>
                          <a:effectLst/>
                        </a:rPr>
                        <a:t> </a:t>
                      </a:r>
                      <a:r>
                        <a:rPr lang="nl-NL" sz="1700" b="0" baseline="0" dirty="0" err="1">
                          <a:solidFill>
                            <a:srgbClr val="003366"/>
                          </a:solidFill>
                          <a:effectLst/>
                        </a:rPr>
                        <a:t>technology</a:t>
                      </a:r>
                      <a:r>
                        <a:rPr lang="nl-NL" sz="1700" b="0" baseline="0" dirty="0">
                          <a:solidFill>
                            <a:srgbClr val="003366"/>
                          </a:solidFill>
                          <a:effectLst/>
                        </a:rPr>
                        <a:t>’)</a:t>
                      </a:r>
                    </a:p>
                    <a:p>
                      <a:pPr>
                        <a:spcAft>
                          <a:spcPts val="600"/>
                        </a:spcAft>
                      </a:pPr>
                      <a:r>
                        <a:rPr lang="nl-NL" sz="1700" b="0" baseline="0" dirty="0">
                          <a:solidFill>
                            <a:srgbClr val="003366"/>
                          </a:solidFill>
                          <a:effectLst/>
                        </a:rPr>
                        <a:t>… zien partijen in regionale ecosystemen Tilburg University als </a:t>
                      </a:r>
                      <a:r>
                        <a:rPr lang="nl-NL" sz="1700" b="1" baseline="0" dirty="0">
                          <a:solidFill>
                            <a:srgbClr val="003366"/>
                          </a:solidFill>
                          <a:effectLst/>
                        </a:rPr>
                        <a:t>dé voorkeurspartner </a:t>
                      </a:r>
                      <a:r>
                        <a:rPr lang="nl-NL" sz="1700" b="0" baseline="0" dirty="0">
                          <a:solidFill>
                            <a:srgbClr val="003366"/>
                          </a:solidFill>
                          <a:effectLst/>
                        </a:rPr>
                        <a:t>voor </a:t>
                      </a:r>
                      <a:r>
                        <a:rPr lang="nl-NL" sz="1700" b="0" baseline="0" dirty="0" err="1">
                          <a:solidFill>
                            <a:srgbClr val="003366"/>
                          </a:solidFill>
                          <a:effectLst/>
                        </a:rPr>
                        <a:t>social</a:t>
                      </a:r>
                      <a:r>
                        <a:rPr lang="nl-NL" sz="1700" b="0" baseline="0" dirty="0">
                          <a:solidFill>
                            <a:srgbClr val="003366"/>
                          </a:solidFill>
                          <a:effectLst/>
                        </a:rPr>
                        <a:t> </a:t>
                      </a:r>
                      <a:r>
                        <a:rPr lang="nl-NL" sz="1700" b="0" baseline="0" dirty="0" err="1">
                          <a:solidFill>
                            <a:srgbClr val="003366"/>
                          </a:solidFill>
                          <a:effectLst/>
                        </a:rPr>
                        <a:t>science</a:t>
                      </a:r>
                      <a:r>
                        <a:rPr lang="nl-NL" sz="1700" b="0" baseline="0" dirty="0">
                          <a:solidFill>
                            <a:srgbClr val="003366"/>
                          </a:solidFill>
                          <a:effectLst/>
                        </a:rPr>
                        <a:t> bijdragen aan complexe vraagstukken die de regio duurzaam verder helpen</a:t>
                      </a:r>
                    </a:p>
                  </a:txBody>
                  <a:tcPr marL="252000" marR="18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600"/>
                        </a:spcAft>
                      </a:pPr>
                      <a:r>
                        <a:rPr lang="nl-NL" sz="1700" b="0" baseline="0" dirty="0">
                          <a:solidFill>
                            <a:srgbClr val="003366"/>
                          </a:solidFill>
                          <a:effectLst/>
                        </a:rPr>
                        <a:t> </a:t>
                      </a:r>
                    </a:p>
                    <a:p>
                      <a:pPr>
                        <a:spcAft>
                          <a:spcPts val="600"/>
                        </a:spcAft>
                      </a:pPr>
                      <a:r>
                        <a:rPr lang="nl-NL" sz="1700" b="0" baseline="0" dirty="0">
                          <a:solidFill>
                            <a:srgbClr val="003366"/>
                          </a:solidFill>
                          <a:effectLst/>
                        </a:rPr>
                        <a:t>… kiezen </a:t>
                      </a:r>
                      <a:r>
                        <a:rPr lang="nl-NL" sz="1700" b="1" baseline="0" dirty="0">
                          <a:solidFill>
                            <a:srgbClr val="003366"/>
                          </a:solidFill>
                          <a:effectLst/>
                        </a:rPr>
                        <a:t>wetenschappers op de arbeidsmarkt </a:t>
                      </a:r>
                      <a:r>
                        <a:rPr lang="nl-NL" sz="1700" b="0" baseline="0" dirty="0">
                          <a:solidFill>
                            <a:srgbClr val="003366"/>
                          </a:solidFill>
                          <a:effectLst/>
                        </a:rPr>
                        <a:t>bewust voor Tilburg University omdat wij hen de kans bieden om in co-creatie met externe partijen maatschappelijk relevante projecten op te pakken en/of te initiëren</a:t>
                      </a:r>
                    </a:p>
                    <a:p>
                      <a:pPr>
                        <a:spcAft>
                          <a:spcPts val="600"/>
                        </a:spcAft>
                      </a:pPr>
                      <a:r>
                        <a:rPr lang="nl-NL" sz="1700" b="0" baseline="0" dirty="0">
                          <a:solidFill>
                            <a:srgbClr val="003366"/>
                          </a:solidFill>
                          <a:effectLst/>
                        </a:rPr>
                        <a:t>… kiezen </a:t>
                      </a:r>
                      <a:r>
                        <a:rPr lang="nl-NL" sz="1700" b="1" baseline="0" dirty="0">
                          <a:solidFill>
                            <a:srgbClr val="003366"/>
                          </a:solidFill>
                          <a:effectLst/>
                        </a:rPr>
                        <a:t>aankomend studenten </a:t>
                      </a:r>
                      <a:r>
                        <a:rPr lang="nl-NL" sz="1700" b="0" baseline="0" dirty="0">
                          <a:solidFill>
                            <a:srgbClr val="003366"/>
                          </a:solidFill>
                          <a:effectLst/>
                        </a:rPr>
                        <a:t>bewust voor Tilburg University omdat wij hen de kans bieden om samen met externe partners complexe maatschappelijke problemen te bestuderen en te helpen oplossen</a:t>
                      </a:r>
                      <a:endParaRPr lang="nl-NL" sz="1700" b="0" baseline="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nl-NL" sz="1700" b="0" baseline="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000" marR="18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600"/>
                        </a:spcAft>
                      </a:pPr>
                      <a:r>
                        <a:rPr lang="nl-NL" sz="1700" b="0" baseline="0" dirty="0">
                          <a:solidFill>
                            <a:schemeClr val="accent1">
                              <a:lumMod val="75000"/>
                            </a:schemeClr>
                          </a:solidFill>
                          <a:effectLst/>
                        </a:rPr>
                        <a:t>-cultuur, sturing en support-</a:t>
                      </a:r>
                    </a:p>
                    <a:p>
                      <a:pPr>
                        <a:spcAft>
                          <a:spcPts val="600"/>
                        </a:spcAft>
                      </a:pPr>
                      <a:r>
                        <a:rPr lang="nl-NL" sz="1700" b="0" baseline="0" dirty="0">
                          <a:solidFill>
                            <a:srgbClr val="003366"/>
                          </a:solidFill>
                          <a:effectLst/>
                        </a:rPr>
                        <a:t>… weten wetenschappers zich voor hun ondernemende activiteiten in ecosystemen </a:t>
                      </a:r>
                      <a:r>
                        <a:rPr lang="nl-NL" sz="1700" b="1" baseline="0" dirty="0">
                          <a:solidFill>
                            <a:srgbClr val="003366"/>
                          </a:solidFill>
                          <a:effectLst/>
                        </a:rPr>
                        <a:t>gewaardeerd en gesteund </a:t>
                      </a:r>
                      <a:r>
                        <a:rPr lang="nl-NL" sz="1700" b="0" baseline="0" dirty="0">
                          <a:solidFill>
                            <a:srgbClr val="003366"/>
                          </a:solidFill>
                          <a:effectLst/>
                        </a:rPr>
                        <a:t>dankzij stimulerend personeels- en incentivebeleid vanuit de universiteit</a:t>
                      </a:r>
                    </a:p>
                    <a:p>
                      <a:pPr>
                        <a:spcAft>
                          <a:spcPts val="600"/>
                        </a:spcAft>
                      </a:pPr>
                      <a:r>
                        <a:rPr lang="nl-NL" sz="1700" b="0" baseline="0" dirty="0">
                          <a:solidFill>
                            <a:srgbClr val="003366"/>
                          </a:solidFill>
                          <a:effectLst/>
                        </a:rPr>
                        <a:t>… worden in ecosystemen actieve wetenschappers </a:t>
                      </a:r>
                      <a:r>
                        <a:rPr lang="nl-NL" sz="1700" b="1" baseline="0" dirty="0">
                          <a:solidFill>
                            <a:srgbClr val="003366"/>
                          </a:solidFill>
                          <a:effectLst/>
                        </a:rPr>
                        <a:t>door de universiteit ontzorgd </a:t>
                      </a:r>
                      <a:r>
                        <a:rPr lang="nl-NL" sz="1700" b="0" baseline="0" dirty="0">
                          <a:solidFill>
                            <a:srgbClr val="003366"/>
                          </a:solidFill>
                          <a:effectLst/>
                        </a:rPr>
                        <a:t>door faciliterend beleid, kwalitatief hoogstaande ondersteuning, en menskracht op schakelposities</a:t>
                      </a:r>
                    </a:p>
                    <a:p>
                      <a:r>
                        <a:rPr lang="nl-NL" sz="1700" b="0" baseline="0" dirty="0">
                          <a:solidFill>
                            <a:srgbClr val="003366"/>
                          </a:solidFill>
                          <a:effectLst/>
                        </a:rPr>
                        <a:t>… stelt transparant(e) </a:t>
                      </a:r>
                      <a:r>
                        <a:rPr lang="nl-NL" sz="1700" b="1" baseline="0" dirty="0">
                          <a:solidFill>
                            <a:srgbClr val="003366"/>
                          </a:solidFill>
                          <a:effectLst/>
                        </a:rPr>
                        <a:t>accountmanagement (informatie)</a:t>
                      </a:r>
                      <a:r>
                        <a:rPr lang="nl-NL" sz="1700" b="0" baseline="0" dirty="0">
                          <a:solidFill>
                            <a:srgbClr val="003366"/>
                          </a:solidFill>
                          <a:effectLst/>
                        </a:rPr>
                        <a:t> onze wetenschappers en bestuurders in staat om op account- en ecosysteemniveau de verbinding te maken tussen onderzoek, onderwijs en impact</a:t>
                      </a:r>
                      <a:endParaRPr lang="nl-NL" sz="1700" b="0" baseline="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000" marR="18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603148194"/>
                  </a:ext>
                </a:extLst>
              </a:tr>
            </a:tbl>
          </a:graphicData>
        </a:graphic>
      </p:graphicFrame>
      <p:pic>
        <p:nvPicPr>
          <p:cNvPr id="10" name="Graphic 9" descr="Badge met effen opvulling">
            <a:extLst>
              <a:ext uri="{FF2B5EF4-FFF2-40B4-BE49-F238E27FC236}">
                <a16:creationId xmlns:a16="http://schemas.microsoft.com/office/drawing/2014/main" id="{F9C7435F-F9B9-4230-8BB5-0C6AAEA26E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0" y="3191328"/>
            <a:ext cx="475343" cy="475343"/>
          </a:xfrm>
          <a:prstGeom prst="rect">
            <a:avLst/>
          </a:prstGeom>
        </p:spPr>
      </p:pic>
      <p:pic>
        <p:nvPicPr>
          <p:cNvPr id="12" name="Graphic 11" descr="Badge 3 met effen opvulling">
            <a:extLst>
              <a:ext uri="{FF2B5EF4-FFF2-40B4-BE49-F238E27FC236}">
                <a16:creationId xmlns:a16="http://schemas.microsoft.com/office/drawing/2014/main" id="{1F54C31E-27B6-4F34-A56B-11B00FE0BB2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1320" y="5424714"/>
            <a:ext cx="475343" cy="475343"/>
          </a:xfrm>
          <a:prstGeom prst="rect">
            <a:avLst/>
          </a:prstGeom>
        </p:spPr>
      </p:pic>
      <p:pic>
        <p:nvPicPr>
          <p:cNvPr id="14" name="Graphic 13" descr="Badge: 1 met effen opvulling">
            <a:extLst>
              <a:ext uri="{FF2B5EF4-FFF2-40B4-BE49-F238E27FC236}">
                <a16:creationId xmlns:a16="http://schemas.microsoft.com/office/drawing/2014/main" id="{962A8F5C-4F20-4F73-A325-791902F608E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9048" y="1516743"/>
            <a:ext cx="475343" cy="475343"/>
          </a:xfrm>
          <a:prstGeom prst="rect">
            <a:avLst/>
          </a:prstGeom>
        </p:spPr>
      </p:pic>
      <p:pic>
        <p:nvPicPr>
          <p:cNvPr id="16" name="Graphic 15" descr="Badge 4 met effen opvulling">
            <a:extLst>
              <a:ext uri="{FF2B5EF4-FFF2-40B4-BE49-F238E27FC236}">
                <a16:creationId xmlns:a16="http://schemas.microsoft.com/office/drawing/2014/main" id="{E7D219A1-5AEA-4779-BBDF-A712D5D329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64881" y="1516742"/>
            <a:ext cx="475343" cy="475343"/>
          </a:xfrm>
          <a:prstGeom prst="rect">
            <a:avLst/>
          </a:prstGeom>
        </p:spPr>
      </p:pic>
      <p:pic>
        <p:nvPicPr>
          <p:cNvPr id="18" name="Graphic 17" descr="Badge 5 met effen opvulling">
            <a:extLst>
              <a:ext uri="{FF2B5EF4-FFF2-40B4-BE49-F238E27FC236}">
                <a16:creationId xmlns:a16="http://schemas.microsoft.com/office/drawing/2014/main" id="{469D48C8-5F98-49ED-A7F2-53AB7578451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864880" y="3428999"/>
            <a:ext cx="475343" cy="475343"/>
          </a:xfrm>
          <a:prstGeom prst="rect">
            <a:avLst/>
          </a:prstGeom>
        </p:spPr>
      </p:pic>
      <p:pic>
        <p:nvPicPr>
          <p:cNvPr id="20" name="Graphic 19" descr="Badge: 6 met effen opvulling">
            <a:extLst>
              <a:ext uri="{FF2B5EF4-FFF2-40B4-BE49-F238E27FC236}">
                <a16:creationId xmlns:a16="http://schemas.microsoft.com/office/drawing/2014/main" id="{6EFFBCA3-452A-4790-A9B8-E15B597178D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1654066" y="1420089"/>
            <a:ext cx="475343" cy="475343"/>
          </a:xfrm>
          <a:prstGeom prst="rect">
            <a:avLst/>
          </a:prstGeom>
        </p:spPr>
      </p:pic>
      <p:pic>
        <p:nvPicPr>
          <p:cNvPr id="22" name="Graphic 21" descr="Badge 7 met effen opvulling">
            <a:extLst>
              <a:ext uri="{FF2B5EF4-FFF2-40B4-BE49-F238E27FC236}">
                <a16:creationId xmlns:a16="http://schemas.microsoft.com/office/drawing/2014/main" id="{F6FC650F-5DBF-4724-B7E8-6DE5CECE0D1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1591471" y="3151412"/>
            <a:ext cx="475343" cy="475343"/>
          </a:xfrm>
          <a:prstGeom prst="rect">
            <a:avLst/>
          </a:prstGeom>
        </p:spPr>
      </p:pic>
      <p:pic>
        <p:nvPicPr>
          <p:cNvPr id="24" name="Graphic 23" descr="Badge 8 met effen opvulling">
            <a:extLst>
              <a:ext uri="{FF2B5EF4-FFF2-40B4-BE49-F238E27FC236}">
                <a16:creationId xmlns:a16="http://schemas.microsoft.com/office/drawing/2014/main" id="{BE8630F8-C842-424C-AAD6-F95947F1300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11606897" y="4730362"/>
            <a:ext cx="475343" cy="475343"/>
          </a:xfrm>
          <a:prstGeom prst="rect">
            <a:avLst/>
          </a:prstGeom>
        </p:spPr>
      </p:pic>
    </p:spTree>
    <p:extLst>
      <p:ext uri="{BB962C8B-B14F-4D97-AF65-F5344CB8AC3E}">
        <p14:creationId xmlns:p14="http://schemas.microsoft.com/office/powerpoint/2010/main" val="3300748838"/>
      </p:ext>
    </p:extLst>
  </p:cSld>
  <p:clrMapOvr>
    <a:masterClrMapping/>
  </p:clrMapOvr>
</p:sld>
</file>

<file path=ppt/theme/theme1.xml><?xml version="1.0" encoding="utf-8"?>
<a:theme xmlns:a="http://schemas.openxmlformats.org/drawingml/2006/main" name="_TilburgUniversity 2015">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_TilburgUniversity 2015" id="{1DFE9875-28DB-4F49-AC1A-788CDA025A11}" vid="{41D490DE-95AB-42B8-A49E-988EEADC7CB7}"/>
    </a:ext>
  </a:extLst>
</a:theme>
</file>

<file path=ppt/theme/theme2.xml><?xml version="1.0" encoding="utf-8"?>
<a:theme xmlns:a="http://schemas.openxmlformats.org/drawingml/2006/main" name="_TilburgUniversity Blue">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A28840AE-8054-41A4-B4BA-43D2766DF150}"/>
    </a:ext>
  </a:extLst>
</a:theme>
</file>

<file path=ppt/theme/theme3.xml><?xml version="1.0" encoding="utf-8"?>
<a:theme xmlns:a="http://schemas.openxmlformats.org/drawingml/2006/main" name="_TilburgUniversity Green">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67BB1965-7F26-4B11-A708-3B6C6B585A19}"/>
    </a:ext>
  </a:extLst>
</a:theme>
</file>

<file path=ppt/theme/theme4.xml><?xml version="1.0" encoding="utf-8"?>
<a:theme xmlns:a="http://schemas.openxmlformats.org/drawingml/2006/main" name="_TilburgUniversity Light Brass">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6D573B7D-5A6D-43BE-B622-FA17F8802A76}"/>
    </a:ext>
  </a:extLst>
</a:theme>
</file>

<file path=ppt/theme/theme5.xml><?xml version="1.0" encoding="utf-8"?>
<a:theme xmlns:a="http://schemas.openxmlformats.org/drawingml/2006/main" name="_TilburgUniversity Light Blue">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44F0AE8C-0DF6-4186-BA9D-01BBB7D9DAD3}"/>
    </a:ext>
  </a:extLst>
</a:theme>
</file>

<file path=ppt/theme/theme6.xml><?xml version="1.0" encoding="utf-8"?>
<a:theme xmlns:a="http://schemas.openxmlformats.org/drawingml/2006/main" name="_TilburgUniversity Light Green">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B36880EA-D15B-4A81-9FBD-11B4B0D8BED4}"/>
    </a:ext>
  </a:extLst>
</a:theme>
</file>

<file path=ppt/theme/theme7.xml><?xml version="1.0" encoding="utf-8"?>
<a:theme xmlns:a="http://schemas.openxmlformats.org/drawingml/2006/main" name="_TilburgUniversity Grey">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71C123E7-A243-48CA-BC70-032C966F889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_TilburgUniversity</Template>
  <TotalTime>771</TotalTime>
  <Words>1521</Words>
  <Application>Microsoft Office PowerPoint</Application>
  <PresentationFormat>Widescreen</PresentationFormat>
  <Paragraphs>98</Paragraphs>
  <Slides>8</Slides>
  <Notes>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8</vt:i4>
      </vt:variant>
    </vt:vector>
  </HeadingPairs>
  <TitlesOfParts>
    <vt:vector size="20" baseType="lpstr">
      <vt:lpstr>Arial</vt:lpstr>
      <vt:lpstr>Calibri</vt:lpstr>
      <vt:lpstr>ScalaSans</vt:lpstr>
      <vt:lpstr>Times New Roman</vt:lpstr>
      <vt:lpstr>ヒラギノ角ゴ Pro W3</vt:lpstr>
      <vt:lpstr>_TilburgUniversity 2015</vt:lpstr>
      <vt:lpstr>_TilburgUniversity Blue</vt:lpstr>
      <vt:lpstr>_TilburgUniversity Green</vt:lpstr>
      <vt:lpstr>_TilburgUniversity Light Brass</vt:lpstr>
      <vt:lpstr>_TilburgUniversity Light Blue</vt:lpstr>
      <vt:lpstr>_TilburgUniversity Light Green</vt:lpstr>
      <vt:lpstr>_TilburgUniversity Grey</vt:lpstr>
      <vt:lpstr>Tilburg University in 2027: Spin in het web in ecosystemen? </vt:lpstr>
      <vt:lpstr>De leukste beraadstafel? ;) </vt:lpstr>
      <vt:lpstr>Opdracht en definitie </vt:lpstr>
      <vt:lpstr>Vierdegeneratie-universiteit</vt:lpstr>
      <vt:lpstr>Aanpak </vt:lpstr>
      <vt:lpstr>Perspectieven  </vt:lpstr>
      <vt:lpstr>Randvoorwaarden</vt:lpstr>
      <vt:lpstr>In 2027…</vt:lpstr>
    </vt:vector>
  </TitlesOfParts>
  <Company>Tilburg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F.J.H.C. Wolfs</dc:creator>
  <cp:lastModifiedBy>L.C.M. Staal</cp:lastModifiedBy>
  <cp:revision>21</cp:revision>
  <dcterms:created xsi:type="dcterms:W3CDTF">2016-11-30T08:02:42Z</dcterms:created>
  <dcterms:modified xsi:type="dcterms:W3CDTF">2021-07-01T14:50:56Z</dcterms:modified>
</cp:coreProperties>
</file>