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8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9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1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0" r:id="rId3"/>
    <p:sldMasterId id="2147483690" r:id="rId4"/>
    <p:sldMasterId id="2147483700" r:id="rId5"/>
    <p:sldMasterId id="2147483710" r:id="rId6"/>
    <p:sldMasterId id="2147483720" r:id="rId7"/>
    <p:sldMasterId id="2147483730" r:id="rId8"/>
    <p:sldMasterId id="2147483742" r:id="rId9"/>
    <p:sldMasterId id="2147483758" r:id="rId10"/>
    <p:sldMasterId id="2147483770" r:id="rId11"/>
    <p:sldMasterId id="2147483861" r:id="rId12"/>
  </p:sldMasterIdLst>
  <p:notesMasterIdLst>
    <p:notesMasterId r:id="rId26"/>
  </p:notesMasterIdLst>
  <p:sldIdLst>
    <p:sldId id="286" r:id="rId13"/>
    <p:sldId id="321" r:id="rId14"/>
    <p:sldId id="284" r:id="rId15"/>
    <p:sldId id="315" r:id="rId16"/>
    <p:sldId id="316" r:id="rId17"/>
    <p:sldId id="313" r:id="rId18"/>
    <p:sldId id="320" r:id="rId19"/>
    <p:sldId id="322" r:id="rId20"/>
    <p:sldId id="311" r:id="rId21"/>
    <p:sldId id="317" r:id="rId22"/>
    <p:sldId id="323" r:id="rId23"/>
    <p:sldId id="324" r:id="rId24"/>
    <p:sldId id="32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J.J.T. Peeters" initials="JP" lastIdx="1" clrIdx="0">
    <p:extLst>
      <p:ext uri="{19B8F6BF-5375-455C-9EA6-DF929625EA0E}">
        <p15:presenceInfo xmlns:p15="http://schemas.microsoft.com/office/powerpoint/2012/main" userId="S-1-5-21-3009188405-4059014094-2327816963-1173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2" autoAdjust="0"/>
    <p:restoredTop sz="77041" autoAdjust="0"/>
  </p:normalViewPr>
  <p:slideViewPr>
    <p:cSldViewPr snapToGrid="0">
      <p:cViewPr varScale="1">
        <p:scale>
          <a:sx n="76" d="100"/>
          <a:sy n="76" d="100"/>
        </p:scale>
        <p:origin x="128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udewijn Haverkort" clId="Web-{59395018-5F3E-4805-B747-62753AFFE15E}"/>
    <pc:docChg chg="addSld modSld sldOrd">
      <pc:chgData name="Boudewijn Haverkort" userId="" providerId="" clId="Web-{59395018-5F3E-4805-B747-62753AFFE15E}" dt="2021-06-29T11:49:29.491" v="853" actId="20577"/>
      <pc:docMkLst>
        <pc:docMk/>
      </pc:docMkLst>
      <pc:sldChg chg="modSp">
        <pc:chgData name="Boudewijn Haverkort" userId="" providerId="" clId="Web-{59395018-5F3E-4805-B747-62753AFFE15E}" dt="2021-06-29T11:34:38.017" v="529" actId="20577"/>
        <pc:sldMkLst>
          <pc:docMk/>
          <pc:sldMk cId="3980856068" sldId="284"/>
        </pc:sldMkLst>
        <pc:spChg chg="mod">
          <ac:chgData name="Boudewijn Haverkort" userId="" providerId="" clId="Web-{59395018-5F3E-4805-B747-62753AFFE15E}" dt="2021-06-29T11:34:38.017" v="529" actId="20577"/>
          <ac:spMkLst>
            <pc:docMk/>
            <pc:sldMk cId="3980856068" sldId="284"/>
            <ac:spMk id="2" creationId="{00000000-0000-0000-0000-000000000000}"/>
          </ac:spMkLst>
        </pc:spChg>
        <pc:spChg chg="mod">
          <ac:chgData name="Boudewijn Haverkort" userId="" providerId="" clId="Web-{59395018-5F3E-4805-B747-62753AFFE15E}" dt="2021-06-29T11:34:25.736" v="526" actId="20577"/>
          <ac:spMkLst>
            <pc:docMk/>
            <pc:sldMk cId="3980856068" sldId="284"/>
            <ac:spMk id="3" creationId="{00000000-0000-0000-0000-000000000000}"/>
          </ac:spMkLst>
        </pc:spChg>
      </pc:sldChg>
      <pc:sldChg chg="modSp">
        <pc:chgData name="Boudewijn Haverkort" userId="" providerId="" clId="Web-{59395018-5F3E-4805-B747-62753AFFE15E}" dt="2021-06-29T11:23:15.158" v="15" actId="20577"/>
        <pc:sldMkLst>
          <pc:docMk/>
          <pc:sldMk cId="3246081057" sldId="286"/>
        </pc:sldMkLst>
        <pc:spChg chg="mod">
          <ac:chgData name="Boudewijn Haverkort" userId="" providerId="" clId="Web-{59395018-5F3E-4805-B747-62753AFFE15E}" dt="2021-06-29T11:23:15.158" v="15" actId="20577"/>
          <ac:spMkLst>
            <pc:docMk/>
            <pc:sldMk cId="3246081057" sldId="286"/>
            <ac:spMk id="249" creationId="{00000000-0000-0000-0000-000000000000}"/>
          </ac:spMkLst>
        </pc:spChg>
      </pc:sldChg>
      <pc:sldChg chg="modSp ord">
        <pc:chgData name="Boudewijn Haverkort" userId="" providerId="" clId="Web-{59395018-5F3E-4805-B747-62753AFFE15E}" dt="2021-06-29T11:48:50.459" v="843" actId="20577"/>
        <pc:sldMkLst>
          <pc:docMk/>
          <pc:sldMk cId="678216893" sldId="311"/>
        </pc:sldMkLst>
        <pc:spChg chg="mod">
          <ac:chgData name="Boudewijn Haverkort" userId="" providerId="" clId="Web-{59395018-5F3E-4805-B747-62753AFFE15E}" dt="2021-06-29T11:48:50.459" v="843" actId="20577"/>
          <ac:spMkLst>
            <pc:docMk/>
            <pc:sldMk cId="678216893" sldId="311"/>
            <ac:spMk id="2" creationId="{71629210-1F14-4B67-94F2-0A232C606F50}"/>
          </ac:spMkLst>
        </pc:spChg>
        <pc:spChg chg="mod">
          <ac:chgData name="Boudewijn Haverkort" userId="" providerId="" clId="Web-{59395018-5F3E-4805-B747-62753AFFE15E}" dt="2021-06-29T11:48:24.927" v="841" actId="20577"/>
          <ac:spMkLst>
            <pc:docMk/>
            <pc:sldMk cId="678216893" sldId="311"/>
            <ac:spMk id="3" creationId="{020DC92F-E43B-434D-A802-DC6F2CEFF6B9}"/>
          </ac:spMkLst>
        </pc:spChg>
      </pc:sldChg>
      <pc:sldChg chg="addSp modSp ord">
        <pc:chgData name="Boudewijn Haverkort" userId="" providerId="" clId="Web-{59395018-5F3E-4805-B747-62753AFFE15E}" dt="2021-06-29T11:31:56.139" v="521"/>
        <pc:sldMkLst>
          <pc:docMk/>
          <pc:sldMk cId="3228445885" sldId="312"/>
        </pc:sldMkLst>
        <pc:spChg chg="mod">
          <ac:chgData name="Boudewijn Haverkort" userId="" providerId="" clId="Web-{59395018-5F3E-4805-B747-62753AFFE15E}" dt="2021-06-29T11:31:31.591" v="503" actId="20577"/>
          <ac:spMkLst>
            <pc:docMk/>
            <pc:sldMk cId="3228445885" sldId="312"/>
            <ac:spMk id="3" creationId="{85BF15BE-BE43-4836-97F2-69D73612E300}"/>
          </ac:spMkLst>
        </pc:spChg>
        <pc:graphicFrameChg chg="add mod modGraphic">
          <ac:chgData name="Boudewijn Haverkort" userId="" providerId="" clId="Web-{59395018-5F3E-4805-B747-62753AFFE15E}" dt="2021-06-29T11:31:17.341" v="498" actId="1076"/>
          <ac:graphicFrameMkLst>
            <pc:docMk/>
            <pc:sldMk cId="3228445885" sldId="312"/>
            <ac:graphicFrameMk id="2" creationId="{BDE90F51-7FE2-4029-8E5D-B456AC5503A9}"/>
          </ac:graphicFrameMkLst>
        </pc:graphicFrameChg>
        <pc:graphicFrameChg chg="mod modGraphic">
          <ac:chgData name="Boudewijn Haverkort" userId="" providerId="" clId="Web-{59395018-5F3E-4805-B747-62753AFFE15E}" dt="2021-06-29T11:31:56.139" v="521"/>
          <ac:graphicFrameMkLst>
            <pc:docMk/>
            <pc:sldMk cId="3228445885" sldId="312"/>
            <ac:graphicFrameMk id="6" creationId="{D71421B8-5532-4C5B-929E-1798CFC00E5A}"/>
          </ac:graphicFrameMkLst>
        </pc:graphicFrameChg>
      </pc:sldChg>
      <pc:sldChg chg="delSp modSp">
        <pc:chgData name="Boudewijn Haverkort" userId="" providerId="" clId="Web-{59395018-5F3E-4805-B747-62753AFFE15E}" dt="2021-06-29T11:46:50.534" v="819" actId="20577"/>
        <pc:sldMkLst>
          <pc:docMk/>
          <pc:sldMk cId="2528226679" sldId="313"/>
        </pc:sldMkLst>
        <pc:spChg chg="del mod">
          <ac:chgData name="Boudewijn Haverkort" userId="" providerId="" clId="Web-{59395018-5F3E-4805-B747-62753AFFE15E}" dt="2021-06-29T11:45:37.736" v="805"/>
          <ac:spMkLst>
            <pc:docMk/>
            <pc:sldMk cId="2528226679" sldId="313"/>
            <ac:spMk id="2" creationId="{C21ECD53-1D70-4AC2-BD04-E5C81A8E8007}"/>
          </ac:spMkLst>
        </pc:spChg>
        <pc:spChg chg="mod">
          <ac:chgData name="Boudewijn Haverkort" userId="" providerId="" clId="Web-{59395018-5F3E-4805-B747-62753AFFE15E}" dt="2021-06-29T11:45:31.001" v="802" actId="20577"/>
          <ac:spMkLst>
            <pc:docMk/>
            <pc:sldMk cId="2528226679" sldId="313"/>
            <ac:spMk id="3" creationId="{0FC36F9F-2869-43FB-9431-CE52D81D2491}"/>
          </ac:spMkLst>
        </pc:spChg>
        <pc:graphicFrameChg chg="mod modGraphic">
          <ac:chgData name="Boudewijn Haverkort" userId="" providerId="" clId="Web-{59395018-5F3E-4805-B747-62753AFFE15E}" dt="2021-06-29T11:46:50.534" v="819" actId="20577"/>
          <ac:graphicFrameMkLst>
            <pc:docMk/>
            <pc:sldMk cId="2528226679" sldId="313"/>
            <ac:graphicFrameMk id="4" creationId="{D5B26C07-8985-45FB-AD52-4DF5C216D37F}"/>
          </ac:graphicFrameMkLst>
        </pc:graphicFrameChg>
      </pc:sldChg>
      <pc:sldChg chg="modSp">
        <pc:chgData name="Boudewijn Haverkort" userId="" providerId="" clId="Web-{59395018-5F3E-4805-B747-62753AFFE15E}" dt="2021-06-29T11:37:02.990" v="595" actId="20577"/>
        <pc:sldMkLst>
          <pc:docMk/>
          <pc:sldMk cId="851515091" sldId="315"/>
        </pc:sldMkLst>
        <pc:spChg chg="mod">
          <ac:chgData name="Boudewijn Haverkort" userId="" providerId="" clId="Web-{59395018-5F3E-4805-B747-62753AFFE15E}" dt="2021-06-29T11:37:02.990" v="595" actId="20577"/>
          <ac:spMkLst>
            <pc:docMk/>
            <pc:sldMk cId="851515091" sldId="315"/>
            <ac:spMk id="2" creationId="{DC7E472E-7436-442E-BDB9-F8A26F2F6812}"/>
          </ac:spMkLst>
        </pc:spChg>
        <pc:spChg chg="mod">
          <ac:chgData name="Boudewijn Haverkort" userId="" providerId="" clId="Web-{59395018-5F3E-4805-B747-62753AFFE15E}" dt="2021-06-29T11:34:57.283" v="533" actId="20577"/>
          <ac:spMkLst>
            <pc:docMk/>
            <pc:sldMk cId="851515091" sldId="315"/>
            <ac:spMk id="3" creationId="{80747975-F987-4206-A442-804F33FB2674}"/>
          </ac:spMkLst>
        </pc:spChg>
      </pc:sldChg>
      <pc:sldChg chg="addSp modSp">
        <pc:chgData name="Boudewijn Haverkort" userId="" providerId="" clId="Web-{59395018-5F3E-4805-B747-62753AFFE15E}" dt="2021-06-29T11:44:24.609" v="780" actId="1076"/>
        <pc:sldMkLst>
          <pc:docMk/>
          <pc:sldMk cId="3925241296" sldId="316"/>
        </pc:sldMkLst>
        <pc:spChg chg="mod">
          <ac:chgData name="Boudewijn Haverkort" userId="" providerId="" clId="Web-{59395018-5F3E-4805-B747-62753AFFE15E}" dt="2021-06-29T11:44:01.109" v="752" actId="20577"/>
          <ac:spMkLst>
            <pc:docMk/>
            <pc:sldMk cId="3925241296" sldId="316"/>
            <ac:spMk id="2" creationId="{282D8C3D-F5AE-4A17-B528-B65A831C7A95}"/>
          </ac:spMkLst>
        </pc:spChg>
        <pc:spChg chg="mod">
          <ac:chgData name="Boudewijn Haverkort" userId="" providerId="" clId="Web-{59395018-5F3E-4805-B747-62753AFFE15E}" dt="2021-06-29T11:38:15.554" v="641" actId="20577"/>
          <ac:spMkLst>
            <pc:docMk/>
            <pc:sldMk cId="3925241296" sldId="316"/>
            <ac:spMk id="3" creationId="{67EDAAD0-3E91-424E-A563-0BD9C45991F6}"/>
          </ac:spMkLst>
        </pc:spChg>
        <pc:spChg chg="add mod">
          <ac:chgData name="Boudewijn Haverkort" userId="" providerId="" clId="Web-{59395018-5F3E-4805-B747-62753AFFE15E}" dt="2021-06-29T11:44:24.609" v="780" actId="1076"/>
          <ac:spMkLst>
            <pc:docMk/>
            <pc:sldMk cId="3925241296" sldId="316"/>
            <ac:spMk id="5" creationId="{4E148525-48B3-4E04-8213-EC1E7F48BAEB}"/>
          </ac:spMkLst>
        </pc:spChg>
        <pc:picChg chg="mod">
          <ac:chgData name="Boudewijn Haverkort" userId="" providerId="" clId="Web-{59395018-5F3E-4805-B747-62753AFFE15E}" dt="2021-06-29T11:41:30.699" v="692" actId="1076"/>
          <ac:picMkLst>
            <pc:docMk/>
            <pc:sldMk cId="3925241296" sldId="316"/>
            <ac:picMk id="4" creationId="{770FD29D-CAB7-4AAC-804F-A0AA8DCC1EBE}"/>
          </ac:picMkLst>
        </pc:picChg>
      </pc:sldChg>
      <pc:sldChg chg="modSp">
        <pc:chgData name="Boudewijn Haverkort" userId="" providerId="" clId="Web-{59395018-5F3E-4805-B747-62753AFFE15E}" dt="2021-06-29T11:49:29.491" v="853" actId="20577"/>
        <pc:sldMkLst>
          <pc:docMk/>
          <pc:sldMk cId="2894482319" sldId="317"/>
        </pc:sldMkLst>
        <pc:spChg chg="mod">
          <ac:chgData name="Boudewijn Haverkort" userId="" providerId="" clId="Web-{59395018-5F3E-4805-B747-62753AFFE15E}" dt="2021-06-29T11:49:29.491" v="853" actId="20577"/>
          <ac:spMkLst>
            <pc:docMk/>
            <pc:sldMk cId="2894482319" sldId="317"/>
            <ac:spMk id="2" creationId="{92154712-DCC0-4B67-93E7-3A0586BB77D6}"/>
          </ac:spMkLst>
        </pc:spChg>
        <pc:spChg chg="mod">
          <ac:chgData name="Boudewijn Haverkort" userId="" providerId="" clId="Web-{59395018-5F3E-4805-B747-62753AFFE15E}" dt="2021-06-29T11:49:05.709" v="848" actId="20577"/>
          <ac:spMkLst>
            <pc:docMk/>
            <pc:sldMk cId="2894482319" sldId="317"/>
            <ac:spMk id="3" creationId="{C4377640-168F-4E1E-86F5-DA5AD12FF89A}"/>
          </ac:spMkLst>
        </pc:spChg>
      </pc:sldChg>
      <pc:sldChg chg="modSp">
        <pc:chgData name="Boudewijn Haverkort" userId="" providerId="" clId="Web-{59395018-5F3E-4805-B747-62753AFFE15E}" dt="2021-06-29T11:46:58.722" v="820" actId="20577"/>
        <pc:sldMkLst>
          <pc:docMk/>
          <pc:sldMk cId="4286296911" sldId="319"/>
        </pc:sldMkLst>
        <pc:spChg chg="mod">
          <ac:chgData name="Boudewijn Haverkort" userId="" providerId="" clId="Web-{59395018-5F3E-4805-B747-62753AFFE15E}" dt="2021-06-29T11:46:58.722" v="820" actId="20577"/>
          <ac:spMkLst>
            <pc:docMk/>
            <pc:sldMk cId="4286296911" sldId="319"/>
            <ac:spMk id="2" creationId="{06A442F0-791C-44E6-ADFE-042986FFA8B3}"/>
          </ac:spMkLst>
        </pc:spChg>
      </pc:sldChg>
      <pc:sldChg chg="modSp new">
        <pc:chgData name="Boudewijn Haverkort" userId="" providerId="" clId="Web-{59395018-5F3E-4805-B747-62753AFFE15E}" dt="2021-06-29T11:47:57.130" v="831" actId="1076"/>
        <pc:sldMkLst>
          <pc:docMk/>
          <pc:sldMk cId="3643793898" sldId="320"/>
        </pc:sldMkLst>
        <pc:spChg chg="mod">
          <ac:chgData name="Boudewijn Haverkort" userId="" providerId="" clId="Web-{59395018-5F3E-4805-B747-62753AFFE15E}" dt="2021-06-29T11:47:57.130" v="831" actId="1076"/>
          <ac:spMkLst>
            <pc:docMk/>
            <pc:sldMk cId="3643793898" sldId="320"/>
            <ac:spMk id="2" creationId="{7C14A5C9-2968-4AD0-81E0-E5BC97F08C6E}"/>
          </ac:spMkLst>
        </pc:spChg>
        <pc:spChg chg="mod">
          <ac:chgData name="Boudewijn Haverkort" userId="" providerId="" clId="Web-{59395018-5F3E-4805-B747-62753AFFE15E}" dt="2021-06-29T11:47:54.333" v="830" actId="20577"/>
          <ac:spMkLst>
            <pc:docMk/>
            <pc:sldMk cId="3643793898" sldId="320"/>
            <ac:spMk id="3" creationId="{4C7BAE9E-7DBC-46CB-9CF5-3410F91BF71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136D14-33C4-4228-B8DF-E96FD6A984B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L"/>
        </a:p>
      </dgm:t>
    </dgm:pt>
    <dgm:pt modelId="{6B018910-AF57-40E1-A07E-63A1AD46BFE7}">
      <dgm:prSet phldrT="[Tekst]"/>
      <dgm:spPr/>
      <dgm:t>
        <a:bodyPr/>
        <a:lstStyle/>
        <a:p>
          <a:r>
            <a:rPr lang="nl-NL" b="1" i="1" dirty="0">
              <a:solidFill>
                <a:schemeClr val="accent4">
                  <a:lumMod val="75000"/>
                </a:schemeClr>
              </a:solidFill>
            </a:rPr>
            <a:t>Digital Sciences</a:t>
          </a:r>
          <a:br>
            <a:rPr lang="nl-NL" b="1" i="1" dirty="0">
              <a:solidFill>
                <a:schemeClr val="accent4">
                  <a:lumMod val="75000"/>
                </a:schemeClr>
              </a:solidFill>
            </a:rPr>
          </a:br>
          <a:r>
            <a:rPr lang="nl-NL" b="1" i="1" dirty="0" err="1">
              <a:solidFill>
                <a:schemeClr val="accent4">
                  <a:lumMod val="75000"/>
                </a:schemeClr>
              </a:solidFill>
            </a:rPr>
            <a:t>for</a:t>
          </a:r>
          <a:r>
            <a:rPr lang="nl-NL" b="1" i="1" dirty="0">
              <a:solidFill>
                <a:schemeClr val="accent4">
                  <a:lumMod val="75000"/>
                </a:schemeClr>
              </a:solidFill>
            </a:rPr>
            <a:t> Society</a:t>
          </a:r>
          <a:endParaRPr lang="en-NL" b="1" i="1" dirty="0">
            <a:solidFill>
              <a:schemeClr val="accent4">
                <a:lumMod val="75000"/>
              </a:schemeClr>
            </a:solidFill>
          </a:endParaRPr>
        </a:p>
      </dgm:t>
    </dgm:pt>
    <dgm:pt modelId="{259A4BC5-39DA-48E1-BFCA-0469F19AE4F3}" type="parTrans" cxnId="{E30DCD5E-1165-4087-8EDA-47FB103C8F39}">
      <dgm:prSet/>
      <dgm:spPr/>
      <dgm:t>
        <a:bodyPr/>
        <a:lstStyle/>
        <a:p>
          <a:endParaRPr lang="en-NL"/>
        </a:p>
      </dgm:t>
    </dgm:pt>
    <dgm:pt modelId="{A30F6E29-083A-4D75-A9B0-36E01CD7D762}" type="sibTrans" cxnId="{E30DCD5E-1165-4087-8EDA-47FB103C8F39}">
      <dgm:prSet/>
      <dgm:spPr/>
      <dgm:t>
        <a:bodyPr/>
        <a:lstStyle/>
        <a:p>
          <a:endParaRPr lang="en-NL"/>
        </a:p>
      </dgm:t>
    </dgm:pt>
    <dgm:pt modelId="{9801110A-C10D-4B7E-9A90-065E4B5BA677}">
      <dgm:prSet phldrT="[Teks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nl-NL" b="1" dirty="0"/>
            <a:t>Innoveren </a:t>
          </a:r>
          <a:r>
            <a:rPr lang="nl-NL" b="1" i="1" dirty="0"/>
            <a:t>in</a:t>
          </a:r>
          <a:r>
            <a:rPr lang="nl-NL" b="1" dirty="0"/>
            <a:t> </a:t>
          </a:r>
          <a:endParaRPr lang="en-NL" b="1" dirty="0"/>
        </a:p>
      </dgm:t>
    </dgm:pt>
    <dgm:pt modelId="{904DC962-30B9-4063-9BB6-75DB2B5EE4B0}" type="parTrans" cxnId="{BF90D44F-3826-4B92-ABB6-B684504E8256}">
      <dgm:prSet/>
      <dgm:spPr/>
      <dgm:t>
        <a:bodyPr/>
        <a:lstStyle/>
        <a:p>
          <a:endParaRPr lang="en-NL"/>
        </a:p>
      </dgm:t>
    </dgm:pt>
    <dgm:pt modelId="{97B02A3B-5749-4BF4-A9AB-9C7B5F8F0F1D}" type="sibTrans" cxnId="{BF90D44F-3826-4B92-ABB6-B684504E8256}">
      <dgm:prSet/>
      <dgm:spPr/>
      <dgm:t>
        <a:bodyPr/>
        <a:lstStyle/>
        <a:p>
          <a:endParaRPr lang="en-NL"/>
        </a:p>
      </dgm:t>
    </dgm:pt>
    <dgm:pt modelId="{442AC9DF-CFCB-4094-BC1F-A42BDDB3876B}">
      <dgm:prSet phldrT="[Tekst]"/>
      <dgm:spPr/>
      <dgm:t>
        <a:bodyPr/>
        <a:lstStyle/>
        <a:p>
          <a:r>
            <a:rPr lang="nl-NL" b="1" dirty="0"/>
            <a:t>Innoveren </a:t>
          </a:r>
          <a:r>
            <a:rPr lang="nl-NL" b="1" i="1" dirty="0"/>
            <a:t>met</a:t>
          </a:r>
          <a:endParaRPr lang="en-NL" b="1" i="1" dirty="0"/>
        </a:p>
      </dgm:t>
    </dgm:pt>
    <dgm:pt modelId="{3AE29907-E7C9-4C70-8E71-FE5DB088227F}" type="parTrans" cxnId="{65F0A065-D567-47AD-A41F-F849F4D70C06}">
      <dgm:prSet/>
      <dgm:spPr/>
      <dgm:t>
        <a:bodyPr/>
        <a:lstStyle/>
        <a:p>
          <a:endParaRPr lang="en-NL"/>
        </a:p>
      </dgm:t>
    </dgm:pt>
    <dgm:pt modelId="{2D36EF2E-40C2-4A63-90FD-F1410BEE16EE}" type="sibTrans" cxnId="{65F0A065-D567-47AD-A41F-F849F4D70C06}">
      <dgm:prSet/>
      <dgm:spPr/>
      <dgm:t>
        <a:bodyPr/>
        <a:lstStyle/>
        <a:p>
          <a:endParaRPr lang="en-NL"/>
        </a:p>
      </dgm:t>
    </dgm:pt>
    <dgm:pt modelId="{E5487CC3-E68B-41FA-89E7-87A13E6DEED0}">
      <dgm:prSet phldrT="[Tekst]"/>
      <dgm:spPr/>
      <dgm:t>
        <a:bodyPr/>
        <a:lstStyle/>
        <a:p>
          <a:r>
            <a:rPr lang="nl-NL" b="1" dirty="0"/>
            <a:t>Basiskennis </a:t>
          </a:r>
          <a:r>
            <a:rPr lang="nl-NL" b="1" i="1" dirty="0"/>
            <a:t>over</a:t>
          </a:r>
          <a:endParaRPr lang="en-NL" b="1" i="1" dirty="0"/>
        </a:p>
      </dgm:t>
    </dgm:pt>
    <dgm:pt modelId="{9D7FBCC2-84F3-42B7-A68E-D92161D3686C}" type="parTrans" cxnId="{2D4C3D43-B0A3-42FC-A3D2-10A6E222DB12}">
      <dgm:prSet/>
      <dgm:spPr/>
      <dgm:t>
        <a:bodyPr/>
        <a:lstStyle/>
        <a:p>
          <a:endParaRPr lang="en-NL"/>
        </a:p>
      </dgm:t>
    </dgm:pt>
    <dgm:pt modelId="{8E2DE6DD-1BF5-4A6E-A127-3F861C9AEDE3}" type="sibTrans" cxnId="{2D4C3D43-B0A3-42FC-A3D2-10A6E222DB12}">
      <dgm:prSet/>
      <dgm:spPr/>
      <dgm:t>
        <a:bodyPr/>
        <a:lstStyle/>
        <a:p>
          <a:endParaRPr lang="en-NL"/>
        </a:p>
      </dgm:t>
    </dgm:pt>
    <dgm:pt modelId="{3C8808A3-AC3A-45E5-BC72-2AAC0B5F6BA1}">
      <dgm:prSet phldrT="[Teks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nl-NL" b="1" dirty="0"/>
            <a:t>Reflecteren </a:t>
          </a:r>
          <a:r>
            <a:rPr lang="nl-NL" b="1" i="1" dirty="0"/>
            <a:t>op</a:t>
          </a:r>
          <a:endParaRPr lang="en-NL" b="1" i="1" dirty="0"/>
        </a:p>
      </dgm:t>
    </dgm:pt>
    <dgm:pt modelId="{3B5CF883-3A0D-4FDA-B9F9-82724BC8462A}" type="parTrans" cxnId="{90682539-9A52-46C5-9443-A7726CF598D6}">
      <dgm:prSet/>
      <dgm:spPr/>
      <dgm:t>
        <a:bodyPr/>
        <a:lstStyle/>
        <a:p>
          <a:endParaRPr lang="en-NL"/>
        </a:p>
      </dgm:t>
    </dgm:pt>
    <dgm:pt modelId="{6F9BDC34-8944-4F35-A141-1F2AE6B04079}" type="sibTrans" cxnId="{90682539-9A52-46C5-9443-A7726CF598D6}">
      <dgm:prSet/>
      <dgm:spPr/>
      <dgm:t>
        <a:bodyPr/>
        <a:lstStyle/>
        <a:p>
          <a:endParaRPr lang="en-NL"/>
        </a:p>
      </dgm:t>
    </dgm:pt>
    <dgm:pt modelId="{F69A3982-3EB1-47D0-BB67-F122AD72BF12}" type="pres">
      <dgm:prSet presAssocID="{56136D14-33C4-4228-B8DF-E96FD6A984B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0C7323-7D97-4307-8BA0-7A3C59F9A9BA}" type="pres">
      <dgm:prSet presAssocID="{56136D14-33C4-4228-B8DF-E96FD6A984BA}" presName="matrix" presStyleCnt="0"/>
      <dgm:spPr/>
    </dgm:pt>
    <dgm:pt modelId="{1FDA81A4-0803-46BD-A96C-AC287BA8C0D7}" type="pres">
      <dgm:prSet presAssocID="{56136D14-33C4-4228-B8DF-E96FD6A984BA}" presName="tile1" presStyleLbl="node1" presStyleIdx="0" presStyleCnt="4"/>
      <dgm:spPr/>
    </dgm:pt>
    <dgm:pt modelId="{ABAE3D8B-6AAB-4938-B41A-BEDF744BCD8D}" type="pres">
      <dgm:prSet presAssocID="{56136D14-33C4-4228-B8DF-E96FD6A984B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43BF9D9-EAEF-405E-9303-3E7D35A1C54C}" type="pres">
      <dgm:prSet presAssocID="{56136D14-33C4-4228-B8DF-E96FD6A984BA}" presName="tile2" presStyleLbl="node1" presStyleIdx="1" presStyleCnt="4" custLinFactNeighborX="879"/>
      <dgm:spPr/>
    </dgm:pt>
    <dgm:pt modelId="{0D5AB443-703D-49D6-BB48-5DB557FCB077}" type="pres">
      <dgm:prSet presAssocID="{56136D14-33C4-4228-B8DF-E96FD6A984B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499E38A-7D95-44A9-96DB-6F0EBEDDB2B8}" type="pres">
      <dgm:prSet presAssocID="{56136D14-33C4-4228-B8DF-E96FD6A984BA}" presName="tile3" presStyleLbl="node1" presStyleIdx="2" presStyleCnt="4"/>
      <dgm:spPr/>
    </dgm:pt>
    <dgm:pt modelId="{B2C5ABF5-0AC3-450F-93AD-9AA12EF8BF4C}" type="pres">
      <dgm:prSet presAssocID="{56136D14-33C4-4228-B8DF-E96FD6A984B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D06F47-5498-4107-A3C4-B43F3E8192D5}" type="pres">
      <dgm:prSet presAssocID="{56136D14-33C4-4228-B8DF-E96FD6A984BA}" presName="tile4" presStyleLbl="node1" presStyleIdx="3" presStyleCnt="4"/>
      <dgm:spPr/>
    </dgm:pt>
    <dgm:pt modelId="{E0848ACD-B31D-41FB-A79C-43A675171220}" type="pres">
      <dgm:prSet presAssocID="{56136D14-33C4-4228-B8DF-E96FD6A984B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4DE4B967-1B37-4DC7-8724-BD706EE6FCD5}" type="pres">
      <dgm:prSet presAssocID="{56136D14-33C4-4228-B8DF-E96FD6A984BA}" presName="centerTile" presStyleLbl="fgShp" presStyleIdx="0" presStyleCnt="1" custScaleX="174286" custScaleY="146538" custLinFactNeighborY="-5675">
        <dgm:presLayoutVars>
          <dgm:chMax val="0"/>
          <dgm:chPref val="0"/>
        </dgm:presLayoutVars>
      </dgm:prSet>
      <dgm:spPr/>
    </dgm:pt>
  </dgm:ptLst>
  <dgm:cxnLst>
    <dgm:cxn modelId="{90682539-9A52-46C5-9443-A7726CF598D6}" srcId="{6B018910-AF57-40E1-A07E-63A1AD46BFE7}" destId="{3C8808A3-AC3A-45E5-BC72-2AAC0B5F6BA1}" srcOrd="3" destOrd="0" parTransId="{3B5CF883-3A0D-4FDA-B9F9-82724BC8462A}" sibTransId="{6F9BDC34-8944-4F35-A141-1F2AE6B04079}"/>
    <dgm:cxn modelId="{38D0763F-D383-456D-B9E9-A2AE54E94F39}" type="presOf" srcId="{3C8808A3-AC3A-45E5-BC72-2AAC0B5F6BA1}" destId="{E0848ACD-B31D-41FB-A79C-43A675171220}" srcOrd="1" destOrd="0" presId="urn:microsoft.com/office/officeart/2005/8/layout/matrix1"/>
    <dgm:cxn modelId="{2D4C3D43-B0A3-42FC-A3D2-10A6E222DB12}" srcId="{6B018910-AF57-40E1-A07E-63A1AD46BFE7}" destId="{E5487CC3-E68B-41FA-89E7-87A13E6DEED0}" srcOrd="2" destOrd="0" parTransId="{9D7FBCC2-84F3-42B7-A68E-D92161D3686C}" sibTransId="{8E2DE6DD-1BF5-4A6E-A127-3F861C9AEDE3}"/>
    <dgm:cxn modelId="{BF90D44F-3826-4B92-ABB6-B684504E8256}" srcId="{6B018910-AF57-40E1-A07E-63A1AD46BFE7}" destId="{9801110A-C10D-4B7E-9A90-065E4B5BA677}" srcOrd="0" destOrd="0" parTransId="{904DC962-30B9-4063-9BB6-75DB2B5EE4B0}" sibTransId="{97B02A3B-5749-4BF4-A9AB-9C7B5F8F0F1D}"/>
    <dgm:cxn modelId="{E30DCD5E-1165-4087-8EDA-47FB103C8F39}" srcId="{56136D14-33C4-4228-B8DF-E96FD6A984BA}" destId="{6B018910-AF57-40E1-A07E-63A1AD46BFE7}" srcOrd="0" destOrd="0" parTransId="{259A4BC5-39DA-48E1-BFCA-0469F19AE4F3}" sibTransId="{A30F6E29-083A-4D75-A9B0-36E01CD7D762}"/>
    <dgm:cxn modelId="{65F0A065-D567-47AD-A41F-F849F4D70C06}" srcId="{6B018910-AF57-40E1-A07E-63A1AD46BFE7}" destId="{442AC9DF-CFCB-4094-BC1F-A42BDDB3876B}" srcOrd="1" destOrd="0" parTransId="{3AE29907-E7C9-4C70-8E71-FE5DB088227F}" sibTransId="{2D36EF2E-40C2-4A63-90FD-F1410BEE16EE}"/>
    <dgm:cxn modelId="{F169DB71-EFFB-479C-B019-35A4056461AD}" type="presOf" srcId="{442AC9DF-CFCB-4094-BC1F-A42BDDB3876B}" destId="{0D5AB443-703D-49D6-BB48-5DB557FCB077}" srcOrd="1" destOrd="0" presId="urn:microsoft.com/office/officeart/2005/8/layout/matrix1"/>
    <dgm:cxn modelId="{598DE87B-68B0-4C72-9512-85381F59ED7F}" type="presOf" srcId="{E5487CC3-E68B-41FA-89E7-87A13E6DEED0}" destId="{B2C5ABF5-0AC3-450F-93AD-9AA12EF8BF4C}" srcOrd="1" destOrd="0" presId="urn:microsoft.com/office/officeart/2005/8/layout/matrix1"/>
    <dgm:cxn modelId="{1D2BF77C-5160-4D3D-87CB-D81A747F10B2}" type="presOf" srcId="{3C8808A3-AC3A-45E5-BC72-2AAC0B5F6BA1}" destId="{A0D06F47-5498-4107-A3C4-B43F3E8192D5}" srcOrd="0" destOrd="0" presId="urn:microsoft.com/office/officeart/2005/8/layout/matrix1"/>
    <dgm:cxn modelId="{2B016D9C-BFB7-4B43-BA17-62CBFD3B9CB8}" type="presOf" srcId="{442AC9DF-CFCB-4094-BC1F-A42BDDB3876B}" destId="{443BF9D9-EAEF-405E-9303-3E7D35A1C54C}" srcOrd="0" destOrd="0" presId="urn:microsoft.com/office/officeart/2005/8/layout/matrix1"/>
    <dgm:cxn modelId="{4C59DDA6-2F68-4E96-B317-A7E1F5FABAFB}" type="presOf" srcId="{9801110A-C10D-4B7E-9A90-065E4B5BA677}" destId="{ABAE3D8B-6AAB-4938-B41A-BEDF744BCD8D}" srcOrd="1" destOrd="0" presId="urn:microsoft.com/office/officeart/2005/8/layout/matrix1"/>
    <dgm:cxn modelId="{AF69A7A9-D029-4873-A6F1-DA644A5BEA0B}" type="presOf" srcId="{6B018910-AF57-40E1-A07E-63A1AD46BFE7}" destId="{4DE4B967-1B37-4DC7-8724-BD706EE6FCD5}" srcOrd="0" destOrd="0" presId="urn:microsoft.com/office/officeart/2005/8/layout/matrix1"/>
    <dgm:cxn modelId="{F6CD73EF-E86C-4344-882F-97FED27BBE87}" type="presOf" srcId="{E5487CC3-E68B-41FA-89E7-87A13E6DEED0}" destId="{D499E38A-7D95-44A9-96DB-6F0EBEDDB2B8}" srcOrd="0" destOrd="0" presId="urn:microsoft.com/office/officeart/2005/8/layout/matrix1"/>
    <dgm:cxn modelId="{E5D7B9F7-C8EC-48F9-86E5-CA7327234DB6}" type="presOf" srcId="{56136D14-33C4-4228-B8DF-E96FD6A984BA}" destId="{F69A3982-3EB1-47D0-BB67-F122AD72BF12}" srcOrd="0" destOrd="0" presId="urn:microsoft.com/office/officeart/2005/8/layout/matrix1"/>
    <dgm:cxn modelId="{67D729FC-B554-48FE-B81E-81C86E2F050B}" type="presOf" srcId="{9801110A-C10D-4B7E-9A90-065E4B5BA677}" destId="{1FDA81A4-0803-46BD-A96C-AC287BA8C0D7}" srcOrd="0" destOrd="0" presId="urn:microsoft.com/office/officeart/2005/8/layout/matrix1"/>
    <dgm:cxn modelId="{A51A50D7-7BDE-4354-B4ED-12C7D2422152}" type="presParOf" srcId="{F69A3982-3EB1-47D0-BB67-F122AD72BF12}" destId="{100C7323-7D97-4307-8BA0-7A3C59F9A9BA}" srcOrd="0" destOrd="0" presId="urn:microsoft.com/office/officeart/2005/8/layout/matrix1"/>
    <dgm:cxn modelId="{EBEDD0B6-3B47-4D04-BA4B-679B4D5E2F0E}" type="presParOf" srcId="{100C7323-7D97-4307-8BA0-7A3C59F9A9BA}" destId="{1FDA81A4-0803-46BD-A96C-AC287BA8C0D7}" srcOrd="0" destOrd="0" presId="urn:microsoft.com/office/officeart/2005/8/layout/matrix1"/>
    <dgm:cxn modelId="{84AF7E68-5267-4769-BD96-279E8FD0D1C2}" type="presParOf" srcId="{100C7323-7D97-4307-8BA0-7A3C59F9A9BA}" destId="{ABAE3D8B-6AAB-4938-B41A-BEDF744BCD8D}" srcOrd="1" destOrd="0" presId="urn:microsoft.com/office/officeart/2005/8/layout/matrix1"/>
    <dgm:cxn modelId="{3CFC3552-165A-4BEC-A88A-79460518191D}" type="presParOf" srcId="{100C7323-7D97-4307-8BA0-7A3C59F9A9BA}" destId="{443BF9D9-EAEF-405E-9303-3E7D35A1C54C}" srcOrd="2" destOrd="0" presId="urn:microsoft.com/office/officeart/2005/8/layout/matrix1"/>
    <dgm:cxn modelId="{7FF6AA8E-3B25-483E-B21C-BF87C0364AAF}" type="presParOf" srcId="{100C7323-7D97-4307-8BA0-7A3C59F9A9BA}" destId="{0D5AB443-703D-49D6-BB48-5DB557FCB077}" srcOrd="3" destOrd="0" presId="urn:microsoft.com/office/officeart/2005/8/layout/matrix1"/>
    <dgm:cxn modelId="{28C8F021-2533-4F8C-AD26-249808172C17}" type="presParOf" srcId="{100C7323-7D97-4307-8BA0-7A3C59F9A9BA}" destId="{D499E38A-7D95-44A9-96DB-6F0EBEDDB2B8}" srcOrd="4" destOrd="0" presId="urn:microsoft.com/office/officeart/2005/8/layout/matrix1"/>
    <dgm:cxn modelId="{98BF0BFE-FB06-4B36-BA6C-37473D4A47C6}" type="presParOf" srcId="{100C7323-7D97-4307-8BA0-7A3C59F9A9BA}" destId="{B2C5ABF5-0AC3-450F-93AD-9AA12EF8BF4C}" srcOrd="5" destOrd="0" presId="urn:microsoft.com/office/officeart/2005/8/layout/matrix1"/>
    <dgm:cxn modelId="{1B10234D-8B70-4E0E-8176-09C70B507419}" type="presParOf" srcId="{100C7323-7D97-4307-8BA0-7A3C59F9A9BA}" destId="{A0D06F47-5498-4107-A3C4-B43F3E8192D5}" srcOrd="6" destOrd="0" presId="urn:microsoft.com/office/officeart/2005/8/layout/matrix1"/>
    <dgm:cxn modelId="{51D6680C-3997-40E4-94A5-AD3A7477D9DA}" type="presParOf" srcId="{100C7323-7D97-4307-8BA0-7A3C59F9A9BA}" destId="{E0848ACD-B31D-41FB-A79C-43A675171220}" srcOrd="7" destOrd="0" presId="urn:microsoft.com/office/officeart/2005/8/layout/matrix1"/>
    <dgm:cxn modelId="{F40F1C84-9643-4F90-8DB9-FE3CDDA8556A}" type="presParOf" srcId="{F69A3982-3EB1-47D0-BB67-F122AD72BF12}" destId="{4DE4B967-1B37-4DC7-8724-BD706EE6FCD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A81A4-0803-46BD-A96C-AC287BA8C0D7}">
      <dsp:nvSpPr>
        <dsp:cNvPr id="0" name=""/>
        <dsp:cNvSpPr/>
      </dsp:nvSpPr>
      <dsp:spPr>
        <a:xfrm rot="16200000">
          <a:off x="1032256" y="-1032256"/>
          <a:ext cx="1790458" cy="3854970"/>
        </a:xfrm>
        <a:prstGeom prst="round1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b="1" kern="1200" dirty="0"/>
            <a:t>Innoveren </a:t>
          </a:r>
          <a:r>
            <a:rPr lang="nl-NL" sz="3300" b="1" i="1" kern="1200" dirty="0"/>
            <a:t>in</a:t>
          </a:r>
          <a:r>
            <a:rPr lang="nl-NL" sz="3300" b="1" kern="1200" dirty="0"/>
            <a:t> </a:t>
          </a:r>
          <a:endParaRPr lang="en-NL" sz="3300" b="1" kern="1200" dirty="0"/>
        </a:p>
      </dsp:txBody>
      <dsp:txXfrm rot="5400000">
        <a:off x="0" y="0"/>
        <a:ext cx="3854970" cy="1342843"/>
      </dsp:txXfrm>
    </dsp:sp>
    <dsp:sp modelId="{443BF9D9-EAEF-405E-9303-3E7D35A1C54C}">
      <dsp:nvSpPr>
        <dsp:cNvPr id="0" name=""/>
        <dsp:cNvSpPr/>
      </dsp:nvSpPr>
      <dsp:spPr>
        <a:xfrm>
          <a:off x="3854970" y="0"/>
          <a:ext cx="3854970" cy="179045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b="1" kern="1200" dirty="0"/>
            <a:t>Innoveren </a:t>
          </a:r>
          <a:r>
            <a:rPr lang="nl-NL" sz="3300" b="1" i="1" kern="1200" dirty="0"/>
            <a:t>met</a:t>
          </a:r>
          <a:endParaRPr lang="en-NL" sz="3300" b="1" i="1" kern="1200" dirty="0"/>
        </a:p>
      </dsp:txBody>
      <dsp:txXfrm>
        <a:off x="3854970" y="0"/>
        <a:ext cx="3854970" cy="1342843"/>
      </dsp:txXfrm>
    </dsp:sp>
    <dsp:sp modelId="{D499E38A-7D95-44A9-96DB-6F0EBEDDB2B8}">
      <dsp:nvSpPr>
        <dsp:cNvPr id="0" name=""/>
        <dsp:cNvSpPr/>
      </dsp:nvSpPr>
      <dsp:spPr>
        <a:xfrm rot="10800000">
          <a:off x="0" y="1790458"/>
          <a:ext cx="3854970" cy="179045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b="1" kern="1200" dirty="0"/>
            <a:t>Basiskennis </a:t>
          </a:r>
          <a:r>
            <a:rPr lang="nl-NL" sz="3300" b="1" i="1" kern="1200" dirty="0"/>
            <a:t>over</a:t>
          </a:r>
          <a:endParaRPr lang="en-NL" sz="3300" b="1" i="1" kern="1200" dirty="0"/>
        </a:p>
      </dsp:txBody>
      <dsp:txXfrm rot="10800000">
        <a:off x="0" y="2238073"/>
        <a:ext cx="3854970" cy="1342843"/>
      </dsp:txXfrm>
    </dsp:sp>
    <dsp:sp modelId="{A0D06F47-5498-4107-A3C4-B43F3E8192D5}">
      <dsp:nvSpPr>
        <dsp:cNvPr id="0" name=""/>
        <dsp:cNvSpPr/>
      </dsp:nvSpPr>
      <dsp:spPr>
        <a:xfrm rot="5400000">
          <a:off x="4887226" y="758202"/>
          <a:ext cx="1790458" cy="3854970"/>
        </a:xfrm>
        <a:prstGeom prst="round1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b="1" kern="1200" dirty="0"/>
            <a:t>Reflecteren </a:t>
          </a:r>
          <a:r>
            <a:rPr lang="nl-NL" sz="3300" b="1" i="1" kern="1200" dirty="0"/>
            <a:t>op</a:t>
          </a:r>
          <a:endParaRPr lang="en-NL" sz="3300" b="1" i="1" kern="1200" dirty="0"/>
        </a:p>
      </dsp:txBody>
      <dsp:txXfrm rot="-5400000">
        <a:off x="3854970" y="2238072"/>
        <a:ext cx="3854970" cy="1342843"/>
      </dsp:txXfrm>
    </dsp:sp>
    <dsp:sp modelId="{4DE4B967-1B37-4DC7-8724-BD706EE6FCD5}">
      <dsp:nvSpPr>
        <dsp:cNvPr id="0" name=""/>
        <dsp:cNvSpPr/>
      </dsp:nvSpPr>
      <dsp:spPr>
        <a:xfrm>
          <a:off x="1839368" y="1083728"/>
          <a:ext cx="4031204" cy="1311851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b="1" i="1" kern="1200" dirty="0">
              <a:solidFill>
                <a:schemeClr val="accent4">
                  <a:lumMod val="75000"/>
                </a:schemeClr>
              </a:solidFill>
            </a:rPr>
            <a:t>Digital Sciences</a:t>
          </a:r>
          <a:br>
            <a:rPr lang="nl-NL" sz="3300" b="1" i="1" kern="1200" dirty="0">
              <a:solidFill>
                <a:schemeClr val="accent4">
                  <a:lumMod val="75000"/>
                </a:schemeClr>
              </a:solidFill>
            </a:rPr>
          </a:br>
          <a:r>
            <a:rPr lang="nl-NL" sz="3300" b="1" i="1" kern="1200" dirty="0" err="1">
              <a:solidFill>
                <a:schemeClr val="accent4">
                  <a:lumMod val="75000"/>
                </a:schemeClr>
              </a:solidFill>
            </a:rPr>
            <a:t>for</a:t>
          </a:r>
          <a:r>
            <a:rPr lang="nl-NL" sz="3300" b="1" i="1" kern="1200" dirty="0">
              <a:solidFill>
                <a:schemeClr val="accent4">
                  <a:lumMod val="75000"/>
                </a:schemeClr>
              </a:solidFill>
            </a:rPr>
            <a:t> Society</a:t>
          </a:r>
          <a:endParaRPr lang="en-NL" sz="3300" b="1" i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1903407" y="1147767"/>
        <a:ext cx="3903126" cy="1183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19628-3451-4618-9446-9CC55E93F274}" type="datetimeFigureOut">
              <a:rPr lang="en-US" smtClean="0"/>
              <a:t>7/1/21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0C8D9-3D0D-4FC6-AF12-5DFA3F745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1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TextShape 1"/>
          <p:cNvSpPr txBox="1"/>
          <p:nvPr/>
        </p:nvSpPr>
        <p:spPr>
          <a:xfrm>
            <a:off x="3818880" y="9377280"/>
            <a:ext cx="2921400" cy="49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A75B8-ABE6-4186-ACE7-B79B4FB6DBFF}" type="slidenum">
              <a:rPr kumimoji="0" lang="nl-NL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04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405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anchor="ctr"/>
          <a:lstStyle/>
          <a:p>
            <a:endParaRPr lang="nl-NL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6908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 IFBDS is vier keer bijeengekomen. Daarnaast hebben de deelnemers het initiatief genomen voor 3 </a:t>
            </a:r>
            <a:r>
              <a:rPr lang="nl-NL" dirty="0" err="1"/>
              <a:t>werkgroepsessies</a:t>
            </a:r>
            <a:r>
              <a:rPr lang="nl-NL" dirty="0"/>
              <a:t> in kleinere samenstellingen om deelonderwerpen verder uit te diepen.</a:t>
            </a:r>
          </a:p>
          <a:p>
            <a:endParaRPr lang="nl-NL" dirty="0"/>
          </a:p>
          <a:p>
            <a:r>
              <a:rPr lang="nl-NL" dirty="0"/>
              <a:t>Voor 6 juli staat er nog een bijeenkomst gepland, waarin we het plan van aanpak en processtappen voor het vervolg gaan bespreken. </a:t>
            </a:r>
          </a:p>
          <a:p>
            <a:endParaRPr lang="nl-NL" dirty="0"/>
          </a:p>
          <a:p>
            <a:r>
              <a:rPr lang="nl-NL" dirty="0"/>
              <a:t>Er zat veel energie in de bijeenkomsten en de deelnemers hebben actief deelgenomen. De groep was iedere sessie, op een enkele afzegging na, compleet.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0C8D9-3D0D-4FC6-AF12-5DFA3F7457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72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dirty="0" err="1"/>
              <a:t>beraadstafel</a:t>
            </a:r>
            <a:r>
              <a:rPr lang="nl-NL" dirty="0"/>
              <a:t> is vier keer bijeengekomen. Daarnaast hebben de deelnemers het initiatief genomen voor 3 werkgroep sessies in kleinere samenstellingen om deelonderwerpen verder uit te diepen.</a:t>
            </a:r>
          </a:p>
          <a:p>
            <a:r>
              <a:rPr lang="nl-NL" dirty="0"/>
              <a:t>6 juli staat er nog een bijeenkomst gepland, waarin we het plan van aanpak en processtappen voor het vervolg gaan bespreken. </a:t>
            </a:r>
          </a:p>
          <a:p>
            <a:endParaRPr lang="nl-NL" dirty="0"/>
          </a:p>
          <a:p>
            <a:r>
              <a:rPr lang="nl-NL" dirty="0"/>
              <a:t>Er zat veel energie in de bijeenkomsten en de deelnemers hebben actief deelgenomen. De groep was iedere sessie, op een enkele afzegging na, compleet.</a:t>
            </a:r>
          </a:p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0C8D9-3D0D-4FC6-AF12-5DFA3F7457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21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Drie</a:t>
            </a:r>
            <a:r>
              <a:rPr lang="en-US" dirty="0"/>
              <a:t> </a:t>
            </a:r>
            <a:r>
              <a:rPr lang="en-US" dirty="0" err="1"/>
              <a:t>belangrijkste</a:t>
            </a:r>
            <a:r>
              <a:rPr lang="en-US" dirty="0"/>
              <a:t> </a:t>
            </a:r>
            <a:r>
              <a:rPr lang="en-US" dirty="0" err="1"/>
              <a:t>motivaties</a:t>
            </a:r>
            <a:r>
              <a:rPr lang="en-US" dirty="0"/>
              <a:t> om in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zetten</a:t>
            </a:r>
            <a:r>
              <a:rPr lang="en-US" dirty="0"/>
              <a:t> op Digital Sciences</a:t>
            </a:r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0C8D9-3D0D-4FC6-AF12-5DFA3F7457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69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0C8D9-3D0D-4FC6-AF12-5DFA3F7457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61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0C8D9-3D0D-4FC6-AF12-5DFA3F7457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81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6.png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6.png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6.png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94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88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685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259CDE-DEBF-4788-BAE1-E76D9AD1AE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10345738" cy="4556125"/>
          </a:xfrm>
          <a:prstGeom prst="rect">
            <a:avLst/>
          </a:prstGeom>
        </p:spPr>
        <p:txBody>
          <a:bodyPr lIns="90000" rIns="900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26561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dirty="0"/>
              <a:t> 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95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40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259CDE-DEBF-4788-BAE1-E76D9AD1AE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Title ba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5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076471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C259CDE-DEBF-4788-BAE1-E76D9AD1AE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Title ba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612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76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09350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C259CDE-DEBF-4788-BAE1-E76D9AD1AE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Title ba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5"/>
            <a:ext cx="4919663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2407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C259CDE-DEBF-4788-BAE1-E76D9AD1AE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Title ba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6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3" cy="455612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89564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59CDE-DEBF-4788-BAE1-E76D9AD1AE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Title ba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616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98749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14376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nn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76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50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tle ba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34480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tle ba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40482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tle ba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5"/>
            <a:ext cx="4919664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51294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2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50137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83177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GROT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684" y="842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684" y="-65728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73315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0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09480" y="1604880"/>
            <a:ext cx="10971000" cy="3974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834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00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490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82562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281759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4"/>
            <a:ext cx="4919664" cy="364807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93384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177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260456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24598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09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10345738" cy="4556125"/>
          </a:xfrm>
          <a:prstGeom prst="rect">
            <a:avLst/>
          </a:prstGeom>
        </p:spPr>
        <p:txBody>
          <a:bodyPr lIns="90000" rIns="900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06614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537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30763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35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496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56427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53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53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67377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5"/>
            <a:ext cx="4919664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51037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2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1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49918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898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61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43952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dirty="0"/>
              <a:t> 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88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9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422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08526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10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5266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5"/>
            <a:ext cx="4919664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9842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2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64072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3494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36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928379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90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4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05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68790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35196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5"/>
            <a:ext cx="4919664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02800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2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487687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8139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55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7259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24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057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5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01718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61673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12219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5"/>
            <a:ext cx="4919664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5912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1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77493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532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93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73099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54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0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4239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612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76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66068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83818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4"/>
            <a:ext cx="4921250" cy="3636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4"/>
            <a:ext cx="4919664" cy="3636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42039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56119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891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52785"/>
            <a:ext cx="9144000" cy="2195761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89362"/>
            <a:ext cx="9144000" cy="146843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6BE6-A198-4C71-A17B-38327A689D91}" type="slidenum">
              <a:rPr lang="nl-NL" smtClean="0"/>
              <a:t>‹#›</a:t>
            </a:fld>
            <a:endParaRPr lang="nl-NL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24000" y="3648547"/>
            <a:ext cx="9144000" cy="0"/>
          </a:xfrm>
          <a:prstGeom prst="line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0298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1449388"/>
            <a:ext cx="10515600" cy="4751387"/>
          </a:xfrm>
        </p:spPr>
        <p:txBody>
          <a:bodyPr/>
          <a:lstStyle>
            <a:lvl1pPr>
              <a:defRPr sz="1400"/>
            </a:lvl1pPr>
            <a:lvl2pPr marL="685800" indent="-228600">
              <a:buFont typeface="Courier New" panose="02070309020205020404" pitchFamily="49" charset="0"/>
              <a:buChar char="o"/>
              <a:defRPr sz="1200"/>
            </a:lvl2pPr>
            <a:lvl3pPr marL="1143000" indent="-228600">
              <a:buFont typeface="Wingdings" panose="05000000000000000000" pitchFamily="2" charset="2"/>
              <a:buChar char="§"/>
              <a:defRPr sz="1100"/>
            </a:lvl3pPr>
            <a:lvl4pPr marL="1600200" indent="-228600">
              <a:buFont typeface="Calibri" panose="020F0502020204030204" pitchFamily="34" charset="0"/>
              <a:buChar char="-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6BE6-A198-4C71-A17B-38327A689D91}" type="slidenum">
              <a:rPr lang="nl-NL" smtClean="0"/>
              <a:t>‹#›</a:t>
            </a:fld>
            <a:endParaRPr lang="nl-NL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38200" y="1162228"/>
            <a:ext cx="9735589" cy="15712"/>
          </a:xfrm>
          <a:prstGeom prst="line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10573789" y="763677"/>
            <a:ext cx="780011" cy="398551"/>
          </a:xfrm>
          <a:prstGeom prst="line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2342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449389"/>
            <a:ext cx="10515600" cy="295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1053"/>
            <a:ext cx="10515600" cy="162185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6BE6-A198-4C71-A17B-38327A689D91}" type="slidenum">
              <a:rPr lang="nl-NL" smtClean="0"/>
              <a:t>‹#›</a:t>
            </a:fld>
            <a:endParaRPr lang="nl-NL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25500" y="4409039"/>
            <a:ext cx="10521950" cy="0"/>
          </a:xfrm>
          <a:prstGeom prst="line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2015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49388"/>
            <a:ext cx="5181600" cy="472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49388"/>
            <a:ext cx="5181600" cy="47275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6BE6-A198-4C71-A17B-38327A689D91}" type="slidenum">
              <a:rPr lang="nl-NL" smtClean="0"/>
              <a:t>‹#›</a:t>
            </a:fld>
            <a:endParaRPr lang="nl-NL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38200" y="1162228"/>
            <a:ext cx="9735589" cy="15712"/>
          </a:xfrm>
          <a:prstGeom prst="line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10573789" y="763677"/>
            <a:ext cx="780011" cy="398551"/>
          </a:xfrm>
          <a:prstGeom prst="line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7434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953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49389"/>
            <a:ext cx="5157787" cy="4907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06778"/>
            <a:ext cx="5157787" cy="40939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49389"/>
            <a:ext cx="5183188" cy="4907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06778"/>
            <a:ext cx="5183188" cy="4082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6BE6-A198-4C71-A17B-38327A689D91}" type="slidenum">
              <a:rPr lang="nl-NL" smtClean="0"/>
              <a:t>‹#›</a:t>
            </a:fld>
            <a:endParaRPr lang="nl-NL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39788" y="1144752"/>
            <a:ext cx="9735589" cy="15712"/>
          </a:xfrm>
          <a:prstGeom prst="line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0575377" y="754057"/>
            <a:ext cx="780011" cy="398551"/>
          </a:xfrm>
          <a:prstGeom prst="line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1960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6BE6-A198-4C71-A17B-38327A689D91}" type="slidenum">
              <a:rPr lang="nl-NL" smtClean="0"/>
              <a:t>‹#›</a:t>
            </a:fld>
            <a:endParaRPr lang="nl-NL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38200" y="1162228"/>
            <a:ext cx="9735589" cy="15712"/>
          </a:xfrm>
          <a:prstGeom prst="line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10573789" y="763677"/>
            <a:ext cx="780011" cy="398551"/>
          </a:xfrm>
          <a:prstGeom prst="line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966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5"/>
            <a:ext cx="4919663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03304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6BE6-A198-4C71-A17B-38327A689D9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58369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8300"/>
            <a:ext cx="3932237" cy="130659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49387"/>
            <a:ext cx="6172200" cy="4751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865014"/>
            <a:ext cx="3932237" cy="43357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6BE6-A198-4C71-A17B-38327A689D91}" type="slidenum">
              <a:rPr lang="nl-NL" smtClean="0"/>
              <a:t>‹#›</a:t>
            </a:fld>
            <a:endParaRPr lang="nl-NL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39788" y="1659179"/>
            <a:ext cx="3933825" cy="15712"/>
          </a:xfrm>
          <a:prstGeom prst="line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5306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8300"/>
            <a:ext cx="3932237" cy="127037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49388"/>
            <a:ext cx="6172200" cy="44116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92174"/>
            <a:ext cx="3932237" cy="397681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6BE6-A198-4C71-A17B-38327A689D91}" type="slidenum">
              <a:rPr lang="nl-NL" smtClean="0"/>
              <a:t>‹#›</a:t>
            </a:fld>
            <a:endParaRPr lang="nl-NL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39049" y="1638677"/>
            <a:ext cx="3932976" cy="15712"/>
          </a:xfrm>
          <a:prstGeom prst="line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9071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6BE6-A198-4C71-A17B-38327A689D91}" type="slidenum">
              <a:rPr lang="nl-NL" smtClean="0"/>
              <a:t>‹#›</a:t>
            </a:fld>
            <a:endParaRPr lang="nl-NL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38200" y="1162228"/>
            <a:ext cx="9735589" cy="15712"/>
          </a:xfrm>
          <a:prstGeom prst="line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10573789" y="763677"/>
            <a:ext cx="780011" cy="398551"/>
          </a:xfrm>
          <a:prstGeom prst="line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1802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6BE6-A198-4C71-A17B-38327A689D9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36635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9655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0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880"/>
            <a:ext cx="10971000" cy="3974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30979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0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1000" cy="3974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97159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0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3974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3974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39679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0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848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6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3" cy="455612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46469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2880"/>
            <a:ext cx="1097100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7456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0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1000"/>
            <a:ext cx="5353560" cy="189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3974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2257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0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3974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240" y="3681000"/>
            <a:ext cx="5353560" cy="189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07524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0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1000"/>
            <a:ext cx="10971000" cy="189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80002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0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1000" cy="189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1000"/>
            <a:ext cx="10971000" cy="189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36827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0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240" y="3681000"/>
            <a:ext cx="5353560" cy="189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1000"/>
            <a:ext cx="5353560" cy="189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89826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0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3532320" cy="189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8920" y="1604880"/>
            <a:ext cx="3532320" cy="189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8000" y="1604880"/>
            <a:ext cx="3532320" cy="189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028000" y="3681000"/>
            <a:ext cx="3532320" cy="189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8920" y="3681000"/>
            <a:ext cx="3532320" cy="189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9480" y="3681000"/>
            <a:ext cx="3532320" cy="189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59201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477838"/>
            <a:ext cx="12192000" cy="6380162"/>
          </a:xfrm>
          <a:custGeom>
            <a:avLst/>
            <a:gdLst>
              <a:gd name="T0" fmla="*/ 192 w 3841"/>
              <a:gd name="T1" fmla="*/ 200 h 2680"/>
              <a:gd name="T2" fmla="*/ 0 w 3841"/>
              <a:gd name="T3" fmla="*/ 0 h 2680"/>
              <a:gd name="T4" fmla="*/ 0 w 3841"/>
              <a:gd name="T5" fmla="*/ 2680 h 2680"/>
              <a:gd name="T6" fmla="*/ 3841 w 3841"/>
              <a:gd name="T7" fmla="*/ 2680 h 2680"/>
              <a:gd name="T8" fmla="*/ 3841 w 3841"/>
              <a:gd name="T9" fmla="*/ 200 h 2680"/>
              <a:gd name="T10" fmla="*/ 192 w 3841"/>
              <a:gd name="T11" fmla="*/ 200 h 26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1" h="2680">
                <a:moveTo>
                  <a:pt x="192" y="200"/>
                </a:moveTo>
                <a:lnTo>
                  <a:pt x="0" y="0"/>
                </a:lnTo>
                <a:lnTo>
                  <a:pt x="0" y="2680"/>
                </a:lnTo>
                <a:lnTo>
                  <a:pt x="3841" y="2680"/>
                </a:lnTo>
                <a:lnTo>
                  <a:pt x="3841" y="200"/>
                </a:lnTo>
                <a:lnTo>
                  <a:pt x="192" y="200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 sz="1800"/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0" y="0"/>
            <a:ext cx="8130117" cy="635000"/>
          </a:xfrm>
          <a:custGeom>
            <a:avLst/>
            <a:gdLst>
              <a:gd name="T0" fmla="*/ 0 w 3841"/>
              <a:gd name="T1" fmla="*/ 208 h 400"/>
              <a:gd name="T2" fmla="*/ 0 w 3841"/>
              <a:gd name="T3" fmla="*/ 0 h 400"/>
              <a:gd name="T4" fmla="*/ 3841 w 3841"/>
              <a:gd name="T5" fmla="*/ 0 h 400"/>
              <a:gd name="T6" fmla="*/ 3841 w 3841"/>
              <a:gd name="T7" fmla="*/ 400 h 400"/>
              <a:gd name="T8" fmla="*/ 184 w 3841"/>
              <a:gd name="T9" fmla="*/ 400 h 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</a:path>
            </a:pathLst>
          </a:custGeom>
          <a:noFill/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 sz="1800"/>
          </a:p>
        </p:txBody>
      </p:sp>
      <p:pic>
        <p:nvPicPr>
          <p:cNvPr id="6" name="Picture 5" descr="02-UTI_Basisvormen_powerpoint_03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000" y="6061075"/>
            <a:ext cx="338666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842"/>
            <a:ext cx="109728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35520"/>
            <a:ext cx="10972800" cy="4677918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buFont typeface="Arial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spcAft>
                <a:spcPts val="600"/>
              </a:spcAft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5600" y="6257926"/>
            <a:ext cx="2751667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551584" y="6257926"/>
            <a:ext cx="1030816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CE7E76C-F378-4CB5-9F80-88A8C381460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6881285" y="6257926"/>
            <a:ext cx="314324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9098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tle ba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9548287"/>
      </p:ext>
    </p:extLst>
  </p:cSld>
  <p:clrMapOvr>
    <a:masterClrMapping/>
  </p:clrMapOvr>
  <p:transition>
    <p:dissolv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09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950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41837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nn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98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36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tle ba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09831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tle ba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58621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tle ba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5"/>
            <a:ext cx="4919664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60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2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00885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45234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0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09480" y="1604880"/>
            <a:ext cx="10971000" cy="3974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14352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09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3.jp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image" Target="../media/image3.jp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84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erospa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020343C-3E03-4DA7-B599-6344F3B10A5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2724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88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7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4000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8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9" r:id="rId10"/>
  </p:sldLayoutIdLst>
  <p:hf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7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erospace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C259CDE-DEBF-4788-BAE1-E76D9AD1AE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2724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3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</p:sldLayoutIdLst>
  <p:hf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7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4000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02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hf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7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2724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4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6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4000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98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hf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90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6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4537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0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hf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6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4000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8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hf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7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4000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4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hf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7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4000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4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hf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44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57608"/>
            <a:ext cx="10515600" cy="4719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A6BE6-A198-4C71-A17B-38327A689D91}" type="slidenum">
              <a:rPr lang="nl-NL" smtClean="0"/>
              <a:t>‹#›</a:t>
            </a:fld>
            <a:endParaRPr lang="nl-NL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311452"/>
            <a:ext cx="1787305" cy="4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003366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7151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913">
          <p15:clr>
            <a:srgbClr val="F26B43"/>
          </p15:clr>
        </p15:guide>
        <p15:guide id="5" orient="horz" pos="731">
          <p15:clr>
            <a:srgbClr val="F26B43"/>
          </p15:clr>
        </p15:guide>
        <p15:guide id="6" orient="horz" pos="232">
          <p15:clr>
            <a:srgbClr val="F26B43"/>
          </p15:clr>
        </p15:guide>
        <p15:guide id="7" pos="3840">
          <p15:clr>
            <a:srgbClr val="F26B43"/>
          </p15:clr>
        </p15:guide>
        <p15:guide id="8" orient="horz" pos="2387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/>
          <p:nvPr/>
        </p:nvPicPr>
        <p:blipFill>
          <a:blip r:embed="rId17"/>
          <a:stretch/>
        </p:blipFill>
        <p:spPr>
          <a:xfrm>
            <a:off x="-3240" y="5940360"/>
            <a:ext cx="12239280" cy="917280"/>
          </a:xfrm>
          <a:prstGeom prst="rect">
            <a:avLst/>
          </a:prstGeom>
          <a:ln>
            <a:noFill/>
          </a:ln>
        </p:spPr>
      </p:pic>
      <p:pic>
        <p:nvPicPr>
          <p:cNvPr id="6" name="Picture 2"/>
          <p:cNvPicPr/>
          <p:nvPr/>
        </p:nvPicPr>
        <p:blipFill>
          <a:blip r:embed="rId18"/>
          <a:stretch/>
        </p:blipFill>
        <p:spPr>
          <a:xfrm>
            <a:off x="5343480" y="1376280"/>
            <a:ext cx="6846480" cy="1827000"/>
          </a:xfrm>
          <a:prstGeom prst="rect">
            <a:avLst/>
          </a:prstGeom>
          <a:ln>
            <a:noFill/>
          </a:ln>
        </p:spPr>
      </p:pic>
      <p:pic>
        <p:nvPicPr>
          <p:cNvPr id="2" name="Picture 3"/>
          <p:cNvPicPr/>
          <p:nvPr/>
        </p:nvPicPr>
        <p:blipFill>
          <a:blip r:embed="rId19"/>
          <a:stretch/>
        </p:blipFill>
        <p:spPr>
          <a:xfrm>
            <a:off x="10256760" y="6024600"/>
            <a:ext cx="1574280" cy="774360"/>
          </a:xfrm>
          <a:prstGeom prst="rect">
            <a:avLst/>
          </a:prstGeom>
          <a:ln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923760" y="0"/>
            <a:ext cx="10342080" cy="86148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93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Click to edit Master title style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1000" cy="3974760"/>
          </a:xfrm>
          <a:prstGeom prst="rect">
            <a:avLst/>
          </a:prstGeom>
        </p:spPr>
        <p:txBody>
          <a:bodyPr lIns="0" tIns="0" rIns="0" bIns="0"/>
          <a:lstStyle/>
          <a:p>
            <a:pPr marL="343080" indent="-342720">
              <a:lnSpc>
                <a:spcPct val="84000"/>
              </a:lnSpc>
              <a:spcBef>
                <a:spcPts val="1426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Click to edit Master text styles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743040" indent="-285480">
              <a:lnSpc>
                <a:spcPct val="84000"/>
              </a:lnSpc>
              <a:spcBef>
                <a:spcPts val="1137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Second level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1143000" indent="-228240">
              <a:lnSpc>
                <a:spcPct val="84000"/>
              </a:lnSpc>
              <a:spcBef>
                <a:spcPts val="850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Third level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600200" indent="-228240">
              <a:lnSpc>
                <a:spcPct val="84000"/>
              </a:lnSpc>
              <a:spcBef>
                <a:spcPts val="575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Fourth level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057400" indent="-228240">
              <a:lnSpc>
                <a:spcPct val="84000"/>
              </a:lnSpc>
              <a:spcBef>
                <a:spcPts val="289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Fifth level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385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6110724" y="1363420"/>
            <a:ext cx="5791974" cy="1919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0" rIns="72000" bIns="0" anchor="ctr"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/>
              </a:rPr>
              <a:t>Interfacultair</a:t>
            </a:r>
            <a:r>
              <a:rPr kumimoji="0" lang="en-US" sz="3200" b="1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/>
              </a:rPr>
              <a:t> </a:t>
            </a:r>
            <a:r>
              <a:rPr kumimoji="0" lang="en-US" sz="3200" b="1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/>
              </a:rPr>
              <a:t>Beraad</a:t>
            </a:r>
            <a:r>
              <a:rPr kumimoji="0" lang="en-US" sz="3200" b="1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/>
              </a:rPr>
              <a:t> Digital Sciences (IFBDS)</a:t>
            </a:r>
            <a:endParaRPr lang="nl-NL" sz="2000" b="1" spc="-1" dirty="0">
              <a:solidFill>
                <a:schemeClr val="bg1"/>
              </a:solidFill>
              <a:latin typeface="Arial"/>
            </a:endParaRPr>
          </a:p>
          <a:p>
            <a:pPr algn="r">
              <a:lnSpc>
                <a:spcPct val="90000"/>
              </a:lnSpc>
              <a:defRPr/>
            </a:pPr>
            <a:endParaRPr lang="nl-NL" b="1" spc="-1" dirty="0">
              <a:solidFill>
                <a:srgbClr val="FFFFFF"/>
              </a:solidFill>
              <a:latin typeface="Arial"/>
            </a:endParaRPr>
          </a:p>
          <a:p>
            <a:pPr algn="r">
              <a:lnSpc>
                <a:spcPct val="90000"/>
              </a:lnSpc>
              <a:defRPr/>
            </a:pPr>
            <a:r>
              <a:rPr lang="nl-NL" sz="2400" b="1" i="1" spc="-1" dirty="0">
                <a:solidFill>
                  <a:srgbClr val="FFFFFF"/>
                </a:solidFill>
                <a:latin typeface="Arial"/>
              </a:rPr>
              <a:t>Boudewijn Haverkort, 1 juli 2021</a:t>
            </a:r>
          </a:p>
          <a:p>
            <a:pPr algn="r">
              <a:lnSpc>
                <a:spcPct val="90000"/>
              </a:lnSpc>
              <a:defRPr/>
            </a:pPr>
            <a:endParaRPr kumimoji="0" lang="nl-NL" sz="1600" b="0" i="1" u="none" strike="noStrike" kern="120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60810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2154712-DCC0-4B67-93E7-3A0586BB77D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0000" tIns="0" rIns="90000" bIns="0" rtlCol="0" anchor="t">
            <a:normAutofit/>
          </a:bodyPr>
          <a:lstStyle/>
          <a:p>
            <a:r>
              <a:rPr lang="nl-NL" sz="2800" dirty="0">
                <a:latin typeface="Arial"/>
                <a:ea typeface="ヒラギノ角ゴ Pro W3"/>
                <a:cs typeface="Arial"/>
              </a:rPr>
              <a:t>De </a:t>
            </a:r>
            <a:r>
              <a:rPr lang="nl-NL" sz="2800" i="1" dirty="0">
                <a:latin typeface="Arial"/>
                <a:ea typeface="ヒラギノ角ゴ Pro W3"/>
                <a:cs typeface="Arial"/>
              </a:rPr>
              <a:t>richting</a:t>
            </a:r>
            <a:r>
              <a:rPr lang="nl-NL" sz="2800" dirty="0">
                <a:latin typeface="Arial"/>
                <a:ea typeface="ヒラギノ角ゴ Pro W3"/>
                <a:cs typeface="Arial"/>
              </a:rPr>
              <a:t> is nu bepaald </a:t>
            </a:r>
            <a:endParaRPr lang="nl-NL" sz="2800" dirty="0"/>
          </a:p>
          <a:p>
            <a:r>
              <a:rPr lang="nl-NL" sz="2800" dirty="0">
                <a:latin typeface="Arial"/>
                <a:ea typeface="ヒラギノ角ゴ Pro W3"/>
                <a:cs typeface="Arial"/>
              </a:rPr>
              <a:t>Nu </a:t>
            </a:r>
            <a:r>
              <a:rPr lang="nl-NL" sz="2800" i="1" u="sng" dirty="0">
                <a:latin typeface="Arial"/>
                <a:ea typeface="ヒラギノ角ゴ Pro W3"/>
                <a:cs typeface="Arial"/>
              </a:rPr>
              <a:t>in</a:t>
            </a:r>
            <a:r>
              <a:rPr lang="nl-NL" sz="2800" i="1" dirty="0">
                <a:latin typeface="Arial"/>
                <a:ea typeface="ヒラギノ角ゴ Pro W3"/>
                <a:cs typeface="Arial"/>
              </a:rPr>
              <a:t>richting</a:t>
            </a:r>
            <a:r>
              <a:rPr lang="nl-NL" sz="2800" dirty="0">
                <a:latin typeface="Arial"/>
                <a:ea typeface="ヒラギノ角ゴ Pro W3"/>
                <a:cs typeface="Arial"/>
              </a:rPr>
              <a:t> en uitvoering </a:t>
            </a:r>
            <a:r>
              <a:rPr lang="nl-NL" sz="2800" i="1" dirty="0">
                <a:latin typeface="Arial"/>
                <a:ea typeface="ヒラギノ角ゴ Pro W3"/>
                <a:cs typeface="Arial"/>
              </a:rPr>
              <a:t>Digital </a:t>
            </a:r>
            <a:r>
              <a:rPr lang="nl-NL" sz="2800" i="1" dirty="0" err="1">
                <a:latin typeface="Arial"/>
                <a:ea typeface="ヒラギノ角ゴ Pro W3"/>
                <a:cs typeface="Arial"/>
              </a:rPr>
              <a:t>Science</a:t>
            </a:r>
            <a:r>
              <a:rPr lang="nl-NL" sz="2800" i="1" dirty="0">
                <a:latin typeface="Arial"/>
                <a:ea typeface="ヒラギノ角ゴ Pro W3"/>
                <a:cs typeface="Arial"/>
              </a:rPr>
              <a:t> </a:t>
            </a:r>
            <a:r>
              <a:rPr lang="nl-NL" sz="2800" i="1" dirty="0" err="1">
                <a:latin typeface="Arial"/>
                <a:ea typeface="ヒラギノ角ゴ Pro W3"/>
                <a:cs typeface="Arial"/>
              </a:rPr>
              <a:t>for</a:t>
            </a:r>
            <a:r>
              <a:rPr lang="nl-NL" sz="2800" i="1" dirty="0">
                <a:latin typeface="Arial"/>
                <a:ea typeface="ヒラギノ角ゴ Pro W3"/>
                <a:cs typeface="Arial"/>
              </a:rPr>
              <a:t> Society</a:t>
            </a:r>
            <a:endParaRPr lang="nl-NL" sz="2800" dirty="0"/>
          </a:p>
          <a:p>
            <a:r>
              <a:rPr lang="nl-NL" sz="2800" dirty="0"/>
              <a:t>In kleine werkgroep wordt plan van aanpak gemaakt</a:t>
            </a:r>
          </a:p>
          <a:p>
            <a:r>
              <a:rPr lang="nl-NL" sz="2800" dirty="0"/>
              <a:t>Gebruik makend van ad-hoc subgroepen</a:t>
            </a:r>
          </a:p>
          <a:p>
            <a:r>
              <a:rPr lang="nl-NL" sz="2800" dirty="0"/>
              <a:t>Het IFBDS zal als klankbordgroep geconsulteerd worden</a:t>
            </a:r>
          </a:p>
          <a:p>
            <a:r>
              <a:rPr lang="nl-NL" sz="2800" dirty="0"/>
              <a:t>Volgende bijeenkomst al op 6 juli!</a:t>
            </a:r>
          </a:p>
          <a:p>
            <a:r>
              <a:rPr lang="nl-NL" sz="2800" dirty="0"/>
              <a:t>“Rondetafelgesprek” met </a:t>
            </a:r>
            <a:r>
              <a:rPr lang="nl-NL" sz="2800" i="1" dirty="0"/>
              <a:t>stakeholders</a:t>
            </a:r>
            <a:r>
              <a:rPr lang="nl-NL" sz="2800" dirty="0"/>
              <a:t> van buiten</a:t>
            </a:r>
          </a:p>
          <a:p>
            <a:r>
              <a:rPr lang="nl-NL" sz="2800" b="1" i="1" dirty="0"/>
              <a:t>It giet </a:t>
            </a:r>
            <a:r>
              <a:rPr lang="nl-NL" sz="2800" b="1" i="1" dirty="0" err="1"/>
              <a:t>oan</a:t>
            </a:r>
            <a:r>
              <a:rPr lang="nl-NL" sz="2800" b="1" i="1" dirty="0"/>
              <a:t>!</a:t>
            </a:r>
            <a:endParaRPr lang="en-NL" sz="2800" b="1" i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4377640-168F-4E1E-86F5-DA5AD12FF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i="1" dirty="0"/>
              <a:t>Actie: Van Richting naar </a:t>
            </a:r>
            <a:r>
              <a:rPr lang="nl-NL" b="1" i="1" u="sng" dirty="0"/>
              <a:t>In</a:t>
            </a:r>
            <a:r>
              <a:rPr lang="nl-NL" b="1" i="1" dirty="0"/>
              <a:t>richting</a:t>
            </a:r>
            <a:endParaRPr lang="en-NL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4E7D2-4973-B14C-8730-B4118938A8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82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4377640-168F-4E1E-86F5-DA5AD12FF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i="1" dirty="0"/>
              <a:t>Dank voor jullie aandacht!</a:t>
            </a:r>
            <a:endParaRPr lang="en-NL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4E7D2-4973-B14C-8730-B4118938A8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AF35FB-1E15-5445-ADC2-735B6500C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2927"/>
            <a:ext cx="12247266" cy="45550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14E6F72-5C88-4D42-9419-429A1C10D2EC}"/>
              </a:ext>
            </a:extLst>
          </p:cNvPr>
          <p:cNvSpPr/>
          <p:nvPr/>
        </p:nvSpPr>
        <p:spPr>
          <a:xfrm>
            <a:off x="0" y="0"/>
            <a:ext cx="12247266" cy="110066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/>
              <a:t>Welcome @ </a:t>
            </a:r>
            <a:r>
              <a:rPr lang="en-US" sz="3200" b="1" i="1" dirty="0" err="1"/>
              <a:t>TiU</a:t>
            </a:r>
            <a:r>
              <a:rPr lang="en-US" sz="3200" b="1" i="1" dirty="0"/>
              <a:t> Digital Sciences for Society</a:t>
            </a:r>
          </a:p>
        </p:txBody>
      </p:sp>
    </p:spTree>
    <p:extLst>
      <p:ext uri="{BB962C8B-B14F-4D97-AF65-F5344CB8AC3E}">
        <p14:creationId xmlns:p14="http://schemas.microsoft.com/office/powerpoint/2010/main" val="3917042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B6DC14-B159-E743-A315-F10252858A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13B57-997B-CA41-8B59-647C10425B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3925" y="2184399"/>
            <a:ext cx="10345738" cy="32739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i="1" dirty="0" err="1"/>
              <a:t>Als</a:t>
            </a:r>
            <a:r>
              <a:rPr lang="en-US" sz="3200" b="1" i="1" dirty="0"/>
              <a:t> Tilburg University </a:t>
            </a:r>
            <a:r>
              <a:rPr lang="en-US" sz="3200" b="1" u="sng" dirty="0" err="1"/>
              <a:t>niet</a:t>
            </a:r>
            <a:r>
              <a:rPr lang="en-US" sz="3200" b="1" i="1" dirty="0"/>
              <a:t> </a:t>
            </a:r>
            <a:r>
              <a:rPr lang="en-US" sz="3200" b="1" i="1" dirty="0" err="1"/>
              <a:t>vol</a:t>
            </a:r>
            <a:r>
              <a:rPr lang="en-US" sz="3200" b="1" i="1" dirty="0"/>
              <a:t> </a:t>
            </a:r>
            <a:r>
              <a:rPr lang="en-US" sz="3200" b="1" i="1" dirty="0" err="1"/>
              <a:t>inzet</a:t>
            </a:r>
            <a:r>
              <a:rPr lang="en-US" sz="3200" b="1" i="1" dirty="0"/>
              <a:t> op </a:t>
            </a:r>
            <a:br>
              <a:rPr lang="en-US" sz="3200" b="1" i="1" dirty="0"/>
            </a:br>
            <a:r>
              <a:rPr lang="en-US" sz="3200" b="1" i="1" dirty="0"/>
              <a:t>Digital Sciences for Society, </a:t>
            </a:r>
          </a:p>
          <a:p>
            <a:pPr marL="0" indent="0" algn="ctr">
              <a:buNone/>
            </a:pPr>
            <a:r>
              <a:rPr lang="en-US" sz="3200" b="1" i="1" dirty="0" err="1"/>
              <a:t>dan</a:t>
            </a:r>
            <a:r>
              <a:rPr lang="en-US" sz="3200" b="1" i="1" dirty="0"/>
              <a:t> </a:t>
            </a:r>
            <a:r>
              <a:rPr lang="en-US" sz="3200" b="1" i="1" dirty="0" err="1"/>
              <a:t>verliest</a:t>
            </a:r>
            <a:r>
              <a:rPr lang="en-US" sz="3200" b="1" i="1" dirty="0"/>
              <a:t> Tilburg University </a:t>
            </a:r>
            <a:r>
              <a:rPr lang="en-US" sz="3200" b="1" i="1" dirty="0" err="1"/>
              <a:t>haar</a:t>
            </a:r>
            <a:r>
              <a:rPr lang="en-US" sz="3200" b="1" i="1" dirty="0"/>
              <a:t> </a:t>
            </a:r>
            <a:r>
              <a:rPr lang="en-US" sz="3200" b="1" i="1" dirty="0" err="1"/>
              <a:t>aantrekkingskracht</a:t>
            </a:r>
            <a:r>
              <a:rPr lang="en-US" sz="3200" b="1" i="1" dirty="0"/>
              <a:t> </a:t>
            </a:r>
            <a:r>
              <a:rPr lang="en-US" sz="3200" b="1" i="1" dirty="0" err="1"/>
              <a:t>voor</a:t>
            </a:r>
            <a:r>
              <a:rPr lang="en-US" sz="3200" b="1" i="1" dirty="0"/>
              <a:t> </a:t>
            </a:r>
            <a:r>
              <a:rPr lang="en-US" sz="3200" b="1" i="1" dirty="0" err="1"/>
              <a:t>studenten</a:t>
            </a:r>
            <a:r>
              <a:rPr lang="en-US" sz="3200" b="1" i="1" dirty="0"/>
              <a:t> </a:t>
            </a:r>
            <a:r>
              <a:rPr lang="en-US" sz="3200" b="1" i="1" dirty="0" err="1"/>
              <a:t>en</a:t>
            </a:r>
            <a:r>
              <a:rPr lang="en-US" sz="3200" b="1" i="1" dirty="0"/>
              <a:t> </a:t>
            </a:r>
            <a:r>
              <a:rPr lang="en-US" sz="3200" b="1" i="1" dirty="0" err="1"/>
              <a:t>medewerkers</a:t>
            </a:r>
            <a:r>
              <a:rPr lang="en-US" sz="3200" b="1" i="1" dirty="0"/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0EDAE0-B3AD-E746-8029-1AFC2ACD5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Stelling</a:t>
            </a:r>
          </a:p>
        </p:txBody>
      </p:sp>
    </p:spTree>
    <p:extLst>
      <p:ext uri="{BB962C8B-B14F-4D97-AF65-F5344CB8AC3E}">
        <p14:creationId xmlns:p14="http://schemas.microsoft.com/office/powerpoint/2010/main" val="3544294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B6DC14-B159-E743-A315-F10252858A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13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13B57-997B-CA41-8B59-647C10425B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2019981"/>
            <a:ext cx="9245600" cy="32801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nl-NL" sz="3200" b="1" i="1" dirty="0"/>
              <a:t>Vol inzetten op Digital Sciences </a:t>
            </a:r>
            <a:r>
              <a:rPr lang="nl-NL" sz="3200" b="1" i="1" dirty="0" err="1"/>
              <a:t>for</a:t>
            </a:r>
            <a:r>
              <a:rPr lang="nl-NL" sz="3200" b="1" i="1" dirty="0"/>
              <a:t> Society is belangrijk is voor de hele universiteit, voor alle schools. </a:t>
            </a:r>
          </a:p>
          <a:p>
            <a:pPr marL="0" indent="0" algn="ctr">
              <a:buNone/>
            </a:pPr>
            <a:endParaRPr lang="nl-NL" sz="3200" b="1" i="1" dirty="0"/>
          </a:p>
          <a:p>
            <a:pPr marL="0" indent="0" algn="ctr">
              <a:buNone/>
            </a:pPr>
            <a:r>
              <a:rPr lang="nl-NL" sz="3200" b="1" i="1" dirty="0"/>
              <a:t>Om dit echt goed te doen, zullen de schools op dit onderwerp een deel van hun autonomie moeten inleveren.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0EDAE0-B3AD-E746-8029-1AFC2ACD5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Dilemma</a:t>
            </a:r>
          </a:p>
        </p:txBody>
      </p:sp>
    </p:spTree>
    <p:extLst>
      <p:ext uri="{BB962C8B-B14F-4D97-AF65-F5344CB8AC3E}">
        <p14:creationId xmlns:p14="http://schemas.microsoft.com/office/powerpoint/2010/main" val="3139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630B9E-3FAA-684A-8709-4A946EF62A6A}"/>
              </a:ext>
            </a:extLst>
          </p:cNvPr>
          <p:cNvSpPr/>
          <p:nvPr/>
        </p:nvSpPr>
        <p:spPr>
          <a:xfrm>
            <a:off x="9398670" y="5571124"/>
            <a:ext cx="1574128" cy="6771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5BF15BE-BE43-4836-97F2-69D73612E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i="1" dirty="0">
                <a:latin typeface="Arial"/>
                <a:ea typeface="ヒラギノ角ゴ Pro W3"/>
                <a:cs typeface="Arial"/>
              </a:rPr>
              <a:t>Samen voor een weloverwogen advies!</a:t>
            </a:r>
            <a:endParaRPr lang="en-NL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83F8165-7E41-F04A-A33A-1EEAFEC8384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48882488"/>
              </p:ext>
            </p:extLst>
          </p:nvPr>
        </p:nvGraphicFramePr>
        <p:xfrm>
          <a:off x="1219200" y="1438357"/>
          <a:ext cx="9753598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6561">
                  <a:extLst>
                    <a:ext uri="{9D8B030D-6E8A-4147-A177-3AD203B41FA5}">
                      <a16:colId xmlns:a16="http://schemas.microsoft.com/office/drawing/2014/main" val="3029877190"/>
                    </a:ext>
                  </a:extLst>
                </a:gridCol>
                <a:gridCol w="2039426">
                  <a:extLst>
                    <a:ext uri="{9D8B030D-6E8A-4147-A177-3AD203B41FA5}">
                      <a16:colId xmlns:a16="http://schemas.microsoft.com/office/drawing/2014/main" val="18229221"/>
                    </a:ext>
                  </a:extLst>
                </a:gridCol>
                <a:gridCol w="2891932">
                  <a:extLst>
                    <a:ext uri="{9D8B030D-6E8A-4147-A177-3AD203B41FA5}">
                      <a16:colId xmlns:a16="http://schemas.microsoft.com/office/drawing/2014/main" val="809254276"/>
                    </a:ext>
                  </a:extLst>
                </a:gridCol>
                <a:gridCol w="2465679">
                  <a:extLst>
                    <a:ext uri="{9D8B030D-6E8A-4147-A177-3AD203B41FA5}">
                      <a16:colId xmlns:a16="http://schemas.microsoft.com/office/drawing/2014/main" val="4275917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err="1">
                          <a:solidFill>
                            <a:schemeClr val="tx2"/>
                          </a:solidFill>
                        </a:rPr>
                        <a:t>Katrijn</a:t>
                      </a:r>
                      <a:r>
                        <a:rPr lang="en-US" sz="2000" b="0" dirty="0">
                          <a:solidFill>
                            <a:schemeClr val="tx2"/>
                          </a:solidFill>
                        </a:rPr>
                        <a:t> van </a:t>
                      </a:r>
                      <a:r>
                        <a:rPr lang="en-US" sz="2000" b="0" dirty="0" err="1">
                          <a:solidFill>
                            <a:schemeClr val="tx2"/>
                          </a:solidFill>
                        </a:rPr>
                        <a:t>Deun</a:t>
                      </a:r>
                      <a:r>
                        <a:rPr lang="en-US" sz="2000" b="0" dirty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2"/>
                          </a:solidFill>
                        </a:rPr>
                        <a:t>TSB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err="1">
                          <a:solidFill>
                            <a:schemeClr val="tx2"/>
                          </a:solidFill>
                        </a:rPr>
                        <a:t>Emiel</a:t>
                      </a:r>
                      <a:r>
                        <a:rPr lang="en-US" sz="2000" b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2"/>
                          </a:solidFill>
                        </a:rPr>
                        <a:t>Krahmer</a:t>
                      </a:r>
                      <a:endParaRPr lang="en-US" sz="20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2"/>
                          </a:solidFill>
                        </a:rPr>
                        <a:t>TSHD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338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tx2"/>
                          </a:solidFill>
                        </a:rPr>
                        <a:t>Inge </a:t>
                      </a:r>
                      <a:r>
                        <a:rPr lang="en-US" sz="2000" b="0" dirty="0" err="1">
                          <a:solidFill>
                            <a:schemeClr val="tx2"/>
                          </a:solidFill>
                        </a:rPr>
                        <a:t>Bongers</a:t>
                      </a:r>
                      <a:endParaRPr lang="en-US" sz="20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2"/>
                          </a:solidFill>
                        </a:rPr>
                        <a:t>TSB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tx2"/>
                          </a:solidFill>
                        </a:rPr>
                        <a:t>Marie Postma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2"/>
                          </a:solidFill>
                        </a:rPr>
                        <a:t>TSHD*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296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tx2"/>
                          </a:solidFill>
                        </a:rPr>
                        <a:t>Stephan Hollander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solidFill>
                            <a:schemeClr val="tx2"/>
                          </a:solidFill>
                        </a:rPr>
                        <a:t>TiSEM</a:t>
                      </a:r>
                      <a:endParaRPr lang="en-US" sz="20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tx2"/>
                          </a:solidFill>
                        </a:rPr>
                        <a:t>Willem-Jan </a:t>
                      </a:r>
                      <a:r>
                        <a:rPr lang="en-US" sz="2000" b="0" dirty="0" err="1">
                          <a:solidFill>
                            <a:schemeClr val="tx2"/>
                          </a:solidFill>
                        </a:rPr>
                        <a:t>vd</a:t>
                      </a:r>
                      <a:r>
                        <a:rPr lang="en-US" sz="2000" b="0" dirty="0">
                          <a:solidFill>
                            <a:schemeClr val="tx2"/>
                          </a:solidFill>
                        </a:rPr>
                        <a:t> Heuvel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solidFill>
                            <a:schemeClr val="tx2"/>
                          </a:solidFill>
                        </a:rPr>
                        <a:t>TiSEM</a:t>
                      </a:r>
                      <a:r>
                        <a:rPr lang="en-US" sz="2000" b="0" dirty="0">
                          <a:solidFill>
                            <a:schemeClr val="tx2"/>
                          </a:solidFill>
                        </a:rPr>
                        <a:t> (JADS)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812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tx2"/>
                          </a:solidFill>
                        </a:rPr>
                        <a:t>Kenny </a:t>
                      </a:r>
                      <a:r>
                        <a:rPr lang="en-US" sz="2000" b="0" dirty="0" err="1">
                          <a:solidFill>
                            <a:schemeClr val="tx2"/>
                          </a:solidFill>
                        </a:rPr>
                        <a:t>Meesters</a:t>
                      </a:r>
                      <a:endParaRPr lang="en-US" sz="20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solidFill>
                            <a:schemeClr val="tx2"/>
                          </a:solidFill>
                        </a:rPr>
                        <a:t>TiSEM</a:t>
                      </a:r>
                      <a:r>
                        <a:rPr lang="en-US" sz="2000" b="0" dirty="0">
                          <a:solidFill>
                            <a:schemeClr val="tx2"/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tx2"/>
                          </a:solidFill>
                        </a:rPr>
                        <a:t>Pieter </a:t>
                      </a:r>
                      <a:r>
                        <a:rPr lang="en-US" sz="2000" b="0" dirty="0" err="1">
                          <a:solidFill>
                            <a:schemeClr val="tx2"/>
                          </a:solidFill>
                        </a:rPr>
                        <a:t>Spronck</a:t>
                      </a:r>
                      <a:endParaRPr lang="en-US" sz="20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2"/>
                          </a:solidFill>
                        </a:rPr>
                        <a:t>TSHD*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764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tx2"/>
                          </a:solidFill>
                        </a:rPr>
                        <a:t>Emile </a:t>
                      </a:r>
                      <a:r>
                        <a:rPr lang="en-US" sz="2000" b="0" dirty="0" err="1">
                          <a:solidFill>
                            <a:schemeClr val="tx2"/>
                          </a:solidFill>
                        </a:rPr>
                        <a:t>Aarts</a:t>
                      </a:r>
                      <a:endParaRPr lang="en-US" sz="20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solidFill>
                            <a:schemeClr val="tx2"/>
                          </a:solidFill>
                        </a:rPr>
                        <a:t>TiSEM</a:t>
                      </a:r>
                      <a:r>
                        <a:rPr lang="en-US" sz="2000" b="0" dirty="0">
                          <a:solidFill>
                            <a:schemeClr val="tx2"/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tx2"/>
                          </a:solidFill>
                        </a:rPr>
                        <a:t>Max </a:t>
                      </a:r>
                      <a:r>
                        <a:rPr lang="en-US" sz="2000" b="0" dirty="0" err="1">
                          <a:solidFill>
                            <a:schemeClr val="tx2"/>
                          </a:solidFill>
                        </a:rPr>
                        <a:t>Louwerse</a:t>
                      </a:r>
                      <a:endParaRPr lang="en-US" sz="20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2"/>
                          </a:solidFill>
                        </a:rPr>
                        <a:t>TSHD</a:t>
                      </a:r>
                      <a:r>
                        <a:rPr lang="en-US" sz="2000" b="0" baseline="30000" dirty="0">
                          <a:solidFill>
                            <a:schemeClr val="tx2"/>
                          </a:solidFill>
                        </a:rPr>
                        <a:t>1</a:t>
                      </a:r>
                      <a:r>
                        <a:rPr lang="en-US" sz="2000" b="0" dirty="0">
                          <a:solidFill>
                            <a:schemeClr val="tx2"/>
                          </a:solidFill>
                        </a:rPr>
                        <a:t> (</a:t>
                      </a:r>
                      <a:r>
                        <a:rPr lang="en-US" sz="2000" b="0" dirty="0" err="1">
                          <a:solidFill>
                            <a:schemeClr val="tx2"/>
                          </a:solidFill>
                        </a:rPr>
                        <a:t>MindLabs</a:t>
                      </a:r>
                      <a:r>
                        <a:rPr lang="en-US" sz="2000" b="0" dirty="0">
                          <a:solidFill>
                            <a:schemeClr val="tx2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304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tx2"/>
                          </a:solidFill>
                        </a:rPr>
                        <a:t>Frank Bosman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2"/>
                          </a:solidFill>
                        </a:rPr>
                        <a:t>TST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tx2"/>
                          </a:solidFill>
                        </a:rPr>
                        <a:t>Toni </a:t>
                      </a:r>
                      <a:r>
                        <a:rPr lang="en-US" sz="2000" b="0" dirty="0" err="1">
                          <a:solidFill>
                            <a:schemeClr val="tx2"/>
                          </a:solidFill>
                        </a:rPr>
                        <a:t>Sfirtsis</a:t>
                      </a:r>
                      <a:endParaRPr lang="en-US" sz="20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2"/>
                          </a:solidFill>
                        </a:rPr>
                        <a:t>TIAS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363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tx2"/>
                          </a:solidFill>
                        </a:rPr>
                        <a:t>Nico de Groot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2"/>
                          </a:solidFill>
                        </a:rPr>
                        <a:t>TST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i="1" dirty="0">
                          <a:solidFill>
                            <a:schemeClr val="tx2"/>
                          </a:solidFill>
                        </a:rPr>
                        <a:t>Martin </a:t>
                      </a:r>
                      <a:r>
                        <a:rPr lang="en-US" sz="2000" b="0" i="1" dirty="0" err="1">
                          <a:solidFill>
                            <a:schemeClr val="tx2"/>
                          </a:solidFill>
                        </a:rPr>
                        <a:t>vd</a:t>
                      </a:r>
                      <a:r>
                        <a:rPr lang="en-US" sz="2000" b="0" i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2"/>
                          </a:solidFill>
                        </a:rPr>
                        <a:t>Broek</a:t>
                      </a:r>
                      <a:endParaRPr lang="en-US" sz="2000" b="0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2"/>
                          </a:solidFill>
                        </a:rPr>
                        <a:t>AS* (DSC/t)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11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tx2"/>
                          </a:solidFill>
                        </a:rPr>
                        <a:t>Eric </a:t>
                      </a:r>
                      <a:r>
                        <a:rPr lang="en-US" sz="2000" b="0" dirty="0" err="1">
                          <a:solidFill>
                            <a:schemeClr val="tx2"/>
                          </a:solidFill>
                        </a:rPr>
                        <a:t>Tjong</a:t>
                      </a:r>
                      <a:r>
                        <a:rPr lang="en-US" sz="2000" b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2"/>
                          </a:solidFill>
                        </a:rPr>
                        <a:t>Tjin</a:t>
                      </a:r>
                      <a:r>
                        <a:rPr lang="en-US" sz="2000" b="0" dirty="0">
                          <a:solidFill>
                            <a:schemeClr val="tx2"/>
                          </a:solidFill>
                        </a:rPr>
                        <a:t> Tai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2"/>
                          </a:solidFill>
                        </a:rPr>
                        <a:t>TLS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err="1">
                          <a:solidFill>
                            <a:schemeClr val="tx2"/>
                          </a:solidFill>
                        </a:rPr>
                        <a:t>Boudewijn</a:t>
                      </a:r>
                      <a:r>
                        <a:rPr lang="en-US" sz="2000" b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2"/>
                          </a:solidFill>
                        </a:rPr>
                        <a:t>Haverkort</a:t>
                      </a:r>
                      <a:endParaRPr lang="en-US" sz="20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2"/>
                          </a:solidFill>
                        </a:rPr>
                        <a:t>TSHD*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689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tx2"/>
                          </a:solidFill>
                        </a:rPr>
                        <a:t>Esther </a:t>
                      </a:r>
                      <a:r>
                        <a:rPr lang="en-US" sz="2000" b="0" dirty="0" err="1">
                          <a:solidFill>
                            <a:schemeClr val="tx2"/>
                          </a:solidFill>
                        </a:rPr>
                        <a:t>Keymolen</a:t>
                      </a:r>
                      <a:r>
                        <a:rPr lang="en-US" sz="2000" b="0" dirty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2"/>
                          </a:solidFill>
                        </a:rPr>
                        <a:t>TLS*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i="1" dirty="0">
                          <a:solidFill>
                            <a:schemeClr val="tx2"/>
                          </a:solidFill>
                        </a:rPr>
                        <a:t>Frits </a:t>
                      </a:r>
                      <a:r>
                        <a:rPr lang="en-US" sz="2000" b="0" i="1" dirty="0" err="1">
                          <a:solidFill>
                            <a:schemeClr val="tx2"/>
                          </a:solidFill>
                        </a:rPr>
                        <a:t>Grotenhuis</a:t>
                      </a:r>
                      <a:endParaRPr lang="en-US" sz="2000" b="0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2"/>
                          </a:solidFill>
                        </a:rPr>
                        <a:t>Consultant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56265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463D64-59B4-1544-8BA1-6CC77AC251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6858A-E63C-B649-B770-56AB15B840F6}"/>
              </a:ext>
            </a:extLst>
          </p:cNvPr>
          <p:cNvSpPr txBox="1"/>
          <p:nvPr/>
        </p:nvSpPr>
        <p:spPr>
          <a:xfrm>
            <a:off x="9398670" y="5909678"/>
            <a:ext cx="1651093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aseline="30000" dirty="0">
                <a:solidFill>
                  <a:schemeClr val="tx2"/>
                </a:solidFill>
              </a:rPr>
              <a:t>1</a:t>
            </a:r>
            <a:r>
              <a:rPr lang="en-US" sz="1600" dirty="0">
                <a:solidFill>
                  <a:schemeClr val="tx2"/>
                </a:solidFill>
              </a:rPr>
              <a:t>Tot 6 </a:t>
            </a:r>
            <a:r>
              <a:rPr lang="en-US" sz="1600" dirty="0" err="1">
                <a:solidFill>
                  <a:schemeClr val="tx2"/>
                </a:solidFill>
              </a:rPr>
              <a:t>juni</a:t>
            </a:r>
            <a:r>
              <a:rPr lang="en-US" sz="1600" dirty="0">
                <a:solidFill>
                  <a:schemeClr val="tx2"/>
                </a:solidFill>
              </a:rPr>
              <a:t> 2021.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06DB67-87B9-424B-8D20-E58EC97B9C87}"/>
              </a:ext>
            </a:extLst>
          </p:cNvPr>
          <p:cNvSpPr txBox="1"/>
          <p:nvPr/>
        </p:nvSpPr>
        <p:spPr>
          <a:xfrm>
            <a:off x="9415726" y="5571124"/>
            <a:ext cx="1634037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aseline="30000" dirty="0">
                <a:solidFill>
                  <a:schemeClr val="tx2"/>
                </a:solidFill>
              </a:rPr>
              <a:t>*</a:t>
            </a:r>
            <a:r>
              <a:rPr lang="en-US" sz="1600" dirty="0">
                <a:solidFill>
                  <a:schemeClr val="tx2"/>
                </a:solidFill>
              </a:rPr>
              <a:t>Lid TAISIG SG.</a:t>
            </a:r>
          </a:p>
        </p:txBody>
      </p:sp>
    </p:spTree>
    <p:extLst>
      <p:ext uri="{BB962C8B-B14F-4D97-AF65-F5344CB8AC3E}">
        <p14:creationId xmlns:p14="http://schemas.microsoft.com/office/powerpoint/2010/main" val="2417247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 vert="horz" lIns="90000" tIns="0" rIns="90000" bIns="0" rtlCol="0" anchor="t">
            <a:normAutofit/>
          </a:bodyPr>
          <a:lstStyle/>
          <a:p>
            <a:pPr>
              <a:buFont typeface="+mj-lt"/>
              <a:buChar char="•"/>
            </a:pPr>
            <a:r>
              <a:rPr lang="en-US" sz="2800" dirty="0" err="1">
                <a:latin typeface="Arial"/>
                <a:ea typeface="ヒラギノ角ゴ Pro W3"/>
                <a:cs typeface="Arial"/>
              </a:rPr>
              <a:t>Noodzaak</a:t>
            </a:r>
            <a:r>
              <a:rPr lang="en-US" sz="2800" dirty="0">
                <a:latin typeface="Arial"/>
                <a:ea typeface="ヒラギノ角ゴ Pro W3"/>
                <a:cs typeface="Arial"/>
              </a:rPr>
              <a:t> </a:t>
            </a:r>
            <a:r>
              <a:rPr lang="en-US" sz="2800" dirty="0" err="1">
                <a:latin typeface="Arial"/>
                <a:ea typeface="ヒラギノ角ゴ Pro W3"/>
                <a:cs typeface="Arial"/>
              </a:rPr>
              <a:t>te</a:t>
            </a:r>
            <a:r>
              <a:rPr lang="en-US" sz="2800" dirty="0">
                <a:latin typeface="Arial"/>
                <a:ea typeface="ヒラギノ角ゴ Pro W3"/>
                <a:cs typeface="Arial"/>
              </a:rPr>
              <a:t> </a:t>
            </a:r>
            <a:r>
              <a:rPr lang="en-US" sz="2800" dirty="0" err="1">
                <a:latin typeface="Arial"/>
                <a:ea typeface="ヒラギノ角ゴ Pro W3"/>
                <a:cs typeface="Arial"/>
              </a:rPr>
              <a:t>investeren</a:t>
            </a:r>
            <a:r>
              <a:rPr lang="en-US" sz="2800" dirty="0">
                <a:latin typeface="Arial"/>
                <a:ea typeface="ヒラギノ角ゴ Pro W3"/>
                <a:cs typeface="Arial"/>
              </a:rPr>
              <a:t> in </a:t>
            </a:r>
            <a:r>
              <a:rPr lang="en-US" sz="2800" i="1" dirty="0">
                <a:latin typeface="Arial"/>
                <a:ea typeface="ヒラギノ角ゴ Pro W3"/>
                <a:cs typeface="Arial"/>
              </a:rPr>
              <a:t>Digital Sciences</a:t>
            </a:r>
            <a:endParaRPr lang="en-US" i="1" dirty="0">
              <a:latin typeface="Arial"/>
              <a:ea typeface="ヒラギノ角ゴ Pro W3"/>
              <a:cs typeface="Arial"/>
            </a:endParaRPr>
          </a:p>
          <a:p>
            <a:pPr>
              <a:buFont typeface="+mj-lt"/>
              <a:buChar char="•"/>
            </a:pPr>
            <a:r>
              <a:rPr lang="en-US" sz="2800" dirty="0">
                <a:latin typeface="Arial"/>
                <a:ea typeface="ヒラギノ角ゴ Pro W3"/>
                <a:cs typeface="Arial"/>
              </a:rPr>
              <a:t>Bouwen op </a:t>
            </a:r>
            <a:r>
              <a:rPr lang="en-US" sz="2800" dirty="0" err="1">
                <a:latin typeface="Arial"/>
                <a:ea typeface="ヒラギノ角ゴ Pro W3"/>
                <a:cs typeface="Arial"/>
              </a:rPr>
              <a:t>een</a:t>
            </a:r>
            <a:r>
              <a:rPr lang="en-US" sz="2800" dirty="0">
                <a:latin typeface="Arial"/>
                <a:ea typeface="ヒラギノ角ゴ Pro W3"/>
                <a:cs typeface="Arial"/>
              </a:rPr>
              <a:t> </a:t>
            </a:r>
            <a:r>
              <a:rPr lang="en-US" sz="2800" dirty="0" err="1">
                <a:latin typeface="Arial"/>
                <a:ea typeface="ヒラギノ角ゴ Pro W3"/>
                <a:cs typeface="Arial"/>
              </a:rPr>
              <a:t>sterk</a:t>
            </a:r>
            <a:r>
              <a:rPr lang="en-US" sz="2800" dirty="0">
                <a:latin typeface="Arial"/>
                <a:ea typeface="ヒラギノ角ゴ Pro W3"/>
                <a:cs typeface="Arial"/>
              </a:rPr>
              <a:t> fundament</a:t>
            </a:r>
          </a:p>
          <a:p>
            <a:pPr>
              <a:buFont typeface="+mj-lt"/>
              <a:buChar char="•"/>
            </a:pPr>
            <a:endParaRPr lang="en-US" sz="2800" dirty="0">
              <a:latin typeface="Arial"/>
              <a:ea typeface="ヒラギノ角ゴ Pro W3"/>
              <a:cs typeface="Arial"/>
            </a:endParaRPr>
          </a:p>
          <a:p>
            <a:pPr>
              <a:buFont typeface="+mj-lt"/>
              <a:buChar char="•"/>
            </a:pPr>
            <a:r>
              <a:rPr lang="en-US" sz="2800" dirty="0" err="1">
                <a:latin typeface="Arial"/>
                <a:ea typeface="ヒラギノ角ゴ Pro W3"/>
                <a:cs typeface="Arial"/>
              </a:rPr>
              <a:t>Vier</a:t>
            </a:r>
            <a:r>
              <a:rPr lang="en-US" sz="2800" dirty="0">
                <a:latin typeface="Arial"/>
                <a:ea typeface="ヒラギノ角ゴ Pro W3"/>
                <a:cs typeface="Arial"/>
              </a:rPr>
              <a:t> </a:t>
            </a:r>
            <a:r>
              <a:rPr lang="en-US" sz="2800" dirty="0" err="1">
                <a:latin typeface="Arial"/>
                <a:ea typeface="ヒラギノ角ゴ Pro W3"/>
                <a:cs typeface="Arial"/>
              </a:rPr>
              <a:t>gebieden</a:t>
            </a:r>
            <a:r>
              <a:rPr lang="en-US" sz="2800" dirty="0">
                <a:latin typeface="Arial"/>
                <a:ea typeface="ヒラギノ角ゴ Pro W3"/>
                <a:cs typeface="Arial"/>
              </a:rPr>
              <a:t> </a:t>
            </a:r>
            <a:r>
              <a:rPr lang="en-US" sz="2800" dirty="0" err="1">
                <a:latin typeface="Arial"/>
                <a:ea typeface="ヒラギノ角ゴ Pro W3"/>
                <a:cs typeface="Arial"/>
              </a:rPr>
              <a:t>binnen</a:t>
            </a:r>
            <a:r>
              <a:rPr lang="en-US" sz="2800" dirty="0">
                <a:latin typeface="Arial"/>
                <a:ea typeface="ヒラギノ角ゴ Pro W3"/>
                <a:cs typeface="Arial"/>
              </a:rPr>
              <a:t> </a:t>
            </a:r>
            <a:r>
              <a:rPr lang="en-US" sz="2800" i="1" dirty="0">
                <a:latin typeface="Arial"/>
                <a:ea typeface="ヒラギノ角ゴ Pro W3"/>
                <a:cs typeface="Arial"/>
              </a:rPr>
              <a:t>Digital Sciences for Society</a:t>
            </a:r>
          </a:p>
          <a:p>
            <a:pPr>
              <a:buFont typeface="+mj-lt"/>
              <a:buChar char="•"/>
            </a:pPr>
            <a:endParaRPr lang="en-US" sz="2800" dirty="0">
              <a:latin typeface="Arial"/>
              <a:ea typeface="ヒラギノ角ゴ Pro W3"/>
              <a:cs typeface="Arial"/>
            </a:endParaRPr>
          </a:p>
          <a:p>
            <a:pPr>
              <a:buFont typeface="+mj-lt"/>
              <a:buChar char="•"/>
            </a:pPr>
            <a:r>
              <a:rPr lang="en-US" sz="2800" dirty="0" err="1">
                <a:latin typeface="Arial"/>
                <a:ea typeface="ヒラギノ角ゴ Pro W3"/>
                <a:cs typeface="Arial"/>
              </a:rPr>
              <a:t>Advies</a:t>
            </a:r>
            <a:endParaRPr lang="en-US" sz="2800" dirty="0">
              <a:latin typeface="Arial"/>
              <a:ea typeface="ヒラギノ角ゴ Pro W3"/>
              <a:cs typeface="Arial"/>
            </a:endParaRPr>
          </a:p>
          <a:p>
            <a:pPr>
              <a:buFont typeface="+mj-lt"/>
              <a:buChar char="•"/>
            </a:pPr>
            <a:r>
              <a:rPr lang="en-US" sz="2800" dirty="0" err="1"/>
              <a:t>Actie</a:t>
            </a:r>
            <a:r>
              <a:rPr lang="en-US" sz="2800" dirty="0"/>
              <a:t>: van </a:t>
            </a:r>
            <a:r>
              <a:rPr lang="en-US" sz="2800" i="1" dirty="0" err="1"/>
              <a:t>richting</a:t>
            </a:r>
            <a:r>
              <a:rPr lang="en-US" sz="2800" dirty="0"/>
              <a:t> </a:t>
            </a:r>
            <a:r>
              <a:rPr lang="en-US" sz="2800" dirty="0" err="1"/>
              <a:t>naar</a:t>
            </a:r>
            <a:r>
              <a:rPr lang="en-US" sz="2800" dirty="0"/>
              <a:t> </a:t>
            </a:r>
            <a:r>
              <a:rPr lang="en-US" sz="2800" i="1" dirty="0" err="1"/>
              <a:t>inrichting</a:t>
            </a:r>
            <a:endParaRPr lang="en-US" sz="2800" i="1" dirty="0"/>
          </a:p>
          <a:p>
            <a:pPr>
              <a:buFont typeface="Arial"/>
              <a:buChar char="•"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lvl="1"/>
            <a:endParaRPr lang="en-US" dirty="0"/>
          </a:p>
          <a:p>
            <a:pPr marL="685800" lvl="2" indent="0">
              <a:buNone/>
            </a:pPr>
            <a:endParaRPr lang="en-SG" sz="2200" dirty="0">
              <a:solidFill>
                <a:srgbClr val="00B0F0"/>
              </a:solidFill>
            </a:endParaRPr>
          </a:p>
          <a:p>
            <a:pPr marL="685800" lvl="2" indent="0">
              <a:buNone/>
            </a:pPr>
            <a:endParaRPr lang="en-US" sz="2200" i="1" dirty="0"/>
          </a:p>
          <a:p>
            <a:pPr lvl="1"/>
            <a:endParaRPr lang="en-US" sz="24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i="1" dirty="0">
                <a:latin typeface="Arial"/>
                <a:ea typeface="ヒラギノ角ゴ Pro W3"/>
                <a:cs typeface="Arial"/>
              </a:rPr>
              <a:t>Twee Observaties + Vier Gebieden </a:t>
            </a:r>
            <a:r>
              <a:rPr lang="nl-NL" sz="2400" b="1" i="1" dirty="0">
                <a:latin typeface="Arial"/>
                <a:ea typeface="ヒラギノ角ゴ Pro W3"/>
                <a:cs typeface="Arial"/>
                <a:sym typeface="Wingdings" pitchFamily="2" charset="2"/>
              </a:rPr>
              <a:t></a:t>
            </a:r>
            <a:r>
              <a:rPr lang="nl-NL" b="1" i="1" dirty="0">
                <a:latin typeface="Arial"/>
                <a:ea typeface="ヒラギノ角ゴ Pro W3"/>
                <a:cs typeface="Arial"/>
              </a:rPr>
              <a:t> Advies + Actie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F04D3-6B23-CF4D-A3A7-15EC650B53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56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C7E472E-7436-442E-BDB9-F8A26F2F681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0000" tIns="0" rIns="90000" bIns="0" rtlCol="0" anchor="t">
            <a:normAutofit/>
          </a:bodyPr>
          <a:lstStyle/>
          <a:p>
            <a:r>
              <a:rPr lang="nl-NL" i="1" dirty="0">
                <a:latin typeface="Arial"/>
                <a:ea typeface="ヒラギノ角ゴ Pro W3"/>
                <a:cs typeface="Arial"/>
              </a:rPr>
              <a:t>Digital Sciences </a:t>
            </a:r>
            <a:r>
              <a:rPr lang="nl-NL" dirty="0">
                <a:latin typeface="Arial"/>
                <a:ea typeface="ヒラギノ角ゴ Pro W3"/>
                <a:cs typeface="Arial"/>
              </a:rPr>
              <a:t>geeft inhoud aan </a:t>
            </a:r>
            <a:r>
              <a:rPr lang="nl-NL" i="1" dirty="0">
                <a:latin typeface="Arial"/>
                <a:ea typeface="ヒラギノ角ゴ Pro W3"/>
                <a:cs typeface="Arial"/>
              </a:rPr>
              <a:t>‘Understanding </a:t>
            </a:r>
            <a:r>
              <a:rPr lang="nl-NL" i="1" u="sng" dirty="0" err="1">
                <a:latin typeface="Arial"/>
                <a:ea typeface="ヒラギノ角ゴ Pro W3"/>
                <a:cs typeface="Arial"/>
              </a:rPr>
              <a:t>and</a:t>
            </a:r>
            <a:r>
              <a:rPr lang="nl-NL" i="1" u="sng" dirty="0">
                <a:latin typeface="Arial"/>
                <a:ea typeface="ヒラギノ角ゴ Pro W3"/>
                <a:cs typeface="Arial"/>
              </a:rPr>
              <a:t> </a:t>
            </a:r>
            <a:r>
              <a:rPr lang="nl-NL" i="1" u="sng" dirty="0" err="1">
                <a:latin typeface="Arial"/>
                <a:ea typeface="ヒラギノ角ゴ Pro W3"/>
                <a:cs typeface="Arial"/>
              </a:rPr>
              <a:t>Shaping</a:t>
            </a:r>
            <a:r>
              <a:rPr lang="nl-NL" i="1" u="sng" dirty="0">
                <a:latin typeface="Arial"/>
                <a:ea typeface="ヒラギノ角ゴ Pro W3"/>
                <a:cs typeface="Arial"/>
              </a:rPr>
              <a:t> </a:t>
            </a:r>
            <a:r>
              <a:rPr lang="nl-NL" i="1" dirty="0">
                <a:latin typeface="Arial"/>
                <a:ea typeface="ヒラギノ角ゴ Pro W3"/>
                <a:cs typeface="Arial"/>
              </a:rPr>
              <a:t>Society’</a:t>
            </a:r>
            <a:endParaRPr lang="en-US" i="1" dirty="0"/>
          </a:p>
          <a:p>
            <a:r>
              <a:rPr lang="nl-NL" dirty="0">
                <a:latin typeface="Arial"/>
                <a:ea typeface="ヒラギノ角ゴ Pro W3"/>
                <a:cs typeface="Arial"/>
              </a:rPr>
              <a:t>Kansen voor Tilburg University op het snijvlak met de “traditionele sterktes” (</a:t>
            </a:r>
            <a:r>
              <a:rPr lang="nl-NL" i="1" dirty="0" err="1">
                <a:latin typeface="Arial"/>
                <a:ea typeface="ヒラギノ角ゴ Pro W3"/>
                <a:cs typeface="Arial"/>
              </a:rPr>
              <a:t>social</a:t>
            </a:r>
            <a:r>
              <a:rPr lang="nl-NL" i="1" dirty="0">
                <a:latin typeface="Arial"/>
                <a:ea typeface="ヒラギノ角ゴ Pro W3"/>
                <a:cs typeface="Arial"/>
              </a:rPr>
              <a:t> </a:t>
            </a:r>
            <a:r>
              <a:rPr lang="nl-NL" i="1" dirty="0" err="1">
                <a:latin typeface="Arial"/>
                <a:ea typeface="ヒラギノ角ゴ Pro W3"/>
                <a:cs typeface="Arial"/>
              </a:rPr>
              <a:t>sciences</a:t>
            </a:r>
            <a:r>
              <a:rPr lang="nl-NL" i="1" dirty="0">
                <a:latin typeface="Arial"/>
                <a:ea typeface="ヒラギノ角ゴ Pro W3"/>
                <a:cs typeface="Arial"/>
              </a:rPr>
              <a:t> &amp; </a:t>
            </a:r>
            <a:r>
              <a:rPr lang="nl-NL" i="1" dirty="0" err="1">
                <a:latin typeface="Arial"/>
                <a:ea typeface="ヒラギノ角ゴ Pro W3"/>
                <a:cs typeface="Arial"/>
              </a:rPr>
              <a:t>humanities</a:t>
            </a:r>
            <a:r>
              <a:rPr lang="nl-NL" dirty="0">
                <a:latin typeface="Arial"/>
                <a:ea typeface="ヒラギノ角ゴ Pro W3"/>
                <a:cs typeface="Arial"/>
              </a:rPr>
              <a:t>)</a:t>
            </a:r>
            <a:endParaRPr lang="nl-NL" dirty="0"/>
          </a:p>
          <a:p>
            <a:r>
              <a:rPr lang="nl-NL" dirty="0">
                <a:latin typeface="Arial"/>
                <a:ea typeface="ヒラギノ角ゴ Pro W3"/>
                <a:cs typeface="Arial"/>
              </a:rPr>
              <a:t>Wereldwijd fors groeiende vraag hoogopgeleid talent </a:t>
            </a:r>
            <a:r>
              <a:rPr lang="nl-NL" i="1" dirty="0">
                <a:latin typeface="Arial"/>
                <a:ea typeface="ヒラギノ角ゴ Pro W3"/>
                <a:cs typeface="Arial"/>
              </a:rPr>
              <a:t>digital </a:t>
            </a:r>
            <a:r>
              <a:rPr lang="nl-NL" i="1" dirty="0" err="1">
                <a:latin typeface="Arial"/>
                <a:ea typeface="ヒラギノ角ゴ Pro W3"/>
                <a:cs typeface="Arial"/>
              </a:rPr>
              <a:t>sciences</a:t>
            </a:r>
            <a:r>
              <a:rPr lang="nl-NL" i="1" dirty="0">
                <a:latin typeface="Arial"/>
                <a:ea typeface="ヒラギノ角ゴ Pro W3"/>
                <a:cs typeface="Arial"/>
              </a:rPr>
              <a:t> </a:t>
            </a:r>
            <a:r>
              <a:rPr lang="nl-NL" dirty="0">
                <a:latin typeface="Arial"/>
                <a:ea typeface="ヒラギノ角ゴ Pro W3"/>
                <a:cs typeface="Arial"/>
              </a:rPr>
              <a:t>bij een achterblijvend aanbod</a:t>
            </a:r>
          </a:p>
          <a:p>
            <a:r>
              <a:rPr lang="nl-NL" dirty="0">
                <a:latin typeface="Arial"/>
                <a:ea typeface="ヒラギノ角ゴ Pro W3"/>
                <a:cs typeface="Arial"/>
              </a:rPr>
              <a:t>Financieringsmogelijkheden voor </a:t>
            </a:r>
            <a:r>
              <a:rPr lang="nl-NL" dirty="0" err="1">
                <a:latin typeface="Arial"/>
                <a:ea typeface="ヒラギノ角ゴ Pro W3"/>
                <a:cs typeface="Arial"/>
              </a:rPr>
              <a:t>beta</a:t>
            </a:r>
            <a:r>
              <a:rPr lang="nl-NL" dirty="0">
                <a:latin typeface="Arial"/>
                <a:ea typeface="ヒラギノ角ゴ Pro W3"/>
                <a:cs typeface="Arial"/>
              </a:rPr>
              <a:t>-onderzoek en –infrastructuur groeien, en daarmee voor </a:t>
            </a:r>
            <a:r>
              <a:rPr lang="nl-NL" i="1" dirty="0">
                <a:latin typeface="Arial"/>
                <a:ea typeface="ヒラギノ角ゴ Pro W3"/>
                <a:cs typeface="Arial"/>
              </a:rPr>
              <a:t>digital </a:t>
            </a:r>
            <a:r>
              <a:rPr lang="nl-NL" i="1" dirty="0" err="1">
                <a:latin typeface="Arial"/>
                <a:ea typeface="ヒラギノ角ゴ Pro W3"/>
                <a:cs typeface="Arial"/>
              </a:rPr>
              <a:t>sciences</a:t>
            </a:r>
            <a:endParaRPr lang="nl-NL" i="1" dirty="0"/>
          </a:p>
          <a:p>
            <a:r>
              <a:rPr lang="nl-NL" dirty="0">
                <a:latin typeface="Arial"/>
                <a:ea typeface="ヒラギノ角ゴ Pro W3"/>
                <a:cs typeface="Arial"/>
              </a:rPr>
              <a:t>In Nederland deels ten koste van de alfa- en gammawetenschappen!</a:t>
            </a:r>
          </a:p>
          <a:p>
            <a:r>
              <a:rPr lang="nl-NL" i="1" dirty="0">
                <a:latin typeface="Arial"/>
                <a:ea typeface="ヒラギノ角ゴ Pro W3"/>
                <a:cs typeface="Arial"/>
              </a:rPr>
              <a:t>Gaan we meedoen, of niet?</a:t>
            </a:r>
            <a:endParaRPr lang="nl-NL" i="1" dirty="0"/>
          </a:p>
          <a:p>
            <a:endParaRPr lang="en-NL" sz="19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0747975-F987-4206-A442-804F33FB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latin typeface="Arial"/>
                <a:ea typeface="ヒラギノ角ゴ Pro W3"/>
                <a:cs typeface="Arial"/>
              </a:rPr>
              <a:t>Noodzaak te Investeren in </a:t>
            </a:r>
            <a:r>
              <a:rPr lang="nl-NL" b="1" i="1" dirty="0">
                <a:latin typeface="Arial"/>
                <a:ea typeface="ヒラギノ角ゴ Pro W3"/>
                <a:cs typeface="Arial"/>
              </a:rPr>
              <a:t>Digital Sciences</a:t>
            </a:r>
            <a:endParaRPr lang="en-US" b="1" i="1" dirty="0">
              <a:latin typeface="Arial"/>
              <a:ea typeface="ヒラギノ角ゴ Pro W3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FBFF8-19F2-404F-B331-2FBB9ABFFE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15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82D8C3D-F5AE-4A17-B528-B65A831C7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072" y="1019831"/>
            <a:ext cx="10345738" cy="5024510"/>
          </a:xfrm>
        </p:spPr>
        <p:txBody>
          <a:bodyPr vert="horz" lIns="90000" tIns="0" rIns="90000" bIns="0" rtlCol="0" anchor="t">
            <a:normAutofit lnSpcReduction="10000"/>
          </a:bodyPr>
          <a:lstStyle/>
          <a:p>
            <a:r>
              <a:rPr lang="nl-NL" dirty="0">
                <a:latin typeface="Arial"/>
                <a:ea typeface="ヒラギノ角ゴ Pro W3"/>
                <a:cs typeface="Arial"/>
              </a:rPr>
              <a:t>Nu al </a:t>
            </a:r>
            <a:r>
              <a:rPr lang="nl-NL" b="1" dirty="0">
                <a:latin typeface="Arial"/>
                <a:ea typeface="ヒラギノ角ゴ Pro W3"/>
                <a:cs typeface="Arial"/>
              </a:rPr>
              <a:t>zeven opleidingen </a:t>
            </a:r>
            <a:r>
              <a:rPr lang="nl-NL" dirty="0">
                <a:latin typeface="Arial"/>
                <a:ea typeface="ヒラギノ角ゴ Pro W3"/>
                <a:cs typeface="Arial"/>
              </a:rPr>
              <a:t>in </a:t>
            </a:r>
            <a:br>
              <a:rPr lang="nl-NL" dirty="0">
                <a:latin typeface="Arial"/>
                <a:ea typeface="ヒラギノ角ゴ Pro W3"/>
                <a:cs typeface="Arial"/>
              </a:rPr>
            </a:br>
            <a:r>
              <a:rPr lang="nl-NL" dirty="0">
                <a:latin typeface="Arial"/>
                <a:ea typeface="ヒラギノ角ゴ Pro W3"/>
                <a:cs typeface="Arial"/>
              </a:rPr>
              <a:t>de kern van </a:t>
            </a:r>
            <a:r>
              <a:rPr lang="nl-NL" i="1" dirty="0">
                <a:latin typeface="Arial"/>
                <a:ea typeface="ヒラギノ角ゴ Pro W3"/>
                <a:cs typeface="Arial"/>
              </a:rPr>
              <a:t>digital </a:t>
            </a:r>
            <a:r>
              <a:rPr lang="nl-NL" i="1" dirty="0" err="1">
                <a:latin typeface="Arial"/>
                <a:ea typeface="ヒラギノ角ゴ Pro W3"/>
                <a:cs typeface="Arial"/>
              </a:rPr>
              <a:t>sciences</a:t>
            </a:r>
            <a:r>
              <a:rPr lang="nl-NL" dirty="0">
                <a:latin typeface="Arial"/>
                <a:ea typeface="ヒラギノ角ゴ Pro W3"/>
                <a:cs typeface="Arial"/>
              </a:rPr>
              <a:t>: </a:t>
            </a:r>
            <a:br>
              <a:rPr lang="nl-NL" dirty="0">
                <a:latin typeface="Arial"/>
                <a:ea typeface="ヒラギノ角ゴ Pro W3"/>
                <a:cs typeface="Arial"/>
              </a:rPr>
            </a:br>
            <a:r>
              <a:rPr lang="nl-NL" dirty="0">
                <a:latin typeface="Arial"/>
                <a:ea typeface="ヒラギノ角ゴ Pro W3"/>
                <a:cs typeface="Arial"/>
              </a:rPr>
              <a:t>meer dan 2000 studenten!</a:t>
            </a:r>
            <a:endParaRPr lang="nl-NL" u="sng" dirty="0">
              <a:latin typeface="Arial"/>
              <a:ea typeface="ヒラギノ角ゴ Pro W3"/>
              <a:cs typeface="Arial"/>
            </a:endParaRPr>
          </a:p>
          <a:p>
            <a:endParaRPr lang="nl-NL" dirty="0">
              <a:latin typeface="Arial"/>
              <a:ea typeface="ヒラギノ角ゴ Pro W3"/>
              <a:cs typeface="Arial"/>
            </a:endParaRPr>
          </a:p>
          <a:p>
            <a:pPr marL="0" indent="0">
              <a:buNone/>
            </a:pPr>
            <a:endParaRPr lang="nl-NL" dirty="0">
              <a:latin typeface="Arial"/>
              <a:ea typeface="ヒラギノ角ゴ Pro W3"/>
              <a:cs typeface="Arial"/>
            </a:endParaRPr>
          </a:p>
          <a:p>
            <a:r>
              <a:rPr lang="nl-NL" dirty="0">
                <a:latin typeface="Arial"/>
                <a:ea typeface="ヒラギノ角ゴ Pro W3"/>
                <a:cs typeface="Arial"/>
              </a:rPr>
              <a:t>Diverse </a:t>
            </a:r>
            <a:r>
              <a:rPr lang="nl-NL" b="1" dirty="0">
                <a:latin typeface="Arial"/>
                <a:ea typeface="ヒラギノ角ゴ Pro W3"/>
                <a:cs typeface="Arial"/>
              </a:rPr>
              <a:t>andere opleidingen </a:t>
            </a:r>
            <a:br>
              <a:rPr lang="nl-NL" dirty="0">
                <a:latin typeface="Arial"/>
                <a:ea typeface="ヒラギノ角ゴ Pro W3"/>
                <a:cs typeface="Arial"/>
              </a:rPr>
            </a:br>
            <a:r>
              <a:rPr lang="nl-NL" dirty="0">
                <a:latin typeface="Arial"/>
                <a:ea typeface="ヒラギノ角ゴ Pro W3"/>
                <a:cs typeface="Arial"/>
              </a:rPr>
              <a:t>met sterke verwantschap, bijv.:</a:t>
            </a:r>
          </a:p>
          <a:p>
            <a:pPr marL="556895" lvl="1" indent="-213995"/>
            <a:r>
              <a:rPr lang="nl-NL" sz="1800" dirty="0">
                <a:latin typeface="Arial"/>
                <a:ea typeface="ヒラギノ角ゴ Pro W3"/>
                <a:cs typeface="Arial"/>
              </a:rPr>
              <a:t>mastertrack </a:t>
            </a:r>
            <a:r>
              <a:rPr lang="nl-NL" sz="1800" i="1" dirty="0">
                <a:latin typeface="Arial"/>
                <a:ea typeface="ヒラギノ角ゴ Pro W3"/>
                <a:cs typeface="Arial"/>
              </a:rPr>
              <a:t>New Media Design</a:t>
            </a:r>
          </a:p>
          <a:p>
            <a:pPr marL="556895" lvl="1" indent="-213995"/>
            <a:r>
              <a:rPr lang="nl-NL" sz="1800" dirty="0">
                <a:latin typeface="Arial"/>
                <a:ea typeface="ヒラギノ角ゴ Pro W3"/>
                <a:cs typeface="Arial"/>
              </a:rPr>
              <a:t>bachelor Communicatie- en Informatiewetenschappen</a:t>
            </a:r>
          </a:p>
          <a:p>
            <a:pPr marL="556895" lvl="1" indent="-213995"/>
            <a:r>
              <a:rPr lang="nl-NL" sz="1800" dirty="0">
                <a:latin typeface="Arial"/>
                <a:ea typeface="ヒラギノ角ゴ Pro W3"/>
                <a:cs typeface="Arial"/>
              </a:rPr>
              <a:t>mastertrack </a:t>
            </a:r>
            <a:r>
              <a:rPr lang="nl-NL" sz="1800" i="1" dirty="0" err="1">
                <a:latin typeface="Arial"/>
                <a:ea typeface="ヒラギノ角ゴ Pro W3"/>
                <a:cs typeface="Arial"/>
              </a:rPr>
              <a:t>Philosophy</a:t>
            </a:r>
            <a:r>
              <a:rPr lang="nl-NL" sz="1800" i="1" dirty="0">
                <a:latin typeface="Arial"/>
                <a:ea typeface="ヒラギノ角ゴ Pro W3"/>
                <a:cs typeface="Arial"/>
              </a:rPr>
              <a:t> of Data </a:t>
            </a:r>
            <a:r>
              <a:rPr lang="nl-NL" sz="1800" i="1" dirty="0" err="1">
                <a:latin typeface="Arial"/>
                <a:ea typeface="ヒラギノ角ゴ Pro W3"/>
                <a:cs typeface="Arial"/>
              </a:rPr>
              <a:t>and</a:t>
            </a:r>
            <a:r>
              <a:rPr lang="nl-NL" sz="1800" i="1" dirty="0">
                <a:latin typeface="Arial"/>
                <a:ea typeface="ヒラギノ角ゴ Pro W3"/>
                <a:cs typeface="Arial"/>
              </a:rPr>
              <a:t> Digital Society</a:t>
            </a:r>
            <a:r>
              <a:rPr lang="nl-NL" sz="1800" dirty="0">
                <a:latin typeface="Arial"/>
                <a:ea typeface="ヒラギノ角ゴ Pro W3"/>
                <a:cs typeface="Arial"/>
              </a:rPr>
              <a:t> (vanaf 2022)</a:t>
            </a:r>
          </a:p>
          <a:p>
            <a:pPr marL="556895" lvl="1" indent="-213995"/>
            <a:endParaRPr lang="nl-NL" sz="1800" dirty="0">
              <a:latin typeface="Arial"/>
              <a:ea typeface="ヒラギノ角ゴ Pro W3"/>
              <a:cs typeface="Arial"/>
            </a:endParaRPr>
          </a:p>
          <a:p>
            <a:r>
              <a:rPr lang="nl-NL" b="1" dirty="0">
                <a:latin typeface="Arial"/>
                <a:ea typeface="ヒラギノ角ゴ Pro W3"/>
                <a:cs typeface="Arial"/>
              </a:rPr>
              <a:t>Onderzoekportfolio zeer omvangrijk en breed</a:t>
            </a:r>
            <a:r>
              <a:rPr lang="nl-NL" dirty="0">
                <a:latin typeface="Arial"/>
                <a:ea typeface="ヒラギノ角ゴ Pro W3"/>
                <a:cs typeface="Arial"/>
              </a:rPr>
              <a:t>, </a:t>
            </a:r>
            <a:br>
              <a:rPr lang="nl-NL" dirty="0">
                <a:latin typeface="Arial"/>
                <a:ea typeface="ヒラギノ角ゴ Pro W3"/>
                <a:cs typeface="Arial"/>
              </a:rPr>
            </a:br>
            <a:r>
              <a:rPr lang="nl-NL" dirty="0">
                <a:latin typeface="Arial"/>
                <a:ea typeface="ヒラギノ角ゴ Pro W3"/>
                <a:cs typeface="Arial"/>
              </a:rPr>
              <a:t>binnen alle faculteiten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7EDAAD0-3E91-424E-A563-0BD9C4599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i="1" dirty="0">
                <a:latin typeface="Arial"/>
                <a:ea typeface="ヒラギノ角ゴ Pro W3"/>
                <a:cs typeface="Arial"/>
              </a:rPr>
              <a:t>Bouwen op een sterk fundament!</a:t>
            </a:r>
            <a:endParaRPr lang="en-US" b="1" i="1" dirty="0">
              <a:latin typeface="Arial"/>
              <a:ea typeface="ヒラギノ角ゴ Pro W3"/>
              <a:cs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5FF59-7BBD-054F-BCC2-E00CB3C5A2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6A3137-73B4-ED44-A332-FE8CBC164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066" y="3780780"/>
            <a:ext cx="3162300" cy="1018251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4C2E2B-8C5F-CA49-ADE6-335F6DC93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733" y="5073588"/>
            <a:ext cx="1971633" cy="1105378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DED0E9-02D0-0B4A-9306-E748B672C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000" y="1100223"/>
            <a:ext cx="6602666" cy="260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41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FC36F9F-2869-43FB-9431-CE52D81D2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i="1" dirty="0"/>
              <a:t>Digital Sciences </a:t>
            </a:r>
            <a:r>
              <a:rPr lang="nl-NL" b="1" i="1" dirty="0" err="1"/>
              <a:t>for</a:t>
            </a:r>
            <a:r>
              <a:rPr lang="nl-NL" b="1" i="1" dirty="0"/>
              <a:t> Society: Vier Gebieden</a:t>
            </a:r>
            <a:endParaRPr lang="en-NL" b="1" i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5B26C07-8985-45FB-AD52-4DF5C216D3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9843605"/>
              </p:ext>
            </p:extLst>
          </p:nvPr>
        </p:nvGraphicFramePr>
        <p:xfrm>
          <a:off x="2241823" y="1905483"/>
          <a:ext cx="7709941" cy="3580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4DBA36-B002-0547-BE36-E82D46EEE7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26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14A5C9-2968-4AD0-81E0-E5BC97F08C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2953" y="1215574"/>
            <a:ext cx="10345738" cy="4556125"/>
          </a:xfrm>
        </p:spPr>
        <p:txBody>
          <a:bodyPr/>
          <a:lstStyle/>
          <a:p>
            <a:r>
              <a:rPr lang="en-US" sz="3200" dirty="0" err="1"/>
              <a:t>Voor</a:t>
            </a:r>
            <a:r>
              <a:rPr lang="en-US" sz="3200" dirty="0"/>
              <a:t> </a:t>
            </a:r>
            <a:r>
              <a:rPr lang="en-US" sz="3200" dirty="0" err="1"/>
              <a:t>studenten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docenten</a:t>
            </a:r>
            <a:r>
              <a:rPr lang="en-US" sz="3200" dirty="0"/>
              <a:t>!</a:t>
            </a:r>
          </a:p>
          <a:p>
            <a:r>
              <a:rPr lang="en-US" sz="3200" dirty="0" err="1"/>
              <a:t>Verschillende</a:t>
            </a:r>
            <a:r>
              <a:rPr lang="en-US" sz="3200" dirty="0"/>
              <a:t> </a:t>
            </a:r>
            <a:r>
              <a:rPr lang="en-US" sz="3200" dirty="0" err="1"/>
              <a:t>lijnen</a:t>
            </a:r>
            <a:r>
              <a:rPr lang="en-US" sz="3200" dirty="0"/>
              <a:t>:</a:t>
            </a:r>
          </a:p>
          <a:p>
            <a:pPr lvl="1"/>
            <a:r>
              <a:rPr lang="en-US" sz="2800" dirty="0" err="1"/>
              <a:t>Interfacultaire</a:t>
            </a:r>
            <a:r>
              <a:rPr lang="en-US" sz="2800" dirty="0"/>
              <a:t> </a:t>
            </a:r>
            <a:r>
              <a:rPr lang="en-US" sz="2800" dirty="0" err="1"/>
              <a:t>basiscursus</a:t>
            </a:r>
            <a:r>
              <a:rPr lang="en-US" sz="2800" dirty="0"/>
              <a:t> </a:t>
            </a:r>
            <a:r>
              <a:rPr lang="en-US" sz="2800" dirty="0" err="1"/>
              <a:t>voor</a:t>
            </a:r>
            <a:r>
              <a:rPr lang="en-US" sz="2800" dirty="0"/>
              <a:t> </a:t>
            </a:r>
            <a:r>
              <a:rPr lang="en-US" sz="2800" dirty="0" err="1"/>
              <a:t>alle</a:t>
            </a:r>
            <a:r>
              <a:rPr lang="en-US" sz="2800" dirty="0"/>
              <a:t> </a:t>
            </a:r>
            <a:r>
              <a:rPr lang="en-US" sz="2800" dirty="0" err="1"/>
              <a:t>studenten</a:t>
            </a:r>
            <a:endParaRPr lang="en-US" sz="2800" dirty="0"/>
          </a:p>
          <a:p>
            <a:pPr lvl="1"/>
            <a:r>
              <a:rPr lang="en-US" sz="2800" dirty="0" err="1"/>
              <a:t>Losse</a:t>
            </a:r>
            <a:r>
              <a:rPr lang="en-US" sz="2800" dirty="0"/>
              <a:t> </a:t>
            </a:r>
            <a:r>
              <a:rPr lang="en-US" sz="2800" dirty="0" err="1"/>
              <a:t>keuzevakken</a:t>
            </a:r>
            <a:r>
              <a:rPr lang="en-US" sz="2800" dirty="0"/>
              <a:t> of -modules over </a:t>
            </a:r>
            <a:r>
              <a:rPr lang="en-US" sz="2800" i="1" dirty="0"/>
              <a:t>digital sciences</a:t>
            </a:r>
          </a:p>
          <a:p>
            <a:pPr lvl="1"/>
            <a:r>
              <a:rPr lang="en-US" sz="2800" dirty="0" err="1"/>
              <a:t>Universitaire</a:t>
            </a:r>
            <a:r>
              <a:rPr lang="en-US" sz="2800" dirty="0"/>
              <a:t> </a:t>
            </a:r>
            <a:r>
              <a:rPr lang="en-US" sz="2800" dirty="0" err="1"/>
              <a:t>minoren</a:t>
            </a:r>
            <a:r>
              <a:rPr lang="en-US" sz="2800" dirty="0"/>
              <a:t> (15-30 EC)</a:t>
            </a:r>
          </a:p>
          <a:p>
            <a:pPr lvl="1"/>
            <a:r>
              <a:rPr lang="en-US" sz="2800" dirty="0" err="1"/>
              <a:t>Geheel</a:t>
            </a:r>
            <a:r>
              <a:rPr lang="en-US" sz="2800" dirty="0"/>
              <a:t> </a:t>
            </a:r>
            <a:r>
              <a:rPr lang="en-US" sz="2800" dirty="0" err="1"/>
              <a:t>nieuwe</a:t>
            </a:r>
            <a:r>
              <a:rPr lang="en-US" sz="2800" dirty="0"/>
              <a:t> </a:t>
            </a:r>
            <a:r>
              <a:rPr lang="en-US" sz="2800" dirty="0" err="1"/>
              <a:t>programma’s</a:t>
            </a:r>
            <a:r>
              <a:rPr lang="en-US" sz="2800" dirty="0"/>
              <a:t> (B/M)</a:t>
            </a:r>
          </a:p>
          <a:p>
            <a:r>
              <a:rPr lang="en-US" sz="3200" dirty="0" err="1"/>
              <a:t>Faciliteiten</a:t>
            </a:r>
            <a:r>
              <a:rPr lang="en-US" sz="3200" dirty="0"/>
              <a:t> </a:t>
            </a:r>
            <a:r>
              <a:rPr lang="en-US" sz="3200" dirty="0" err="1"/>
              <a:t>voor</a:t>
            </a:r>
            <a:r>
              <a:rPr lang="en-US" sz="3200" dirty="0"/>
              <a:t> </a:t>
            </a:r>
            <a:r>
              <a:rPr lang="en-US" sz="3200" i="1" dirty="0"/>
              <a:t>(shared) high-performance computing, </a:t>
            </a:r>
            <a:r>
              <a:rPr lang="en-US" sz="3200" dirty="0"/>
              <a:t> </a:t>
            </a:r>
            <a:r>
              <a:rPr lang="en-US" sz="3200" i="1" dirty="0"/>
              <a:t>data-labs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i="1" dirty="0"/>
              <a:t>data-challenges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7BAE9E-7DBC-46CB-9CF5-3410F91BF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i="1" dirty="0" err="1">
                <a:latin typeface="Arial"/>
                <a:ea typeface="ヒラギノ角ゴ Pro W3"/>
                <a:cs typeface="Arial"/>
              </a:rPr>
              <a:t>Basiskennis</a:t>
            </a:r>
            <a:r>
              <a:rPr lang="en-US" sz="3600" b="1" i="1" dirty="0">
                <a:latin typeface="Arial"/>
                <a:ea typeface="ヒラギノ角ゴ Pro W3"/>
                <a:cs typeface="Arial"/>
              </a:rPr>
              <a:t> over</a:t>
            </a:r>
            <a:endParaRPr lang="en-US" sz="3600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668F1-70DA-8044-A891-14FA1E99E3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93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908E0B-9F4D-4340-8B5A-EDB5E4D444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C0F4B6-A83D-1F4C-AA63-2A7387C7A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err="1"/>
              <a:t>Innoveren</a:t>
            </a:r>
            <a:r>
              <a:rPr lang="en-US" b="1" i="1" dirty="0"/>
              <a:t> in, </a:t>
            </a:r>
            <a:r>
              <a:rPr lang="en-US" b="1" i="1" dirty="0" err="1"/>
              <a:t>Innoveren</a:t>
            </a:r>
            <a:r>
              <a:rPr lang="en-US" b="1" i="1" dirty="0"/>
              <a:t> met, </a:t>
            </a:r>
            <a:r>
              <a:rPr lang="en-US" b="1" i="1" dirty="0" err="1"/>
              <a:t>Reflecteren</a:t>
            </a:r>
            <a:r>
              <a:rPr lang="en-US" b="1" i="1" dirty="0"/>
              <a:t> op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A7DBA24-2176-1B49-81F3-79ECF04505A6}"/>
              </a:ext>
            </a:extLst>
          </p:cNvPr>
          <p:cNvSpPr/>
          <p:nvPr/>
        </p:nvSpPr>
        <p:spPr>
          <a:xfrm>
            <a:off x="1918721" y="1074728"/>
            <a:ext cx="8545021" cy="49687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Ethical, Legal</a:t>
            </a:r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01E356BD-EDFC-984B-8823-F0CF56312ED8}"/>
              </a:ext>
            </a:extLst>
          </p:cNvPr>
          <p:cNvSpPr/>
          <p:nvPr/>
        </p:nvSpPr>
        <p:spPr>
          <a:xfrm>
            <a:off x="8375488" y="1083149"/>
            <a:ext cx="515007" cy="3878317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264A1A90-33F0-5748-9E1A-9E924C319412}"/>
              </a:ext>
            </a:extLst>
          </p:cNvPr>
          <p:cNvSpPr/>
          <p:nvPr/>
        </p:nvSpPr>
        <p:spPr>
          <a:xfrm>
            <a:off x="6963555" y="1074729"/>
            <a:ext cx="515007" cy="3878317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B5AE7947-D1B7-4B44-8A31-D4B8D8D50D05}"/>
              </a:ext>
            </a:extLst>
          </p:cNvPr>
          <p:cNvSpPr/>
          <p:nvPr/>
        </p:nvSpPr>
        <p:spPr>
          <a:xfrm>
            <a:off x="5504193" y="1083149"/>
            <a:ext cx="515007" cy="3878317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74841BB7-81F1-AB4F-AD8F-E0A8E996ADB8}"/>
              </a:ext>
            </a:extLst>
          </p:cNvPr>
          <p:cNvSpPr/>
          <p:nvPr/>
        </p:nvSpPr>
        <p:spPr>
          <a:xfrm>
            <a:off x="4043033" y="1083149"/>
            <a:ext cx="515007" cy="3878317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9FA3D08C-776F-7849-911F-3A19D016DB74}"/>
              </a:ext>
            </a:extLst>
          </p:cNvPr>
          <p:cNvSpPr/>
          <p:nvPr/>
        </p:nvSpPr>
        <p:spPr>
          <a:xfrm>
            <a:off x="2643935" y="1083149"/>
            <a:ext cx="515007" cy="3878317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34838E75-1C0E-1746-9F49-5AB5333E7377}"/>
              </a:ext>
            </a:extLst>
          </p:cNvPr>
          <p:cNvSpPr/>
          <p:nvPr/>
        </p:nvSpPr>
        <p:spPr>
          <a:xfrm>
            <a:off x="2223521" y="1240808"/>
            <a:ext cx="7399283" cy="819807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Digital Education/E-learning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82EFFC68-25BF-DA40-B939-4D69568F00B5}"/>
              </a:ext>
            </a:extLst>
          </p:cNvPr>
          <p:cNvSpPr/>
          <p:nvPr/>
        </p:nvSpPr>
        <p:spPr>
          <a:xfrm>
            <a:off x="2223521" y="3945127"/>
            <a:ext cx="7399283" cy="819807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Health &amp; Well-Being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1AB6E845-86B3-0746-9A2F-86683697787A}"/>
              </a:ext>
            </a:extLst>
          </p:cNvPr>
          <p:cNvSpPr/>
          <p:nvPr/>
        </p:nvSpPr>
        <p:spPr>
          <a:xfrm>
            <a:off x="2223521" y="2603985"/>
            <a:ext cx="7399283" cy="819807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Digital </a:t>
            </a:r>
            <a:r>
              <a:rPr lang="en-US" dirty="0" err="1">
                <a:solidFill>
                  <a:schemeClr val="bg1"/>
                </a:solidFill>
              </a:rPr>
              <a:t>Souvereignty</a:t>
            </a:r>
            <a:r>
              <a:rPr lang="en-US" dirty="0">
                <a:solidFill>
                  <a:schemeClr val="bg1"/>
                </a:solidFill>
              </a:rPr>
              <a:t> (Law &amp; Technology)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2C3C42AE-6BFA-2F46-8581-C3B52E835E4A}"/>
              </a:ext>
            </a:extLst>
          </p:cNvPr>
          <p:cNvSpPr/>
          <p:nvPr/>
        </p:nvSpPr>
        <p:spPr>
          <a:xfrm>
            <a:off x="2223521" y="1922904"/>
            <a:ext cx="8046581" cy="819807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Digital Finance, Digital Entrepreneurship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B07A1AE9-158C-F34D-A95D-916891945B92}"/>
              </a:ext>
            </a:extLst>
          </p:cNvPr>
          <p:cNvSpPr/>
          <p:nvPr/>
        </p:nvSpPr>
        <p:spPr>
          <a:xfrm>
            <a:off x="2223521" y="3264046"/>
            <a:ext cx="8046581" cy="819807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Climate &amp; Energy Transition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81A3C9F-C3CB-0841-8B48-97C59903C24A}"/>
              </a:ext>
            </a:extLst>
          </p:cNvPr>
          <p:cNvSpPr/>
          <p:nvPr/>
        </p:nvSpPr>
        <p:spPr>
          <a:xfrm>
            <a:off x="2223521" y="4961466"/>
            <a:ext cx="1292773" cy="66215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AI &amp; ML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FF4E516-46DA-3846-A458-0C2786E0BF2E}"/>
              </a:ext>
            </a:extLst>
          </p:cNvPr>
          <p:cNvSpPr/>
          <p:nvPr/>
        </p:nvSpPr>
        <p:spPr>
          <a:xfrm>
            <a:off x="3684681" y="4965704"/>
            <a:ext cx="1292773" cy="66215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Science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9FFB7DF-6F46-DE4E-82AD-0D2ACD4A26D9}"/>
              </a:ext>
            </a:extLst>
          </p:cNvPr>
          <p:cNvSpPr/>
          <p:nvPr/>
        </p:nvSpPr>
        <p:spPr>
          <a:xfrm>
            <a:off x="5145841" y="4961466"/>
            <a:ext cx="1292773" cy="66215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Information Systems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582B9B5-A510-A94A-A9AF-2AC2BA2EC9B6}"/>
              </a:ext>
            </a:extLst>
          </p:cNvPr>
          <p:cNvSpPr/>
          <p:nvPr/>
        </p:nvSpPr>
        <p:spPr>
          <a:xfrm>
            <a:off x="6607001" y="4961466"/>
            <a:ext cx="1292773" cy="66215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…….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2658B57-9A08-9745-80F6-79672F9C50B6}"/>
              </a:ext>
            </a:extLst>
          </p:cNvPr>
          <p:cNvSpPr/>
          <p:nvPr/>
        </p:nvSpPr>
        <p:spPr>
          <a:xfrm>
            <a:off x="8068161" y="4961466"/>
            <a:ext cx="1292773" cy="66215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Blockchain &amp; Crypto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CF8FE0-C169-8343-9F48-E110E8BF050F}"/>
              </a:ext>
            </a:extLst>
          </p:cNvPr>
          <p:cNvSpPr txBox="1"/>
          <p:nvPr/>
        </p:nvSpPr>
        <p:spPr>
          <a:xfrm>
            <a:off x="3684681" y="5707009"/>
            <a:ext cx="517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Ethical, Legal, Societal &amp; Humanities Aspects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D698D21-0E6C-704D-9EDE-7DE95AB34F93}"/>
              </a:ext>
            </a:extLst>
          </p:cNvPr>
          <p:cNvGrpSpPr/>
          <p:nvPr/>
        </p:nvGrpSpPr>
        <p:grpSpPr>
          <a:xfrm>
            <a:off x="203200" y="4789054"/>
            <a:ext cx="9525000" cy="961370"/>
            <a:chOff x="203200" y="4793288"/>
            <a:chExt cx="9419604" cy="95713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45818D-2EB6-FE40-B519-9E4FDDA81A5C}"/>
                </a:ext>
              </a:extLst>
            </p:cNvPr>
            <p:cNvSpPr/>
            <p:nvPr/>
          </p:nvSpPr>
          <p:spPr>
            <a:xfrm>
              <a:off x="203200" y="4793288"/>
              <a:ext cx="9419604" cy="95713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FF93C3F-0B3D-AB4C-9E82-AD7B5BE50CC0}"/>
                </a:ext>
              </a:extLst>
            </p:cNvPr>
            <p:cNvSpPr txBox="1"/>
            <p:nvPr/>
          </p:nvSpPr>
          <p:spPr>
            <a:xfrm>
              <a:off x="232449" y="4898006"/>
              <a:ext cx="1465103" cy="704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</a:rPr>
                <a:t>Innoveren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br>
                <a:rPr lang="en-US" sz="2000" b="1" dirty="0">
                  <a:solidFill>
                    <a:srgbClr val="FF0000"/>
                  </a:solidFill>
                </a:rPr>
              </a:br>
              <a:r>
                <a:rPr lang="en-US" sz="2000" b="1" i="1" u="sng" dirty="0">
                  <a:solidFill>
                    <a:srgbClr val="FF0000"/>
                  </a:solidFill>
                </a:rPr>
                <a:t>in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C6A7356-B313-F64F-B91E-BEC332F861AD}"/>
              </a:ext>
            </a:extLst>
          </p:cNvPr>
          <p:cNvGrpSpPr/>
          <p:nvPr/>
        </p:nvGrpSpPr>
        <p:grpSpPr>
          <a:xfrm>
            <a:off x="1676294" y="991337"/>
            <a:ext cx="9461870" cy="3718562"/>
            <a:chOff x="29963" y="4758489"/>
            <a:chExt cx="9067429" cy="102710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22B9EBD-0033-7F4A-9D6B-489CA5317766}"/>
                </a:ext>
              </a:extLst>
            </p:cNvPr>
            <p:cNvSpPr/>
            <p:nvPr/>
          </p:nvSpPr>
          <p:spPr>
            <a:xfrm>
              <a:off x="29963" y="4758489"/>
              <a:ext cx="9067429" cy="102710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C2A592-117F-A340-9C26-2FCD3CD8FB29}"/>
                </a:ext>
              </a:extLst>
            </p:cNvPr>
            <p:cNvSpPr txBox="1"/>
            <p:nvPr/>
          </p:nvSpPr>
          <p:spPr>
            <a:xfrm rot="5400000">
              <a:off x="8560223" y="4982710"/>
              <a:ext cx="631916" cy="442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</a:rPr>
                <a:t>Innoveren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met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5ABD850-A09B-4242-9FB8-CF5FC4847DA2}"/>
              </a:ext>
            </a:extLst>
          </p:cNvPr>
          <p:cNvGrpSpPr/>
          <p:nvPr/>
        </p:nvGrpSpPr>
        <p:grpSpPr>
          <a:xfrm>
            <a:off x="3305662" y="5311785"/>
            <a:ext cx="7832501" cy="1120257"/>
            <a:chOff x="203200" y="4793288"/>
            <a:chExt cx="9419604" cy="95713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915E3C0-91A7-E449-AE36-6063249E20F1}"/>
                </a:ext>
              </a:extLst>
            </p:cNvPr>
            <p:cNvSpPr/>
            <p:nvPr/>
          </p:nvSpPr>
          <p:spPr>
            <a:xfrm>
              <a:off x="203200" y="4793288"/>
              <a:ext cx="9419604" cy="95713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762B50C-6BFD-3C49-9D58-2E8BF676270D}"/>
                </a:ext>
              </a:extLst>
            </p:cNvPr>
            <p:cNvSpPr txBox="1"/>
            <p:nvPr/>
          </p:nvSpPr>
          <p:spPr>
            <a:xfrm>
              <a:off x="7072240" y="5384748"/>
              <a:ext cx="2363894" cy="341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</a:rPr>
                <a:t>Reflecteren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u="sng" dirty="0">
                  <a:solidFill>
                    <a:srgbClr val="FF0000"/>
                  </a:solidFill>
                </a:rPr>
                <a:t>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068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1629210-1F14-4B67-94F2-0A232C606F5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i="1" dirty="0"/>
              <a:t>Digital </a:t>
            </a:r>
            <a:r>
              <a:rPr lang="nl-NL" sz="2800" i="1" dirty="0" err="1"/>
              <a:t>sciences</a:t>
            </a:r>
            <a:r>
              <a:rPr lang="nl-NL" sz="2800" i="1" dirty="0"/>
              <a:t> verder uitbouwen en </a:t>
            </a:r>
            <a:r>
              <a:rPr lang="nl-NL" sz="2800" i="1" dirty="0" err="1"/>
              <a:t>doorontwikkelen</a:t>
            </a:r>
            <a:r>
              <a:rPr lang="nl-NL" sz="2800" i="1" dirty="0"/>
              <a:t>, op het snijvlak met maatschappelijke vraagstukken als </a:t>
            </a:r>
            <a:r>
              <a:rPr lang="nl-NL" sz="2800" i="1" dirty="0" err="1"/>
              <a:t>onderschei-dende</a:t>
            </a:r>
            <a:r>
              <a:rPr lang="nl-NL" sz="2800" i="1" dirty="0"/>
              <a:t> positionering voor Tilburg University onder het motto “</a:t>
            </a:r>
            <a:r>
              <a:rPr lang="nl-NL" sz="2800" b="1" i="1" dirty="0"/>
              <a:t>Digital Sciences </a:t>
            </a:r>
            <a:r>
              <a:rPr lang="nl-NL" sz="2800" b="1" i="1" dirty="0" err="1"/>
              <a:t>for</a:t>
            </a:r>
            <a:r>
              <a:rPr lang="nl-NL" sz="2800" b="1" i="1" dirty="0"/>
              <a:t> Society</a:t>
            </a:r>
            <a:r>
              <a:rPr lang="nl-NL" sz="2800" i="1" dirty="0"/>
              <a:t>”</a:t>
            </a:r>
          </a:p>
          <a:p>
            <a:pPr marL="0" indent="0">
              <a:buNone/>
            </a:pPr>
            <a:endParaRPr lang="nl-NL" sz="2800" dirty="0"/>
          </a:p>
          <a:p>
            <a:pPr marL="0" indent="0" algn="ctr">
              <a:buNone/>
            </a:pPr>
            <a:r>
              <a:rPr lang="nl-NL" sz="2800" dirty="0"/>
              <a:t>Tilburg University heeft de potentie uit te groeien tot </a:t>
            </a:r>
            <a:r>
              <a:rPr lang="nl-NL" sz="2800" dirty="0" err="1"/>
              <a:t>inter-nationaal</a:t>
            </a:r>
            <a:r>
              <a:rPr lang="nl-NL" sz="2800" dirty="0"/>
              <a:t> (h)erkende en gezaghebbende universiteit op dit gebied, en vergroot daarmee haar aantrekkingskracht voor wetenschappers, studenten en externe partners</a:t>
            </a:r>
            <a:endParaRPr lang="en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20DC92F-E43B-434D-A802-DC6F2CEFF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i="1" dirty="0"/>
              <a:t>Advies IFBDS voor </a:t>
            </a:r>
            <a:r>
              <a:rPr lang="nl-NL" b="1" i="1" dirty="0" err="1"/>
              <a:t>Strategy</a:t>
            </a:r>
            <a:r>
              <a:rPr lang="nl-NL" b="1" i="1" dirty="0"/>
              <a:t> 2027</a:t>
            </a:r>
            <a:endParaRPr lang="en-NL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A69B4-288F-954F-8FF1-11291636D4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16893"/>
      </p:ext>
    </p:extLst>
  </p:cSld>
  <p:clrMapOvr>
    <a:masterClrMapping/>
  </p:clrMapOvr>
</p:sld>
</file>

<file path=ppt/theme/theme1.xml><?xml version="1.0" encoding="utf-8"?>
<a:theme xmlns:a="http://schemas.openxmlformats.org/drawingml/2006/main" name="_TilburgUniversity 2015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_TilburgUniversity 2015" id="{1DFE9875-28DB-4F49-AC1A-788CDA025A11}" vid="{41D490DE-95AB-42B8-A49E-988EEADC7CB7}"/>
    </a:ext>
  </a:extLst>
</a:theme>
</file>

<file path=ppt/theme/theme10.xml><?xml version="1.0" encoding="utf-8"?>
<a:theme xmlns:a="http://schemas.openxmlformats.org/drawingml/2006/main" name="1__TilburgUniversity Light Blue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F196BC3-C0A5-495D-A4BB-1DFBC6870C70}" vid="{44F0AE8C-0DF6-4186-BA9D-01BBB7D9DAD3}"/>
    </a:ext>
  </a:extLst>
</a:theme>
</file>

<file path=ppt/theme/theme11.xml><?xml version="1.0" encoding="utf-8"?>
<a:theme xmlns:a="http://schemas.openxmlformats.org/drawingml/2006/main" name="1__TilburgUniversity 2015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_TilburgUniversity 2015" id="{1DFE9875-28DB-4F49-AC1A-788CDA025A11}" vid="{41D490DE-95AB-42B8-A49E-988EEADC7CB7}"/>
    </a:ext>
  </a:extLst>
</a:theme>
</file>

<file path=ppt/theme/theme12.xml><?xml version="1.0" encoding="utf-8"?>
<a:theme xmlns:a="http://schemas.openxmlformats.org/drawingml/2006/main" name="2__TilburgUniversity Light Blue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F196BC3-C0A5-495D-A4BB-1DFBC6870C70}" vid="{44F0AE8C-0DF6-4186-BA9D-01BBB7D9DAD3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_TilburgUniversity Blue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F196BC3-C0A5-495D-A4BB-1DFBC6870C70}" vid="{A28840AE-8054-41A4-B4BA-43D2766DF150}"/>
    </a:ext>
  </a:extLst>
</a:theme>
</file>

<file path=ppt/theme/theme3.xml><?xml version="1.0" encoding="utf-8"?>
<a:theme xmlns:a="http://schemas.openxmlformats.org/drawingml/2006/main" name="_TilburgUniversity Green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F196BC3-C0A5-495D-A4BB-1DFBC6870C70}" vid="{67BB1965-7F26-4B11-A708-3B6C6B585A19}"/>
    </a:ext>
  </a:extLst>
</a:theme>
</file>

<file path=ppt/theme/theme4.xml><?xml version="1.0" encoding="utf-8"?>
<a:theme xmlns:a="http://schemas.openxmlformats.org/drawingml/2006/main" name="_TilburgUniversity Light Brass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F196BC3-C0A5-495D-A4BB-1DFBC6870C70}" vid="{6D573B7D-5A6D-43BE-B622-FA17F8802A76}"/>
    </a:ext>
  </a:extLst>
</a:theme>
</file>

<file path=ppt/theme/theme5.xml><?xml version="1.0" encoding="utf-8"?>
<a:theme xmlns:a="http://schemas.openxmlformats.org/drawingml/2006/main" name="_TilburgUniversity Light Blue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F196BC3-C0A5-495D-A4BB-1DFBC6870C70}" vid="{44F0AE8C-0DF6-4186-BA9D-01BBB7D9DAD3}"/>
    </a:ext>
  </a:extLst>
</a:theme>
</file>

<file path=ppt/theme/theme6.xml><?xml version="1.0" encoding="utf-8"?>
<a:theme xmlns:a="http://schemas.openxmlformats.org/drawingml/2006/main" name="_TilburgUniversity Light Green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F196BC3-C0A5-495D-A4BB-1DFBC6870C70}" vid="{B36880EA-D15B-4A81-9FBD-11B4B0D8BED4}"/>
    </a:ext>
  </a:extLst>
</a:theme>
</file>

<file path=ppt/theme/theme7.xml><?xml version="1.0" encoding="utf-8"?>
<a:theme xmlns:a="http://schemas.openxmlformats.org/drawingml/2006/main" name="_TilburgUniversity Grey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F196BC3-C0A5-495D-A4BB-1DFBC6870C70}" vid="{71C123E7-A243-48CA-BC70-032C966F8891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_TilburgUniversity</Template>
  <TotalTime>1648</TotalTime>
  <Words>803</Words>
  <Application>Microsoft Macintosh PowerPoint</Application>
  <PresentationFormat>Widescreen</PresentationFormat>
  <Paragraphs>155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13</vt:i4>
      </vt:variant>
    </vt:vector>
  </HeadingPairs>
  <TitlesOfParts>
    <vt:vector size="33" baseType="lpstr">
      <vt:lpstr>ヒラギノ角ゴ Pro W3</vt:lpstr>
      <vt:lpstr>Arial</vt:lpstr>
      <vt:lpstr>Calibri</vt:lpstr>
      <vt:lpstr>Courier New</vt:lpstr>
      <vt:lpstr>DejaVu Sans</vt:lpstr>
      <vt:lpstr>ScalaSans</vt:lpstr>
      <vt:lpstr>Times New Roman</vt:lpstr>
      <vt:lpstr>Wingdings</vt:lpstr>
      <vt:lpstr>_TilburgUniversity 2015</vt:lpstr>
      <vt:lpstr>_TilburgUniversity Blue</vt:lpstr>
      <vt:lpstr>_TilburgUniversity Green</vt:lpstr>
      <vt:lpstr>_TilburgUniversity Light Brass</vt:lpstr>
      <vt:lpstr>_TilburgUniversity Light Blue</vt:lpstr>
      <vt:lpstr>_TilburgUniversity Light Green</vt:lpstr>
      <vt:lpstr>_TilburgUniversity Grey</vt:lpstr>
      <vt:lpstr>Custom Design</vt:lpstr>
      <vt:lpstr>1_Office Theme</vt:lpstr>
      <vt:lpstr>1__TilburgUniversity Light Blue</vt:lpstr>
      <vt:lpstr>1__TilburgUniversity 2015</vt:lpstr>
      <vt:lpstr>2__TilburgUniversity Light Blue</vt:lpstr>
      <vt:lpstr>PowerPoint Presentation</vt:lpstr>
      <vt:lpstr>Samen voor een weloverwogen advies!</vt:lpstr>
      <vt:lpstr>Twee Observaties + Vier Gebieden  Advies + Actie</vt:lpstr>
      <vt:lpstr>Noodzaak te Investeren in Digital Sciences</vt:lpstr>
      <vt:lpstr>Bouwen op een sterk fundament!</vt:lpstr>
      <vt:lpstr>Digital Sciences for Society: Vier Gebieden</vt:lpstr>
      <vt:lpstr>Basiskennis over</vt:lpstr>
      <vt:lpstr>Innoveren in, Innoveren met, Reflecteren op</vt:lpstr>
      <vt:lpstr>Advies IFBDS voor Strategy 2027</vt:lpstr>
      <vt:lpstr>Actie: Van Richting naar Inrichting</vt:lpstr>
      <vt:lpstr>Dank voor jullie aandacht!</vt:lpstr>
      <vt:lpstr>Stelling</vt:lpstr>
      <vt:lpstr>Dilemma</vt:lpstr>
    </vt:vector>
  </TitlesOfParts>
  <Company>Tilburg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F.J.H.C. Wolfs</dc:creator>
  <cp:lastModifiedBy>B.R.H.M. Haverkort</cp:lastModifiedBy>
  <cp:revision>249</cp:revision>
  <dcterms:created xsi:type="dcterms:W3CDTF">2016-11-30T08:02:42Z</dcterms:created>
  <dcterms:modified xsi:type="dcterms:W3CDTF">2021-07-01T20:34:54Z</dcterms:modified>
</cp:coreProperties>
</file>