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89" r:id="rId1"/>
  </p:sldMasterIdLst>
  <p:notesMasterIdLst>
    <p:notesMasterId r:id="rId38"/>
  </p:notesMasterIdLst>
  <p:handoutMasterIdLst>
    <p:handoutMasterId r:id="rId39"/>
  </p:handoutMasterIdLst>
  <p:sldIdLst>
    <p:sldId id="268" r:id="rId2"/>
    <p:sldId id="363" r:id="rId3"/>
    <p:sldId id="276" r:id="rId4"/>
    <p:sldId id="290" r:id="rId5"/>
    <p:sldId id="296" r:id="rId6"/>
    <p:sldId id="364" r:id="rId7"/>
    <p:sldId id="300" r:id="rId8"/>
    <p:sldId id="366" r:id="rId9"/>
    <p:sldId id="361" r:id="rId10"/>
    <p:sldId id="390" r:id="rId11"/>
    <p:sldId id="391" r:id="rId12"/>
    <p:sldId id="392" r:id="rId13"/>
    <p:sldId id="393" r:id="rId14"/>
    <p:sldId id="394" r:id="rId15"/>
    <p:sldId id="395" r:id="rId16"/>
    <p:sldId id="396" r:id="rId17"/>
    <p:sldId id="387" r:id="rId18"/>
    <p:sldId id="352" r:id="rId19"/>
    <p:sldId id="358" r:id="rId20"/>
    <p:sldId id="347" r:id="rId21"/>
    <p:sldId id="355" r:id="rId22"/>
    <p:sldId id="353" r:id="rId23"/>
    <p:sldId id="362" r:id="rId24"/>
    <p:sldId id="360" r:id="rId25"/>
    <p:sldId id="388" r:id="rId26"/>
    <p:sldId id="275" r:id="rId27"/>
    <p:sldId id="367" r:id="rId28"/>
    <p:sldId id="257" r:id="rId29"/>
    <p:sldId id="389" r:id="rId30"/>
    <p:sldId id="384" r:id="rId31"/>
    <p:sldId id="385" r:id="rId32"/>
    <p:sldId id="380" r:id="rId33"/>
    <p:sldId id="381" r:id="rId34"/>
    <p:sldId id="359" r:id="rId35"/>
    <p:sldId id="354" r:id="rId36"/>
    <p:sldId id="270" r:id="rId37"/>
  </p:sldIdLst>
  <p:sldSz cx="12192000" cy="6858000"/>
  <p:notesSz cx="6810375" cy="9942513"/>
  <p:embeddedFontLs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RijksoverheidSansHeading" panose="020B0503040202060203" pitchFamily="34" charset="0"/>
      <p:regular r:id="rId44"/>
      <p:bold r:id="rId45"/>
      <p:italic r:id="rId46"/>
      <p:boldItalic r:id="rId47"/>
    </p:embeddedFont>
    <p:embeddedFont>
      <p:font typeface="RijksoverheidSansText" panose="020B0503040202060203" pitchFamily="34" charset="0"/>
      <p:regular r:id="rId48"/>
      <p:bold r:id="rId49"/>
      <p:italic r:id="rId50"/>
      <p:boldItalic r:id="rId51"/>
    </p:embeddedFont>
    <p:embeddedFont>
      <p:font typeface="RijksoverheidSerif" panose="02000506060000020004" pitchFamily="2" charset="0"/>
      <p:regular r:id="rId52"/>
      <p:bold r:id="rId53"/>
      <p:italic r:id="rId54"/>
    </p:embeddedFont>
  </p:embeddedFont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inkman, Ebrien" initials="BE" lastIdx="1" clrIdx="0">
    <p:extLst>
      <p:ext uri="{19B8F6BF-5375-455C-9EA6-DF929625EA0E}">
        <p15:presenceInfo xmlns:p15="http://schemas.microsoft.com/office/powerpoint/2012/main" userId="S::e.k.brinkman@cpb.nl::741e25c2-29cc-4e20-9285-e24b3d3fb87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4B4B"/>
    <a:srgbClr val="44BDFF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34" autoAdjust="0"/>
    <p:restoredTop sz="96652" autoAdjust="0"/>
  </p:normalViewPr>
  <p:slideViewPr>
    <p:cSldViewPr snapToGrid="0" showGuides="1">
      <p:cViewPr varScale="1">
        <p:scale>
          <a:sx n="82" d="100"/>
          <a:sy n="82" d="100"/>
        </p:scale>
        <p:origin x="403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76" d="100"/>
          <a:sy n="76" d="100"/>
        </p:scale>
        <p:origin x="3288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customXml" Target="../customXml/item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7.fntdata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FC10652-ED37-4D57-8E2B-190D3062F9D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>
              <a:latin typeface="RijksoverheidSansText" panose="020B0503040202060203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265DBD-374E-4D1E-8C57-FF64935D4FA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7636" y="0"/>
            <a:ext cx="2951163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050A77-0600-415A-A616-B8339CA77AE9}" type="datetimeFigureOut">
              <a:rPr lang="nl-NL" smtClean="0">
                <a:latin typeface="RijksoverheidSansText" panose="020B0503040202060203" pitchFamily="34" charset="0"/>
              </a:rPr>
              <a:t>23-11-2023</a:t>
            </a:fld>
            <a:endParaRPr lang="nl-NL" dirty="0">
              <a:latin typeface="RijksoverheidSansText" panose="020B0503040202060203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9CFF79-36F4-4C2F-8EB7-AD18684BE9D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51163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>
              <a:latin typeface="RijksoverheidSansText" panose="020B0503040202060203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D3533F-7577-477C-A42A-12D25EF0BCA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7636" y="9443662"/>
            <a:ext cx="2951163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396A01-6002-4C87-A9F6-88550A8B5C46}" type="slidenum">
              <a:rPr lang="nl-NL" smtClean="0">
                <a:latin typeface="RijksoverheidSansText" panose="020B0503040202060203" pitchFamily="34" charset="0"/>
              </a:rPr>
              <a:t>‹#›</a:t>
            </a:fld>
            <a:endParaRPr lang="nl-NL" dirty="0">
              <a:latin typeface="RijksoverheidSansText" panose="020B050304020206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9717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7636" y="0"/>
            <a:ext cx="2951163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5CD22C-0311-4EBA-8B67-11AF57F4F578}" type="datetimeFigureOut">
              <a:rPr lang="nl-NL" smtClean="0"/>
              <a:t>23-11-2023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5825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038" y="4784835"/>
            <a:ext cx="5448300" cy="3914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1163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7636" y="9443662"/>
            <a:ext cx="2951163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94DAEE-31AF-41DF-9C7D-B9B00DE1A3D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5801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Opening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C9E25E3-3064-465E-AB50-0F28A5213E6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5800800 w 6096000"/>
              <a:gd name="connsiteY1" fmla="*/ 0 h 6858000"/>
              <a:gd name="connsiteX2" fmla="*/ 5800800 w 6096000"/>
              <a:gd name="connsiteY2" fmla="*/ 1162050 h 6858000"/>
              <a:gd name="connsiteX3" fmla="*/ 6096000 w 6096000"/>
              <a:gd name="connsiteY3" fmla="*/ 1162050 h 6858000"/>
              <a:gd name="connsiteX4" fmla="*/ 6096000 w 6096000"/>
              <a:gd name="connsiteY4" fmla="*/ 6858000 h 6858000"/>
              <a:gd name="connsiteX5" fmla="*/ 0 w 6096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800800" y="0"/>
                </a:lnTo>
                <a:lnTo>
                  <a:pt x="5800800" y="1162050"/>
                </a:lnTo>
                <a:lnTo>
                  <a:pt x="6096000" y="116205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bIns="1260000" anchor="ctr" anchorCtr="0">
            <a:noAutofit/>
          </a:bodyPr>
          <a:lstStyle>
            <a:lvl1pPr marL="0" indent="0" algn="ctr">
              <a:buFontTx/>
              <a:buNone/>
              <a:defRPr>
                <a:solidFill>
                  <a:schemeClr val="tx1"/>
                </a:solidFill>
                <a:sym typeface="Wingdings" panose="05000000000000000000" pitchFamily="2" charset="2"/>
              </a:defRPr>
            </a:lvl1pPr>
          </a:lstStyle>
          <a:p>
            <a:r>
              <a:rPr lang="nl-NL" noProof="0" dirty="0"/>
              <a:t>Picture </a:t>
            </a:r>
            <a:r>
              <a:rPr lang="nl-NL" noProof="0" dirty="0" err="1"/>
              <a:t>optional</a:t>
            </a:r>
            <a:r>
              <a:rPr lang="nl-NL" noProof="0" dirty="0"/>
              <a:t>, click on icon below, </a:t>
            </a:r>
            <a:br>
              <a:rPr lang="nl-NL" noProof="0" dirty="0"/>
            </a:br>
            <a:r>
              <a:rPr lang="nl-NL" noProof="0" dirty="0" err="1"/>
              <a:t>scale</a:t>
            </a:r>
            <a:r>
              <a:rPr lang="nl-NL" noProof="0" dirty="0"/>
              <a:t> via ‘Format’-tab  </a:t>
            </a:r>
            <a:r>
              <a:rPr lang="nl-NL" noProof="0" dirty="0" err="1"/>
              <a:t>crop</a:t>
            </a:r>
            <a:endParaRPr lang="nl-NL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703D77-C5CD-47AE-A1A6-223F627348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1775" y="1449388"/>
            <a:ext cx="4951413" cy="2713036"/>
          </a:xfrm>
        </p:spPr>
        <p:txBody>
          <a:bodyPr anchor="b"/>
          <a:lstStyle>
            <a:lvl1pPr algn="l">
              <a:lnSpc>
                <a:spcPct val="110000"/>
              </a:lnSpc>
              <a:defRPr sz="5600" b="1">
                <a:solidFill>
                  <a:schemeClr val="accent2"/>
                </a:solidFill>
              </a:defRPr>
            </a:lvl1pPr>
          </a:lstStyle>
          <a:p>
            <a:r>
              <a:rPr lang="nl-NL" noProof="0"/>
              <a:t>&lt;Title here&gt;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926181-E176-4AD8-AF25-063A48B7DB0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1287" y="4495799"/>
            <a:ext cx="4938713" cy="1066800"/>
          </a:xfrm>
        </p:spPr>
        <p:txBody>
          <a:bodyPr tIns="0" rIns="0">
            <a:noAutofit/>
          </a:bodyPr>
          <a:lstStyle>
            <a:lvl1pPr marL="0" indent="0" algn="l">
              <a:lnSpc>
                <a:spcPct val="110000"/>
              </a:lnSpc>
              <a:buNone/>
              <a:defRPr sz="26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/>
              <a:t>&lt;Name&gt;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358E061-C780-4683-8FCA-F6025C0F92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1287" y="5562599"/>
            <a:ext cx="4939201" cy="381001"/>
          </a:xfrm>
        </p:spPr>
        <p:txBody>
          <a:bodyPr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FontTx/>
              <a:buNone/>
              <a:defRPr sz="220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noProof="0" dirty="0"/>
              <a:t>&lt;maand, jaar&gt; 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A21937D-AAF3-4D38-BA48-6A40116B65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81287" y="5943600"/>
            <a:ext cx="4939201" cy="428624"/>
          </a:xfrm>
        </p:spPr>
        <p:txBody>
          <a:bodyPr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FontTx/>
              <a:buNone/>
              <a:defRPr sz="220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noProof="0" dirty="0"/>
              <a:t>www.cpb.nl  |  @</a:t>
            </a:r>
            <a:r>
              <a:rPr lang="nl-NL" noProof="0" dirty="0" err="1"/>
              <a:t>CPBnl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045359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losing Slid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5E00B30-D328-4FBE-A306-6B3E7059375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65951"/>
          </a:xfrm>
          <a:custGeom>
            <a:avLst/>
            <a:gdLst>
              <a:gd name="connsiteX0" fmla="*/ 306222 w 6096000"/>
              <a:gd name="connsiteY0" fmla="*/ 0 h 6865951"/>
              <a:gd name="connsiteX1" fmla="*/ 6096000 w 6096000"/>
              <a:gd name="connsiteY1" fmla="*/ 0 h 6865951"/>
              <a:gd name="connsiteX2" fmla="*/ 6096000 w 6096000"/>
              <a:gd name="connsiteY2" fmla="*/ 6865951 h 6865951"/>
              <a:gd name="connsiteX3" fmla="*/ 0 w 6096000"/>
              <a:gd name="connsiteY3" fmla="*/ 6865951 h 6865951"/>
              <a:gd name="connsiteX4" fmla="*/ 0 w 6096000"/>
              <a:gd name="connsiteY4" fmla="*/ 1163397 h 6865951"/>
              <a:gd name="connsiteX5" fmla="*/ 306222 w 6096000"/>
              <a:gd name="connsiteY5" fmla="*/ 1163397 h 6865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65951">
                <a:moveTo>
                  <a:pt x="306222" y="0"/>
                </a:moveTo>
                <a:lnTo>
                  <a:pt x="6096000" y="0"/>
                </a:lnTo>
                <a:lnTo>
                  <a:pt x="6096000" y="6865951"/>
                </a:lnTo>
                <a:lnTo>
                  <a:pt x="0" y="6865951"/>
                </a:lnTo>
                <a:lnTo>
                  <a:pt x="0" y="1163397"/>
                </a:lnTo>
                <a:lnTo>
                  <a:pt x="306222" y="1163397"/>
                </a:lnTo>
                <a:close/>
              </a:path>
            </a:pathLst>
          </a:custGeom>
        </p:spPr>
        <p:txBody>
          <a:bodyPr wrap="square" lIns="468000" tIns="2448000"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Tx/>
              <a:buNone/>
              <a:tabLst/>
              <a:defRPr>
                <a:sym typeface="Wingdings" panose="05000000000000000000" pitchFamily="2" charset="2"/>
              </a:defRPr>
            </a:lvl1pPr>
          </a:lstStyle>
          <a:p>
            <a:pPr marL="360000" marR="0" lvl="0" indent="-360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●"/>
              <a:tabLst/>
              <a:defRPr/>
            </a:pPr>
            <a:r>
              <a:rPr lang="nl-NL" noProof="0" dirty="0"/>
              <a:t>Picture </a:t>
            </a:r>
            <a:r>
              <a:rPr lang="nl-NL" noProof="0" dirty="0" err="1"/>
              <a:t>optional</a:t>
            </a:r>
            <a:r>
              <a:rPr lang="nl-NL" noProof="0" dirty="0"/>
              <a:t>, click on icon below, </a:t>
            </a:r>
            <a:br>
              <a:rPr lang="nl-NL" noProof="0" dirty="0"/>
            </a:br>
            <a:r>
              <a:rPr lang="nl-NL" noProof="0" dirty="0" err="1"/>
              <a:t>scale</a:t>
            </a:r>
            <a:r>
              <a:rPr lang="nl-NL" noProof="0" dirty="0"/>
              <a:t> via ‘Format’-tab  </a:t>
            </a:r>
            <a:r>
              <a:rPr lang="nl-NL" noProof="0" dirty="0" err="1"/>
              <a:t>crop</a:t>
            </a:r>
            <a:endParaRPr lang="nl-NL" noProof="0" dirty="0"/>
          </a:p>
          <a:p>
            <a:endParaRPr lang="nl-NL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2DA399EF-B95D-4B2C-8D8B-BB62FCF7C3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12150" y="6308625"/>
            <a:ext cx="2160000" cy="216000"/>
          </a:xfrm>
        </p:spPr>
        <p:txBody>
          <a:bodyPr tIns="36000" rIns="0">
            <a:noAutofit/>
          </a:bodyPr>
          <a:lstStyle>
            <a:lvl1pPr marL="0" indent="0" algn="r">
              <a:buNone/>
              <a:defRPr sz="1200"/>
            </a:lvl1pPr>
          </a:lstStyle>
          <a:p>
            <a:pPr lvl="0"/>
            <a:r>
              <a:rPr lang="en-US" dirty="0" err="1"/>
              <a:t>bron</a:t>
            </a:r>
            <a:r>
              <a:rPr lang="en-US" dirty="0"/>
              <a:t>: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71755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a_Contextbox medium next t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3B8C-75FF-4081-BEF6-71F92CD6CC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5" y="728661"/>
            <a:ext cx="3240000" cy="3600000"/>
          </a:xfrm>
        </p:spPr>
        <p:txBody>
          <a:bodyPr anchor="t" anchorCtr="0"/>
          <a:lstStyle>
            <a:lvl1pPr>
              <a:lnSpc>
                <a:spcPct val="110000"/>
              </a:lnSpc>
              <a:defRPr sz="4400"/>
            </a:lvl1pPr>
          </a:lstStyle>
          <a:p>
            <a:r>
              <a:rPr lang="nl-NL" noProof="0"/>
              <a:t>&lt;insert slide title across a couple of lines&gt;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C1228D-9C33-4B54-8981-BF7135914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7E0642-BFAC-41DA-97D8-CDD8D3CCF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VAET (24-11-2023)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7F70BB-664A-4E89-8304-3636EE078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A96B6-8385-4046-B525-53A693D53CBF}" type="slidenum">
              <a:rPr lang="nl-NL" noProof="0" smtClean="0"/>
              <a:t>‹#›</a:t>
            </a:fld>
            <a:endParaRPr lang="nl-NL" noProof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235A300-4873-41B2-BCCB-481B72A869E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333188" y="1089950"/>
            <a:ext cx="7200000" cy="4860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 noProof="0" dirty="0"/>
              <a:t>&lt;</a:t>
            </a:r>
            <a:r>
              <a:rPr lang="nl-NL" noProof="0" dirty="0" err="1"/>
              <a:t>bullettext</a:t>
            </a:r>
            <a:r>
              <a:rPr lang="nl-NL" noProof="0" dirty="0"/>
              <a:t> here, </a:t>
            </a:r>
            <a:r>
              <a:rPr lang="nl-NL" noProof="0" dirty="0" err="1"/>
              <a:t>add</a:t>
            </a:r>
            <a:r>
              <a:rPr lang="nl-NL" noProof="0" dirty="0"/>
              <a:t> picture or tabel via </a:t>
            </a:r>
            <a:r>
              <a:rPr lang="nl-NL" noProof="0" dirty="0" err="1"/>
              <a:t>icons</a:t>
            </a:r>
            <a:r>
              <a:rPr lang="nl-NL" noProof="0" dirty="0"/>
              <a:t> below&gt;</a:t>
            </a:r>
          </a:p>
          <a:p>
            <a:pPr lvl="1"/>
            <a:r>
              <a:rPr lang="nl-NL" noProof="0" dirty="0"/>
              <a:t>&lt;</a:t>
            </a:r>
            <a:r>
              <a:rPr lang="nl-NL" noProof="0" dirty="0" err="1"/>
              <a:t>subbullet</a:t>
            </a:r>
            <a:r>
              <a:rPr lang="nl-NL" noProof="0" dirty="0"/>
              <a:t> here&gt;</a:t>
            </a:r>
          </a:p>
          <a:p>
            <a:pPr lvl="2"/>
            <a:r>
              <a:rPr lang="nl-NL" noProof="0" dirty="0" err="1"/>
              <a:t>Third</a:t>
            </a:r>
            <a:r>
              <a:rPr lang="nl-NL" noProof="0" dirty="0"/>
              <a:t> level</a:t>
            </a:r>
          </a:p>
          <a:p>
            <a:pPr lvl="3"/>
            <a:r>
              <a:rPr lang="nl-NL" noProof="0" dirty="0" err="1"/>
              <a:t>Fourth</a:t>
            </a:r>
            <a:r>
              <a:rPr lang="nl-NL" noProof="0" dirty="0"/>
              <a:t> level</a:t>
            </a:r>
          </a:p>
          <a:p>
            <a:pPr lvl="4"/>
            <a:r>
              <a:rPr lang="nl-NL" noProof="0" dirty="0" err="1"/>
              <a:t>Fifth</a:t>
            </a:r>
            <a:r>
              <a:rPr lang="nl-NL" noProof="0" dirty="0"/>
              <a:t>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5C58D15-50C3-47C2-977A-4328E4B71B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373187" y="5972825"/>
            <a:ext cx="2160000" cy="216000"/>
          </a:xfrm>
        </p:spPr>
        <p:txBody>
          <a:bodyPr tIns="36000" rIns="0">
            <a:noAutofit/>
          </a:bodyPr>
          <a:lstStyle>
            <a:lvl1pPr marL="0" indent="0" algn="r">
              <a:buNone/>
              <a:defRPr sz="1200"/>
            </a:lvl1pPr>
          </a:lstStyle>
          <a:p>
            <a:pPr lvl="0"/>
            <a:r>
              <a:rPr lang="en-US" dirty="0" err="1"/>
              <a:t>bron</a:t>
            </a:r>
            <a:r>
              <a:rPr lang="en-US" dirty="0"/>
              <a:t>: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960796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b_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75A6CD5-8E78-4186-8DE5-F0F67C312C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8813" y="1741919"/>
            <a:ext cx="5113336" cy="540000"/>
          </a:xfrm>
          <a:custGeom>
            <a:avLst/>
            <a:gdLst>
              <a:gd name="connsiteX0" fmla="*/ 102002 w 5113336"/>
              <a:gd name="connsiteY0" fmla="*/ 0 h 612000"/>
              <a:gd name="connsiteX1" fmla="*/ 5011334 w 5113336"/>
              <a:gd name="connsiteY1" fmla="*/ 0 h 612000"/>
              <a:gd name="connsiteX2" fmla="*/ 5113336 w 5113336"/>
              <a:gd name="connsiteY2" fmla="*/ 102002 h 612000"/>
              <a:gd name="connsiteX3" fmla="*/ 5113336 w 5113336"/>
              <a:gd name="connsiteY3" fmla="*/ 509998 h 612000"/>
              <a:gd name="connsiteX4" fmla="*/ 5011334 w 5113336"/>
              <a:gd name="connsiteY4" fmla="*/ 612000 h 612000"/>
              <a:gd name="connsiteX5" fmla="*/ 102002 w 5113336"/>
              <a:gd name="connsiteY5" fmla="*/ 612000 h 612000"/>
              <a:gd name="connsiteX6" fmla="*/ 0 w 5113336"/>
              <a:gd name="connsiteY6" fmla="*/ 509998 h 612000"/>
              <a:gd name="connsiteX7" fmla="*/ 0 w 5113336"/>
              <a:gd name="connsiteY7" fmla="*/ 102002 h 612000"/>
              <a:gd name="connsiteX8" fmla="*/ 102002 w 5113336"/>
              <a:gd name="connsiteY8" fmla="*/ 0 h 6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13336" h="612000">
                <a:moveTo>
                  <a:pt x="102002" y="0"/>
                </a:moveTo>
                <a:lnTo>
                  <a:pt x="5011334" y="0"/>
                </a:lnTo>
                <a:cubicBezTo>
                  <a:pt x="5067668" y="0"/>
                  <a:pt x="5113336" y="45668"/>
                  <a:pt x="5113336" y="102002"/>
                </a:cubicBezTo>
                <a:lnTo>
                  <a:pt x="5113336" y="509998"/>
                </a:lnTo>
                <a:cubicBezTo>
                  <a:pt x="5113336" y="566332"/>
                  <a:pt x="5067668" y="612000"/>
                  <a:pt x="5011334" y="612000"/>
                </a:cubicBezTo>
                <a:lnTo>
                  <a:pt x="102002" y="612000"/>
                </a:lnTo>
                <a:cubicBezTo>
                  <a:pt x="45668" y="612000"/>
                  <a:pt x="0" y="566332"/>
                  <a:pt x="0" y="509998"/>
                </a:cubicBezTo>
                <a:lnTo>
                  <a:pt x="0" y="102002"/>
                </a:lnTo>
                <a:cubicBezTo>
                  <a:pt x="0" y="45668"/>
                  <a:pt x="45668" y="0"/>
                  <a:pt x="102002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50000"/>
            </a:schemeClr>
          </a:solidFill>
          <a:ln w="22225">
            <a:solidFill>
              <a:schemeClr val="accent1"/>
            </a:solidFill>
            <a:prstDash val="dash"/>
          </a:ln>
        </p:spPr>
        <p:txBody>
          <a:bodyPr wrap="square" lIns="720000" tIns="0" rIns="108000" anchor="ctr" anchorCtr="0">
            <a:noAutofit/>
          </a:bodyPr>
          <a:lstStyle>
            <a:lvl1pPr marL="0" indent="0">
              <a:buFontTx/>
              <a:buNone/>
              <a:defRPr sz="2200">
                <a:solidFill>
                  <a:schemeClr val="accent3">
                    <a:lumMod val="50000"/>
                  </a:schemeClr>
                </a:solidFill>
              </a:defRPr>
            </a:lvl1pPr>
            <a:lvl5pPr>
              <a:defRPr/>
            </a:lvl5pPr>
          </a:lstStyle>
          <a:p>
            <a:pPr lvl="0"/>
            <a:r>
              <a:rPr lang="nl-NL" noProof="0"/>
              <a:t>&lt;insert text&gt;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160F01-2EEF-4177-8161-C1C7652A15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nl-NL" noProof="0"/>
              <a:t>&lt;insert slide title here&gt;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1E5479-A45E-44B9-A0CA-853A6AFB0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94271C-30AF-4AC2-B9B9-7D521C005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VAET (24-11-2023)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140AF8-11C7-4FB7-9E81-046908FAA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A96B6-8385-4046-B525-53A693D53CBF}" type="slidenum">
              <a:rPr lang="nl-NL" noProof="0" smtClean="0"/>
              <a:t>‹#›</a:t>
            </a:fld>
            <a:endParaRPr lang="nl-NL" noProof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0DDA90A-A47E-49CE-AA22-ECE722037F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8813" y="2661531"/>
            <a:ext cx="5113336" cy="540000"/>
          </a:xfrm>
          <a:custGeom>
            <a:avLst/>
            <a:gdLst>
              <a:gd name="connsiteX0" fmla="*/ 102002 w 5113336"/>
              <a:gd name="connsiteY0" fmla="*/ 0 h 612000"/>
              <a:gd name="connsiteX1" fmla="*/ 5011334 w 5113336"/>
              <a:gd name="connsiteY1" fmla="*/ 0 h 612000"/>
              <a:gd name="connsiteX2" fmla="*/ 5113336 w 5113336"/>
              <a:gd name="connsiteY2" fmla="*/ 102002 h 612000"/>
              <a:gd name="connsiteX3" fmla="*/ 5113336 w 5113336"/>
              <a:gd name="connsiteY3" fmla="*/ 509998 h 612000"/>
              <a:gd name="connsiteX4" fmla="*/ 5011334 w 5113336"/>
              <a:gd name="connsiteY4" fmla="*/ 612000 h 612000"/>
              <a:gd name="connsiteX5" fmla="*/ 102002 w 5113336"/>
              <a:gd name="connsiteY5" fmla="*/ 612000 h 612000"/>
              <a:gd name="connsiteX6" fmla="*/ 0 w 5113336"/>
              <a:gd name="connsiteY6" fmla="*/ 509998 h 612000"/>
              <a:gd name="connsiteX7" fmla="*/ 0 w 5113336"/>
              <a:gd name="connsiteY7" fmla="*/ 102002 h 612000"/>
              <a:gd name="connsiteX8" fmla="*/ 102002 w 5113336"/>
              <a:gd name="connsiteY8" fmla="*/ 0 h 6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13336" h="612000">
                <a:moveTo>
                  <a:pt x="102002" y="0"/>
                </a:moveTo>
                <a:lnTo>
                  <a:pt x="5011334" y="0"/>
                </a:lnTo>
                <a:cubicBezTo>
                  <a:pt x="5067668" y="0"/>
                  <a:pt x="5113336" y="45668"/>
                  <a:pt x="5113336" y="102002"/>
                </a:cubicBezTo>
                <a:lnTo>
                  <a:pt x="5113336" y="509998"/>
                </a:lnTo>
                <a:cubicBezTo>
                  <a:pt x="5113336" y="566332"/>
                  <a:pt x="5067668" y="612000"/>
                  <a:pt x="5011334" y="612000"/>
                </a:cubicBezTo>
                <a:lnTo>
                  <a:pt x="102002" y="612000"/>
                </a:lnTo>
                <a:cubicBezTo>
                  <a:pt x="45668" y="612000"/>
                  <a:pt x="0" y="566332"/>
                  <a:pt x="0" y="509998"/>
                </a:cubicBezTo>
                <a:lnTo>
                  <a:pt x="0" y="102002"/>
                </a:lnTo>
                <a:cubicBezTo>
                  <a:pt x="0" y="45668"/>
                  <a:pt x="45668" y="0"/>
                  <a:pt x="102002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50000"/>
            </a:schemeClr>
          </a:solidFill>
          <a:ln w="22225">
            <a:solidFill>
              <a:schemeClr val="accent1"/>
            </a:solidFill>
            <a:prstDash val="dash"/>
          </a:ln>
        </p:spPr>
        <p:txBody>
          <a:bodyPr wrap="square" lIns="720000" tIns="0" rIns="108000" anchor="ctr" anchorCtr="0">
            <a:noAutofit/>
          </a:bodyPr>
          <a:lstStyle>
            <a:lvl1pPr marL="0" indent="0">
              <a:buFontTx/>
              <a:buNone/>
              <a:defRPr sz="2200">
                <a:solidFill>
                  <a:schemeClr val="accent3">
                    <a:lumMod val="50000"/>
                  </a:schemeClr>
                </a:solidFill>
              </a:defRPr>
            </a:lvl1pPr>
            <a:lvl5pPr>
              <a:defRPr/>
            </a:lvl5pPr>
          </a:lstStyle>
          <a:p>
            <a:pPr lvl="0"/>
            <a:r>
              <a:rPr lang="nl-NL" noProof="0"/>
              <a:t>&lt;insert text&gt;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F5AC198F-1632-4BD9-9FCA-380B1C60AF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8813" y="3581143"/>
            <a:ext cx="5113336" cy="540000"/>
          </a:xfrm>
          <a:custGeom>
            <a:avLst/>
            <a:gdLst>
              <a:gd name="connsiteX0" fmla="*/ 102002 w 5113336"/>
              <a:gd name="connsiteY0" fmla="*/ 0 h 612000"/>
              <a:gd name="connsiteX1" fmla="*/ 5011334 w 5113336"/>
              <a:gd name="connsiteY1" fmla="*/ 0 h 612000"/>
              <a:gd name="connsiteX2" fmla="*/ 5113336 w 5113336"/>
              <a:gd name="connsiteY2" fmla="*/ 102002 h 612000"/>
              <a:gd name="connsiteX3" fmla="*/ 5113336 w 5113336"/>
              <a:gd name="connsiteY3" fmla="*/ 509998 h 612000"/>
              <a:gd name="connsiteX4" fmla="*/ 5011334 w 5113336"/>
              <a:gd name="connsiteY4" fmla="*/ 612000 h 612000"/>
              <a:gd name="connsiteX5" fmla="*/ 102002 w 5113336"/>
              <a:gd name="connsiteY5" fmla="*/ 612000 h 612000"/>
              <a:gd name="connsiteX6" fmla="*/ 0 w 5113336"/>
              <a:gd name="connsiteY6" fmla="*/ 509998 h 612000"/>
              <a:gd name="connsiteX7" fmla="*/ 0 w 5113336"/>
              <a:gd name="connsiteY7" fmla="*/ 102002 h 612000"/>
              <a:gd name="connsiteX8" fmla="*/ 102002 w 5113336"/>
              <a:gd name="connsiteY8" fmla="*/ 0 h 6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13336" h="612000">
                <a:moveTo>
                  <a:pt x="102002" y="0"/>
                </a:moveTo>
                <a:lnTo>
                  <a:pt x="5011334" y="0"/>
                </a:lnTo>
                <a:cubicBezTo>
                  <a:pt x="5067668" y="0"/>
                  <a:pt x="5113336" y="45668"/>
                  <a:pt x="5113336" y="102002"/>
                </a:cubicBezTo>
                <a:lnTo>
                  <a:pt x="5113336" y="509998"/>
                </a:lnTo>
                <a:cubicBezTo>
                  <a:pt x="5113336" y="566332"/>
                  <a:pt x="5067668" y="612000"/>
                  <a:pt x="5011334" y="612000"/>
                </a:cubicBezTo>
                <a:lnTo>
                  <a:pt x="102002" y="612000"/>
                </a:lnTo>
                <a:cubicBezTo>
                  <a:pt x="45668" y="612000"/>
                  <a:pt x="0" y="566332"/>
                  <a:pt x="0" y="509998"/>
                </a:cubicBezTo>
                <a:lnTo>
                  <a:pt x="0" y="102002"/>
                </a:lnTo>
                <a:cubicBezTo>
                  <a:pt x="0" y="45668"/>
                  <a:pt x="45668" y="0"/>
                  <a:pt x="102002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50000"/>
            </a:schemeClr>
          </a:solidFill>
          <a:ln w="22225">
            <a:solidFill>
              <a:schemeClr val="accent1"/>
            </a:solidFill>
            <a:prstDash val="dash"/>
          </a:ln>
        </p:spPr>
        <p:txBody>
          <a:bodyPr wrap="square" lIns="720000" tIns="0" rIns="108000" anchor="ctr" anchorCtr="0">
            <a:noAutofit/>
          </a:bodyPr>
          <a:lstStyle>
            <a:lvl1pPr marL="0" indent="0">
              <a:buFontTx/>
              <a:buNone/>
              <a:defRPr sz="2200">
                <a:solidFill>
                  <a:schemeClr val="accent3">
                    <a:lumMod val="50000"/>
                  </a:schemeClr>
                </a:solidFill>
              </a:defRPr>
            </a:lvl1pPr>
            <a:lvl5pPr>
              <a:defRPr/>
            </a:lvl5pPr>
          </a:lstStyle>
          <a:p>
            <a:pPr lvl="0"/>
            <a:r>
              <a:rPr lang="nl-NL" noProof="0"/>
              <a:t>&lt;insert text&gt;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7ABF9E6C-100A-4882-BDC5-0BF0326AE71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8814" y="4500755"/>
            <a:ext cx="5113336" cy="540000"/>
          </a:xfrm>
          <a:custGeom>
            <a:avLst/>
            <a:gdLst>
              <a:gd name="connsiteX0" fmla="*/ 102002 w 5113336"/>
              <a:gd name="connsiteY0" fmla="*/ 0 h 612000"/>
              <a:gd name="connsiteX1" fmla="*/ 5011334 w 5113336"/>
              <a:gd name="connsiteY1" fmla="*/ 0 h 612000"/>
              <a:gd name="connsiteX2" fmla="*/ 5113336 w 5113336"/>
              <a:gd name="connsiteY2" fmla="*/ 102002 h 612000"/>
              <a:gd name="connsiteX3" fmla="*/ 5113336 w 5113336"/>
              <a:gd name="connsiteY3" fmla="*/ 509998 h 612000"/>
              <a:gd name="connsiteX4" fmla="*/ 5011334 w 5113336"/>
              <a:gd name="connsiteY4" fmla="*/ 612000 h 612000"/>
              <a:gd name="connsiteX5" fmla="*/ 102002 w 5113336"/>
              <a:gd name="connsiteY5" fmla="*/ 612000 h 612000"/>
              <a:gd name="connsiteX6" fmla="*/ 0 w 5113336"/>
              <a:gd name="connsiteY6" fmla="*/ 509998 h 612000"/>
              <a:gd name="connsiteX7" fmla="*/ 0 w 5113336"/>
              <a:gd name="connsiteY7" fmla="*/ 102002 h 612000"/>
              <a:gd name="connsiteX8" fmla="*/ 102002 w 5113336"/>
              <a:gd name="connsiteY8" fmla="*/ 0 h 6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13336" h="612000">
                <a:moveTo>
                  <a:pt x="102002" y="0"/>
                </a:moveTo>
                <a:lnTo>
                  <a:pt x="5011334" y="0"/>
                </a:lnTo>
                <a:cubicBezTo>
                  <a:pt x="5067668" y="0"/>
                  <a:pt x="5113336" y="45668"/>
                  <a:pt x="5113336" y="102002"/>
                </a:cubicBezTo>
                <a:lnTo>
                  <a:pt x="5113336" y="509998"/>
                </a:lnTo>
                <a:cubicBezTo>
                  <a:pt x="5113336" y="566332"/>
                  <a:pt x="5067668" y="612000"/>
                  <a:pt x="5011334" y="612000"/>
                </a:cubicBezTo>
                <a:lnTo>
                  <a:pt x="102002" y="612000"/>
                </a:lnTo>
                <a:cubicBezTo>
                  <a:pt x="45668" y="612000"/>
                  <a:pt x="0" y="566332"/>
                  <a:pt x="0" y="509998"/>
                </a:cubicBezTo>
                <a:lnTo>
                  <a:pt x="0" y="102002"/>
                </a:lnTo>
                <a:cubicBezTo>
                  <a:pt x="0" y="45668"/>
                  <a:pt x="45668" y="0"/>
                  <a:pt x="102002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50000"/>
            </a:schemeClr>
          </a:solidFill>
          <a:ln w="22225">
            <a:solidFill>
              <a:schemeClr val="accent1"/>
            </a:solidFill>
            <a:prstDash val="dash"/>
          </a:ln>
        </p:spPr>
        <p:txBody>
          <a:bodyPr wrap="square" lIns="720000" tIns="0" rIns="108000" anchor="ctr" anchorCtr="0">
            <a:noAutofit/>
          </a:bodyPr>
          <a:lstStyle>
            <a:lvl1pPr marL="0" indent="0">
              <a:buFontTx/>
              <a:buNone/>
              <a:defRPr sz="2200">
                <a:solidFill>
                  <a:schemeClr val="accent3">
                    <a:lumMod val="50000"/>
                  </a:schemeClr>
                </a:solidFill>
              </a:defRPr>
            </a:lvl1pPr>
            <a:lvl5pPr>
              <a:defRPr/>
            </a:lvl5pPr>
          </a:lstStyle>
          <a:p>
            <a:pPr lvl="0"/>
            <a:r>
              <a:rPr lang="nl-NL" noProof="0"/>
              <a:t>&lt;insert text&gt;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7F8D4058-EB47-4C36-9DF5-95445FF2123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4350" y="1662194"/>
            <a:ext cx="720000" cy="720000"/>
          </a:xfrm>
          <a:custGeom>
            <a:avLst/>
            <a:gdLst>
              <a:gd name="connsiteX0" fmla="*/ 360000 w 720000"/>
              <a:gd name="connsiteY0" fmla="*/ 0 h 720000"/>
              <a:gd name="connsiteX1" fmla="*/ 720000 w 720000"/>
              <a:gd name="connsiteY1" fmla="*/ 360000 h 720000"/>
              <a:gd name="connsiteX2" fmla="*/ 360000 w 720000"/>
              <a:gd name="connsiteY2" fmla="*/ 720000 h 720000"/>
              <a:gd name="connsiteX3" fmla="*/ 0 w 720000"/>
              <a:gd name="connsiteY3" fmla="*/ 360000 h 720000"/>
              <a:gd name="connsiteX4" fmla="*/ 360000 w 720000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000" h="720000">
                <a:moveTo>
                  <a:pt x="360000" y="0"/>
                </a:moveTo>
                <a:cubicBezTo>
                  <a:pt x="558823" y="0"/>
                  <a:pt x="720000" y="161177"/>
                  <a:pt x="720000" y="360000"/>
                </a:cubicBezTo>
                <a:cubicBezTo>
                  <a:pt x="720000" y="558823"/>
                  <a:pt x="558823" y="720000"/>
                  <a:pt x="360000" y="720000"/>
                </a:cubicBezTo>
                <a:cubicBezTo>
                  <a:pt x="161177" y="720000"/>
                  <a:pt x="0" y="558823"/>
                  <a:pt x="0" y="360000"/>
                </a:cubicBezTo>
                <a:cubicBezTo>
                  <a:pt x="0" y="161177"/>
                  <a:pt x="161177" y="0"/>
                  <a:pt x="360000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0" rIns="0"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3000" b="1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nl-NL" noProof="0"/>
              <a:t>#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3E5F764B-5E45-40AB-931D-0BAF1E66BFE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4350" y="2568500"/>
            <a:ext cx="720000" cy="720000"/>
          </a:xfrm>
          <a:custGeom>
            <a:avLst/>
            <a:gdLst>
              <a:gd name="connsiteX0" fmla="*/ 360000 w 720000"/>
              <a:gd name="connsiteY0" fmla="*/ 0 h 720000"/>
              <a:gd name="connsiteX1" fmla="*/ 720000 w 720000"/>
              <a:gd name="connsiteY1" fmla="*/ 360000 h 720000"/>
              <a:gd name="connsiteX2" fmla="*/ 360000 w 720000"/>
              <a:gd name="connsiteY2" fmla="*/ 720000 h 720000"/>
              <a:gd name="connsiteX3" fmla="*/ 0 w 720000"/>
              <a:gd name="connsiteY3" fmla="*/ 360000 h 720000"/>
              <a:gd name="connsiteX4" fmla="*/ 360000 w 720000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000" h="720000">
                <a:moveTo>
                  <a:pt x="360000" y="0"/>
                </a:moveTo>
                <a:cubicBezTo>
                  <a:pt x="558823" y="0"/>
                  <a:pt x="720000" y="161177"/>
                  <a:pt x="720000" y="360000"/>
                </a:cubicBezTo>
                <a:cubicBezTo>
                  <a:pt x="720000" y="558823"/>
                  <a:pt x="558823" y="720000"/>
                  <a:pt x="360000" y="720000"/>
                </a:cubicBezTo>
                <a:cubicBezTo>
                  <a:pt x="161177" y="720000"/>
                  <a:pt x="0" y="558823"/>
                  <a:pt x="0" y="360000"/>
                </a:cubicBezTo>
                <a:cubicBezTo>
                  <a:pt x="0" y="161177"/>
                  <a:pt x="161177" y="0"/>
                  <a:pt x="360000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0" rIns="0"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3000" b="1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nl-NL" noProof="0"/>
              <a:t>#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CFCF50DC-5A0B-4D3F-BED9-CF7E36BEF0B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4350" y="3474806"/>
            <a:ext cx="720000" cy="720000"/>
          </a:xfrm>
          <a:custGeom>
            <a:avLst/>
            <a:gdLst>
              <a:gd name="connsiteX0" fmla="*/ 360000 w 720000"/>
              <a:gd name="connsiteY0" fmla="*/ 0 h 720000"/>
              <a:gd name="connsiteX1" fmla="*/ 720000 w 720000"/>
              <a:gd name="connsiteY1" fmla="*/ 360000 h 720000"/>
              <a:gd name="connsiteX2" fmla="*/ 360000 w 720000"/>
              <a:gd name="connsiteY2" fmla="*/ 720000 h 720000"/>
              <a:gd name="connsiteX3" fmla="*/ 0 w 720000"/>
              <a:gd name="connsiteY3" fmla="*/ 360000 h 720000"/>
              <a:gd name="connsiteX4" fmla="*/ 360000 w 720000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000" h="720000">
                <a:moveTo>
                  <a:pt x="360000" y="0"/>
                </a:moveTo>
                <a:cubicBezTo>
                  <a:pt x="558823" y="0"/>
                  <a:pt x="720000" y="161177"/>
                  <a:pt x="720000" y="360000"/>
                </a:cubicBezTo>
                <a:cubicBezTo>
                  <a:pt x="720000" y="558823"/>
                  <a:pt x="558823" y="720000"/>
                  <a:pt x="360000" y="720000"/>
                </a:cubicBezTo>
                <a:cubicBezTo>
                  <a:pt x="161177" y="720000"/>
                  <a:pt x="0" y="558823"/>
                  <a:pt x="0" y="360000"/>
                </a:cubicBezTo>
                <a:cubicBezTo>
                  <a:pt x="0" y="161177"/>
                  <a:pt x="161177" y="0"/>
                  <a:pt x="360000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0" rIns="0"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3000" b="1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nl-NL" noProof="0"/>
              <a:t>#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FE783DB8-3425-4915-8D64-DBF313E99A7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4350" y="4405012"/>
            <a:ext cx="720000" cy="720000"/>
          </a:xfrm>
          <a:custGeom>
            <a:avLst/>
            <a:gdLst>
              <a:gd name="connsiteX0" fmla="*/ 360000 w 720000"/>
              <a:gd name="connsiteY0" fmla="*/ 0 h 720000"/>
              <a:gd name="connsiteX1" fmla="*/ 720000 w 720000"/>
              <a:gd name="connsiteY1" fmla="*/ 360000 h 720000"/>
              <a:gd name="connsiteX2" fmla="*/ 360000 w 720000"/>
              <a:gd name="connsiteY2" fmla="*/ 720000 h 720000"/>
              <a:gd name="connsiteX3" fmla="*/ 0 w 720000"/>
              <a:gd name="connsiteY3" fmla="*/ 360000 h 720000"/>
              <a:gd name="connsiteX4" fmla="*/ 360000 w 720000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000" h="720000">
                <a:moveTo>
                  <a:pt x="360000" y="0"/>
                </a:moveTo>
                <a:cubicBezTo>
                  <a:pt x="558823" y="0"/>
                  <a:pt x="720000" y="161177"/>
                  <a:pt x="720000" y="360000"/>
                </a:cubicBezTo>
                <a:cubicBezTo>
                  <a:pt x="720000" y="558823"/>
                  <a:pt x="558823" y="720000"/>
                  <a:pt x="360000" y="720000"/>
                </a:cubicBezTo>
                <a:cubicBezTo>
                  <a:pt x="161177" y="720000"/>
                  <a:pt x="0" y="558823"/>
                  <a:pt x="0" y="360000"/>
                </a:cubicBezTo>
                <a:cubicBezTo>
                  <a:pt x="0" y="161177"/>
                  <a:pt x="161177" y="0"/>
                  <a:pt x="360000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0" rIns="0"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3000" b="1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nl-NL" noProof="0"/>
              <a:t>#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3B4E82CB-C06A-4A37-B42C-3D7E76E2475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8813" y="5420369"/>
            <a:ext cx="5113336" cy="540000"/>
          </a:xfrm>
          <a:custGeom>
            <a:avLst/>
            <a:gdLst>
              <a:gd name="connsiteX0" fmla="*/ 102002 w 5113336"/>
              <a:gd name="connsiteY0" fmla="*/ 0 h 612000"/>
              <a:gd name="connsiteX1" fmla="*/ 5011334 w 5113336"/>
              <a:gd name="connsiteY1" fmla="*/ 0 h 612000"/>
              <a:gd name="connsiteX2" fmla="*/ 5113336 w 5113336"/>
              <a:gd name="connsiteY2" fmla="*/ 102002 h 612000"/>
              <a:gd name="connsiteX3" fmla="*/ 5113336 w 5113336"/>
              <a:gd name="connsiteY3" fmla="*/ 509998 h 612000"/>
              <a:gd name="connsiteX4" fmla="*/ 5011334 w 5113336"/>
              <a:gd name="connsiteY4" fmla="*/ 612000 h 612000"/>
              <a:gd name="connsiteX5" fmla="*/ 102002 w 5113336"/>
              <a:gd name="connsiteY5" fmla="*/ 612000 h 612000"/>
              <a:gd name="connsiteX6" fmla="*/ 0 w 5113336"/>
              <a:gd name="connsiteY6" fmla="*/ 509998 h 612000"/>
              <a:gd name="connsiteX7" fmla="*/ 0 w 5113336"/>
              <a:gd name="connsiteY7" fmla="*/ 102002 h 612000"/>
              <a:gd name="connsiteX8" fmla="*/ 102002 w 5113336"/>
              <a:gd name="connsiteY8" fmla="*/ 0 h 6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13336" h="612000">
                <a:moveTo>
                  <a:pt x="102002" y="0"/>
                </a:moveTo>
                <a:lnTo>
                  <a:pt x="5011334" y="0"/>
                </a:lnTo>
                <a:cubicBezTo>
                  <a:pt x="5067668" y="0"/>
                  <a:pt x="5113336" y="45668"/>
                  <a:pt x="5113336" y="102002"/>
                </a:cubicBezTo>
                <a:lnTo>
                  <a:pt x="5113336" y="509998"/>
                </a:lnTo>
                <a:cubicBezTo>
                  <a:pt x="5113336" y="566332"/>
                  <a:pt x="5067668" y="612000"/>
                  <a:pt x="5011334" y="612000"/>
                </a:cubicBezTo>
                <a:lnTo>
                  <a:pt x="102002" y="612000"/>
                </a:lnTo>
                <a:cubicBezTo>
                  <a:pt x="45668" y="612000"/>
                  <a:pt x="0" y="566332"/>
                  <a:pt x="0" y="509998"/>
                </a:cubicBezTo>
                <a:lnTo>
                  <a:pt x="0" y="102002"/>
                </a:lnTo>
                <a:cubicBezTo>
                  <a:pt x="0" y="45668"/>
                  <a:pt x="45668" y="0"/>
                  <a:pt x="102002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50000"/>
            </a:schemeClr>
          </a:solidFill>
          <a:ln w="22225">
            <a:solidFill>
              <a:schemeClr val="accent1"/>
            </a:solidFill>
            <a:prstDash val="dash"/>
          </a:ln>
        </p:spPr>
        <p:txBody>
          <a:bodyPr wrap="square" lIns="720000" tIns="0" rIns="108000" anchor="ctr" anchorCtr="0">
            <a:noAutofit/>
          </a:bodyPr>
          <a:lstStyle>
            <a:lvl1pPr marL="0" indent="0">
              <a:buFontTx/>
              <a:buNone/>
              <a:defRPr sz="2200">
                <a:solidFill>
                  <a:schemeClr val="accent3">
                    <a:lumMod val="50000"/>
                  </a:schemeClr>
                </a:solidFill>
              </a:defRPr>
            </a:lvl1pPr>
            <a:lvl5pPr>
              <a:defRPr/>
            </a:lvl5pPr>
          </a:lstStyle>
          <a:p>
            <a:pPr lvl="0"/>
            <a:r>
              <a:rPr lang="nl-NL" noProof="0"/>
              <a:t>&lt;insert text&gt;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A3FEBEB2-8C4F-4AA8-90BC-FF64B9B2A50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4349" y="5332044"/>
            <a:ext cx="720000" cy="720000"/>
          </a:xfrm>
          <a:custGeom>
            <a:avLst/>
            <a:gdLst>
              <a:gd name="connsiteX0" fmla="*/ 360000 w 720000"/>
              <a:gd name="connsiteY0" fmla="*/ 0 h 720000"/>
              <a:gd name="connsiteX1" fmla="*/ 720000 w 720000"/>
              <a:gd name="connsiteY1" fmla="*/ 360000 h 720000"/>
              <a:gd name="connsiteX2" fmla="*/ 360000 w 720000"/>
              <a:gd name="connsiteY2" fmla="*/ 720000 h 720000"/>
              <a:gd name="connsiteX3" fmla="*/ 0 w 720000"/>
              <a:gd name="connsiteY3" fmla="*/ 360000 h 720000"/>
              <a:gd name="connsiteX4" fmla="*/ 360000 w 720000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000" h="720000">
                <a:moveTo>
                  <a:pt x="360000" y="0"/>
                </a:moveTo>
                <a:cubicBezTo>
                  <a:pt x="558823" y="0"/>
                  <a:pt x="720000" y="161177"/>
                  <a:pt x="720000" y="360000"/>
                </a:cubicBezTo>
                <a:cubicBezTo>
                  <a:pt x="720000" y="558823"/>
                  <a:pt x="558823" y="720000"/>
                  <a:pt x="360000" y="720000"/>
                </a:cubicBezTo>
                <a:cubicBezTo>
                  <a:pt x="161177" y="720000"/>
                  <a:pt x="0" y="558823"/>
                  <a:pt x="0" y="360000"/>
                </a:cubicBezTo>
                <a:cubicBezTo>
                  <a:pt x="0" y="161177"/>
                  <a:pt x="161177" y="0"/>
                  <a:pt x="360000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0" rIns="0"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3000" b="1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nl-NL" noProof="0"/>
              <a:t>#</a:t>
            </a:r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76163A9A-AF55-4B42-AAF6-DCA20D5BEE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19852" y="1743644"/>
            <a:ext cx="5113336" cy="540000"/>
          </a:xfrm>
          <a:custGeom>
            <a:avLst/>
            <a:gdLst>
              <a:gd name="connsiteX0" fmla="*/ 102002 w 5113336"/>
              <a:gd name="connsiteY0" fmla="*/ 0 h 612000"/>
              <a:gd name="connsiteX1" fmla="*/ 5011334 w 5113336"/>
              <a:gd name="connsiteY1" fmla="*/ 0 h 612000"/>
              <a:gd name="connsiteX2" fmla="*/ 5113336 w 5113336"/>
              <a:gd name="connsiteY2" fmla="*/ 102002 h 612000"/>
              <a:gd name="connsiteX3" fmla="*/ 5113336 w 5113336"/>
              <a:gd name="connsiteY3" fmla="*/ 509998 h 612000"/>
              <a:gd name="connsiteX4" fmla="*/ 5011334 w 5113336"/>
              <a:gd name="connsiteY4" fmla="*/ 612000 h 612000"/>
              <a:gd name="connsiteX5" fmla="*/ 102002 w 5113336"/>
              <a:gd name="connsiteY5" fmla="*/ 612000 h 612000"/>
              <a:gd name="connsiteX6" fmla="*/ 0 w 5113336"/>
              <a:gd name="connsiteY6" fmla="*/ 509998 h 612000"/>
              <a:gd name="connsiteX7" fmla="*/ 0 w 5113336"/>
              <a:gd name="connsiteY7" fmla="*/ 102002 h 612000"/>
              <a:gd name="connsiteX8" fmla="*/ 102002 w 5113336"/>
              <a:gd name="connsiteY8" fmla="*/ 0 h 6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13336" h="612000">
                <a:moveTo>
                  <a:pt x="102002" y="0"/>
                </a:moveTo>
                <a:lnTo>
                  <a:pt x="5011334" y="0"/>
                </a:lnTo>
                <a:cubicBezTo>
                  <a:pt x="5067668" y="0"/>
                  <a:pt x="5113336" y="45668"/>
                  <a:pt x="5113336" y="102002"/>
                </a:cubicBezTo>
                <a:lnTo>
                  <a:pt x="5113336" y="509998"/>
                </a:lnTo>
                <a:cubicBezTo>
                  <a:pt x="5113336" y="566332"/>
                  <a:pt x="5067668" y="612000"/>
                  <a:pt x="5011334" y="612000"/>
                </a:cubicBezTo>
                <a:lnTo>
                  <a:pt x="102002" y="612000"/>
                </a:lnTo>
                <a:cubicBezTo>
                  <a:pt x="45668" y="612000"/>
                  <a:pt x="0" y="566332"/>
                  <a:pt x="0" y="509998"/>
                </a:cubicBezTo>
                <a:lnTo>
                  <a:pt x="0" y="102002"/>
                </a:lnTo>
                <a:cubicBezTo>
                  <a:pt x="0" y="45668"/>
                  <a:pt x="45668" y="0"/>
                  <a:pt x="102002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50000"/>
            </a:schemeClr>
          </a:solidFill>
          <a:ln w="22225">
            <a:solidFill>
              <a:schemeClr val="accent1"/>
            </a:solidFill>
            <a:prstDash val="dash"/>
          </a:ln>
        </p:spPr>
        <p:txBody>
          <a:bodyPr wrap="square" lIns="720000" tIns="0" rIns="108000" anchor="ctr" anchorCtr="0">
            <a:noAutofit/>
          </a:bodyPr>
          <a:lstStyle>
            <a:lvl1pPr marL="0" indent="0">
              <a:buFontTx/>
              <a:buNone/>
              <a:defRPr sz="2200">
                <a:solidFill>
                  <a:schemeClr val="accent3">
                    <a:lumMod val="50000"/>
                  </a:schemeClr>
                </a:solidFill>
              </a:defRPr>
            </a:lvl1pPr>
            <a:lvl5pPr>
              <a:defRPr/>
            </a:lvl5pPr>
          </a:lstStyle>
          <a:p>
            <a:pPr lvl="0"/>
            <a:r>
              <a:rPr lang="nl-NL" noProof="0"/>
              <a:t>&lt;insert text&gt;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A33F0C51-1C3D-4D53-99D8-7683F47F507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19852" y="2663256"/>
            <a:ext cx="5113336" cy="540000"/>
          </a:xfrm>
          <a:custGeom>
            <a:avLst/>
            <a:gdLst>
              <a:gd name="connsiteX0" fmla="*/ 102002 w 5113336"/>
              <a:gd name="connsiteY0" fmla="*/ 0 h 612000"/>
              <a:gd name="connsiteX1" fmla="*/ 5011334 w 5113336"/>
              <a:gd name="connsiteY1" fmla="*/ 0 h 612000"/>
              <a:gd name="connsiteX2" fmla="*/ 5113336 w 5113336"/>
              <a:gd name="connsiteY2" fmla="*/ 102002 h 612000"/>
              <a:gd name="connsiteX3" fmla="*/ 5113336 w 5113336"/>
              <a:gd name="connsiteY3" fmla="*/ 509998 h 612000"/>
              <a:gd name="connsiteX4" fmla="*/ 5011334 w 5113336"/>
              <a:gd name="connsiteY4" fmla="*/ 612000 h 612000"/>
              <a:gd name="connsiteX5" fmla="*/ 102002 w 5113336"/>
              <a:gd name="connsiteY5" fmla="*/ 612000 h 612000"/>
              <a:gd name="connsiteX6" fmla="*/ 0 w 5113336"/>
              <a:gd name="connsiteY6" fmla="*/ 509998 h 612000"/>
              <a:gd name="connsiteX7" fmla="*/ 0 w 5113336"/>
              <a:gd name="connsiteY7" fmla="*/ 102002 h 612000"/>
              <a:gd name="connsiteX8" fmla="*/ 102002 w 5113336"/>
              <a:gd name="connsiteY8" fmla="*/ 0 h 6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13336" h="612000">
                <a:moveTo>
                  <a:pt x="102002" y="0"/>
                </a:moveTo>
                <a:lnTo>
                  <a:pt x="5011334" y="0"/>
                </a:lnTo>
                <a:cubicBezTo>
                  <a:pt x="5067668" y="0"/>
                  <a:pt x="5113336" y="45668"/>
                  <a:pt x="5113336" y="102002"/>
                </a:cubicBezTo>
                <a:lnTo>
                  <a:pt x="5113336" y="509998"/>
                </a:lnTo>
                <a:cubicBezTo>
                  <a:pt x="5113336" y="566332"/>
                  <a:pt x="5067668" y="612000"/>
                  <a:pt x="5011334" y="612000"/>
                </a:cubicBezTo>
                <a:lnTo>
                  <a:pt x="102002" y="612000"/>
                </a:lnTo>
                <a:cubicBezTo>
                  <a:pt x="45668" y="612000"/>
                  <a:pt x="0" y="566332"/>
                  <a:pt x="0" y="509998"/>
                </a:cubicBezTo>
                <a:lnTo>
                  <a:pt x="0" y="102002"/>
                </a:lnTo>
                <a:cubicBezTo>
                  <a:pt x="0" y="45668"/>
                  <a:pt x="45668" y="0"/>
                  <a:pt x="102002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50000"/>
            </a:schemeClr>
          </a:solidFill>
          <a:ln w="22225">
            <a:solidFill>
              <a:schemeClr val="accent1"/>
            </a:solidFill>
            <a:prstDash val="dash"/>
          </a:ln>
        </p:spPr>
        <p:txBody>
          <a:bodyPr wrap="square" lIns="720000" tIns="0" rIns="108000" anchor="ctr" anchorCtr="0">
            <a:noAutofit/>
          </a:bodyPr>
          <a:lstStyle>
            <a:lvl1pPr marL="0" indent="0">
              <a:buFontTx/>
              <a:buNone/>
              <a:defRPr sz="2200">
                <a:solidFill>
                  <a:schemeClr val="accent3">
                    <a:lumMod val="50000"/>
                  </a:schemeClr>
                </a:solidFill>
              </a:defRPr>
            </a:lvl1pPr>
            <a:lvl5pPr>
              <a:defRPr/>
            </a:lvl5pPr>
          </a:lstStyle>
          <a:p>
            <a:pPr lvl="0"/>
            <a:r>
              <a:rPr lang="nl-NL" noProof="0"/>
              <a:t>&lt;insert text&gt;</a:t>
            </a:r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7E5AD98E-E2E3-4B33-B201-25A553232E3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419852" y="3582868"/>
            <a:ext cx="5113336" cy="540000"/>
          </a:xfrm>
          <a:custGeom>
            <a:avLst/>
            <a:gdLst>
              <a:gd name="connsiteX0" fmla="*/ 102002 w 5113336"/>
              <a:gd name="connsiteY0" fmla="*/ 0 h 612000"/>
              <a:gd name="connsiteX1" fmla="*/ 5011334 w 5113336"/>
              <a:gd name="connsiteY1" fmla="*/ 0 h 612000"/>
              <a:gd name="connsiteX2" fmla="*/ 5113336 w 5113336"/>
              <a:gd name="connsiteY2" fmla="*/ 102002 h 612000"/>
              <a:gd name="connsiteX3" fmla="*/ 5113336 w 5113336"/>
              <a:gd name="connsiteY3" fmla="*/ 509998 h 612000"/>
              <a:gd name="connsiteX4" fmla="*/ 5011334 w 5113336"/>
              <a:gd name="connsiteY4" fmla="*/ 612000 h 612000"/>
              <a:gd name="connsiteX5" fmla="*/ 102002 w 5113336"/>
              <a:gd name="connsiteY5" fmla="*/ 612000 h 612000"/>
              <a:gd name="connsiteX6" fmla="*/ 0 w 5113336"/>
              <a:gd name="connsiteY6" fmla="*/ 509998 h 612000"/>
              <a:gd name="connsiteX7" fmla="*/ 0 w 5113336"/>
              <a:gd name="connsiteY7" fmla="*/ 102002 h 612000"/>
              <a:gd name="connsiteX8" fmla="*/ 102002 w 5113336"/>
              <a:gd name="connsiteY8" fmla="*/ 0 h 6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13336" h="612000">
                <a:moveTo>
                  <a:pt x="102002" y="0"/>
                </a:moveTo>
                <a:lnTo>
                  <a:pt x="5011334" y="0"/>
                </a:lnTo>
                <a:cubicBezTo>
                  <a:pt x="5067668" y="0"/>
                  <a:pt x="5113336" y="45668"/>
                  <a:pt x="5113336" y="102002"/>
                </a:cubicBezTo>
                <a:lnTo>
                  <a:pt x="5113336" y="509998"/>
                </a:lnTo>
                <a:cubicBezTo>
                  <a:pt x="5113336" y="566332"/>
                  <a:pt x="5067668" y="612000"/>
                  <a:pt x="5011334" y="612000"/>
                </a:cubicBezTo>
                <a:lnTo>
                  <a:pt x="102002" y="612000"/>
                </a:lnTo>
                <a:cubicBezTo>
                  <a:pt x="45668" y="612000"/>
                  <a:pt x="0" y="566332"/>
                  <a:pt x="0" y="509998"/>
                </a:cubicBezTo>
                <a:lnTo>
                  <a:pt x="0" y="102002"/>
                </a:lnTo>
                <a:cubicBezTo>
                  <a:pt x="0" y="45668"/>
                  <a:pt x="45668" y="0"/>
                  <a:pt x="102002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50000"/>
            </a:schemeClr>
          </a:solidFill>
          <a:ln w="22225">
            <a:solidFill>
              <a:schemeClr val="accent1"/>
            </a:solidFill>
            <a:prstDash val="dash"/>
          </a:ln>
        </p:spPr>
        <p:txBody>
          <a:bodyPr wrap="square" lIns="720000" tIns="0" rIns="108000" anchor="ctr" anchorCtr="0">
            <a:noAutofit/>
          </a:bodyPr>
          <a:lstStyle>
            <a:lvl1pPr marL="0" indent="0">
              <a:buFontTx/>
              <a:buNone/>
              <a:defRPr sz="2200">
                <a:solidFill>
                  <a:schemeClr val="accent3">
                    <a:lumMod val="50000"/>
                  </a:schemeClr>
                </a:solidFill>
              </a:defRPr>
            </a:lvl1pPr>
            <a:lvl5pPr>
              <a:defRPr/>
            </a:lvl5pPr>
          </a:lstStyle>
          <a:p>
            <a:pPr lvl="0"/>
            <a:r>
              <a:rPr lang="nl-NL" noProof="0"/>
              <a:t>&lt;insert text&gt;</a:t>
            </a:r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6B3144EC-0FF1-467C-802D-EBD918A9349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419853" y="4502480"/>
            <a:ext cx="5113336" cy="540000"/>
          </a:xfrm>
          <a:custGeom>
            <a:avLst/>
            <a:gdLst>
              <a:gd name="connsiteX0" fmla="*/ 102002 w 5113336"/>
              <a:gd name="connsiteY0" fmla="*/ 0 h 612000"/>
              <a:gd name="connsiteX1" fmla="*/ 5011334 w 5113336"/>
              <a:gd name="connsiteY1" fmla="*/ 0 h 612000"/>
              <a:gd name="connsiteX2" fmla="*/ 5113336 w 5113336"/>
              <a:gd name="connsiteY2" fmla="*/ 102002 h 612000"/>
              <a:gd name="connsiteX3" fmla="*/ 5113336 w 5113336"/>
              <a:gd name="connsiteY3" fmla="*/ 509998 h 612000"/>
              <a:gd name="connsiteX4" fmla="*/ 5011334 w 5113336"/>
              <a:gd name="connsiteY4" fmla="*/ 612000 h 612000"/>
              <a:gd name="connsiteX5" fmla="*/ 102002 w 5113336"/>
              <a:gd name="connsiteY5" fmla="*/ 612000 h 612000"/>
              <a:gd name="connsiteX6" fmla="*/ 0 w 5113336"/>
              <a:gd name="connsiteY6" fmla="*/ 509998 h 612000"/>
              <a:gd name="connsiteX7" fmla="*/ 0 w 5113336"/>
              <a:gd name="connsiteY7" fmla="*/ 102002 h 612000"/>
              <a:gd name="connsiteX8" fmla="*/ 102002 w 5113336"/>
              <a:gd name="connsiteY8" fmla="*/ 0 h 6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13336" h="612000">
                <a:moveTo>
                  <a:pt x="102002" y="0"/>
                </a:moveTo>
                <a:lnTo>
                  <a:pt x="5011334" y="0"/>
                </a:lnTo>
                <a:cubicBezTo>
                  <a:pt x="5067668" y="0"/>
                  <a:pt x="5113336" y="45668"/>
                  <a:pt x="5113336" y="102002"/>
                </a:cubicBezTo>
                <a:lnTo>
                  <a:pt x="5113336" y="509998"/>
                </a:lnTo>
                <a:cubicBezTo>
                  <a:pt x="5113336" y="566332"/>
                  <a:pt x="5067668" y="612000"/>
                  <a:pt x="5011334" y="612000"/>
                </a:cubicBezTo>
                <a:lnTo>
                  <a:pt x="102002" y="612000"/>
                </a:lnTo>
                <a:cubicBezTo>
                  <a:pt x="45668" y="612000"/>
                  <a:pt x="0" y="566332"/>
                  <a:pt x="0" y="509998"/>
                </a:cubicBezTo>
                <a:lnTo>
                  <a:pt x="0" y="102002"/>
                </a:lnTo>
                <a:cubicBezTo>
                  <a:pt x="0" y="45668"/>
                  <a:pt x="45668" y="0"/>
                  <a:pt x="102002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50000"/>
            </a:schemeClr>
          </a:solidFill>
          <a:ln w="22225">
            <a:solidFill>
              <a:schemeClr val="accent1"/>
            </a:solidFill>
            <a:prstDash val="dash"/>
          </a:ln>
        </p:spPr>
        <p:txBody>
          <a:bodyPr wrap="square" lIns="720000" tIns="0" rIns="108000" anchor="ctr" anchorCtr="0">
            <a:noAutofit/>
          </a:bodyPr>
          <a:lstStyle>
            <a:lvl1pPr marL="0" indent="0">
              <a:buFontTx/>
              <a:buNone/>
              <a:defRPr sz="2200">
                <a:solidFill>
                  <a:schemeClr val="accent3">
                    <a:lumMod val="50000"/>
                  </a:schemeClr>
                </a:solidFill>
              </a:defRPr>
            </a:lvl1pPr>
            <a:lvl5pPr>
              <a:defRPr/>
            </a:lvl5pPr>
          </a:lstStyle>
          <a:p>
            <a:pPr lvl="0"/>
            <a:r>
              <a:rPr lang="nl-NL" noProof="0"/>
              <a:t>&lt;insert text&gt;</a:t>
            </a:r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BECB38EC-50A8-4B6D-B655-72532D0CDD7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75389" y="1663919"/>
            <a:ext cx="720000" cy="720000"/>
          </a:xfrm>
          <a:custGeom>
            <a:avLst/>
            <a:gdLst>
              <a:gd name="connsiteX0" fmla="*/ 360000 w 720000"/>
              <a:gd name="connsiteY0" fmla="*/ 0 h 720000"/>
              <a:gd name="connsiteX1" fmla="*/ 720000 w 720000"/>
              <a:gd name="connsiteY1" fmla="*/ 360000 h 720000"/>
              <a:gd name="connsiteX2" fmla="*/ 360000 w 720000"/>
              <a:gd name="connsiteY2" fmla="*/ 720000 h 720000"/>
              <a:gd name="connsiteX3" fmla="*/ 0 w 720000"/>
              <a:gd name="connsiteY3" fmla="*/ 360000 h 720000"/>
              <a:gd name="connsiteX4" fmla="*/ 360000 w 720000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000" h="720000">
                <a:moveTo>
                  <a:pt x="360000" y="0"/>
                </a:moveTo>
                <a:cubicBezTo>
                  <a:pt x="558823" y="0"/>
                  <a:pt x="720000" y="161177"/>
                  <a:pt x="720000" y="360000"/>
                </a:cubicBezTo>
                <a:cubicBezTo>
                  <a:pt x="720000" y="558823"/>
                  <a:pt x="558823" y="720000"/>
                  <a:pt x="360000" y="720000"/>
                </a:cubicBezTo>
                <a:cubicBezTo>
                  <a:pt x="161177" y="720000"/>
                  <a:pt x="0" y="558823"/>
                  <a:pt x="0" y="360000"/>
                </a:cubicBezTo>
                <a:cubicBezTo>
                  <a:pt x="0" y="161177"/>
                  <a:pt x="161177" y="0"/>
                  <a:pt x="360000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0" rIns="0"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3000" b="1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nl-NL" noProof="0"/>
              <a:t>#</a:t>
            </a:r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89268217-9538-4499-A68D-DC1E94509D3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75389" y="2570225"/>
            <a:ext cx="720000" cy="720000"/>
          </a:xfrm>
          <a:custGeom>
            <a:avLst/>
            <a:gdLst>
              <a:gd name="connsiteX0" fmla="*/ 360000 w 720000"/>
              <a:gd name="connsiteY0" fmla="*/ 0 h 720000"/>
              <a:gd name="connsiteX1" fmla="*/ 720000 w 720000"/>
              <a:gd name="connsiteY1" fmla="*/ 360000 h 720000"/>
              <a:gd name="connsiteX2" fmla="*/ 360000 w 720000"/>
              <a:gd name="connsiteY2" fmla="*/ 720000 h 720000"/>
              <a:gd name="connsiteX3" fmla="*/ 0 w 720000"/>
              <a:gd name="connsiteY3" fmla="*/ 360000 h 720000"/>
              <a:gd name="connsiteX4" fmla="*/ 360000 w 720000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000" h="720000">
                <a:moveTo>
                  <a:pt x="360000" y="0"/>
                </a:moveTo>
                <a:cubicBezTo>
                  <a:pt x="558823" y="0"/>
                  <a:pt x="720000" y="161177"/>
                  <a:pt x="720000" y="360000"/>
                </a:cubicBezTo>
                <a:cubicBezTo>
                  <a:pt x="720000" y="558823"/>
                  <a:pt x="558823" y="720000"/>
                  <a:pt x="360000" y="720000"/>
                </a:cubicBezTo>
                <a:cubicBezTo>
                  <a:pt x="161177" y="720000"/>
                  <a:pt x="0" y="558823"/>
                  <a:pt x="0" y="360000"/>
                </a:cubicBezTo>
                <a:cubicBezTo>
                  <a:pt x="0" y="161177"/>
                  <a:pt x="161177" y="0"/>
                  <a:pt x="360000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0" rIns="0"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3000" b="1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nl-NL" noProof="0"/>
              <a:t>#</a:t>
            </a:r>
          </a:p>
        </p:txBody>
      </p:sp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20250AEA-1130-43F7-A4AF-B4C9A47A551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75389" y="3476531"/>
            <a:ext cx="720000" cy="720000"/>
          </a:xfrm>
          <a:custGeom>
            <a:avLst/>
            <a:gdLst>
              <a:gd name="connsiteX0" fmla="*/ 360000 w 720000"/>
              <a:gd name="connsiteY0" fmla="*/ 0 h 720000"/>
              <a:gd name="connsiteX1" fmla="*/ 720000 w 720000"/>
              <a:gd name="connsiteY1" fmla="*/ 360000 h 720000"/>
              <a:gd name="connsiteX2" fmla="*/ 360000 w 720000"/>
              <a:gd name="connsiteY2" fmla="*/ 720000 h 720000"/>
              <a:gd name="connsiteX3" fmla="*/ 0 w 720000"/>
              <a:gd name="connsiteY3" fmla="*/ 360000 h 720000"/>
              <a:gd name="connsiteX4" fmla="*/ 360000 w 720000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000" h="720000">
                <a:moveTo>
                  <a:pt x="360000" y="0"/>
                </a:moveTo>
                <a:cubicBezTo>
                  <a:pt x="558823" y="0"/>
                  <a:pt x="720000" y="161177"/>
                  <a:pt x="720000" y="360000"/>
                </a:cubicBezTo>
                <a:cubicBezTo>
                  <a:pt x="720000" y="558823"/>
                  <a:pt x="558823" y="720000"/>
                  <a:pt x="360000" y="720000"/>
                </a:cubicBezTo>
                <a:cubicBezTo>
                  <a:pt x="161177" y="720000"/>
                  <a:pt x="0" y="558823"/>
                  <a:pt x="0" y="360000"/>
                </a:cubicBezTo>
                <a:cubicBezTo>
                  <a:pt x="0" y="161177"/>
                  <a:pt x="161177" y="0"/>
                  <a:pt x="360000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0" rIns="0"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3000" b="1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nl-NL" noProof="0"/>
              <a:t>#</a:t>
            </a:r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42AE508D-DB95-47AD-9A4C-36242124E18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75389" y="4406737"/>
            <a:ext cx="720000" cy="720000"/>
          </a:xfrm>
          <a:custGeom>
            <a:avLst/>
            <a:gdLst>
              <a:gd name="connsiteX0" fmla="*/ 360000 w 720000"/>
              <a:gd name="connsiteY0" fmla="*/ 0 h 720000"/>
              <a:gd name="connsiteX1" fmla="*/ 720000 w 720000"/>
              <a:gd name="connsiteY1" fmla="*/ 360000 h 720000"/>
              <a:gd name="connsiteX2" fmla="*/ 360000 w 720000"/>
              <a:gd name="connsiteY2" fmla="*/ 720000 h 720000"/>
              <a:gd name="connsiteX3" fmla="*/ 0 w 720000"/>
              <a:gd name="connsiteY3" fmla="*/ 360000 h 720000"/>
              <a:gd name="connsiteX4" fmla="*/ 360000 w 720000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000" h="720000">
                <a:moveTo>
                  <a:pt x="360000" y="0"/>
                </a:moveTo>
                <a:cubicBezTo>
                  <a:pt x="558823" y="0"/>
                  <a:pt x="720000" y="161177"/>
                  <a:pt x="720000" y="360000"/>
                </a:cubicBezTo>
                <a:cubicBezTo>
                  <a:pt x="720000" y="558823"/>
                  <a:pt x="558823" y="720000"/>
                  <a:pt x="360000" y="720000"/>
                </a:cubicBezTo>
                <a:cubicBezTo>
                  <a:pt x="161177" y="720000"/>
                  <a:pt x="0" y="558823"/>
                  <a:pt x="0" y="360000"/>
                </a:cubicBezTo>
                <a:cubicBezTo>
                  <a:pt x="0" y="161177"/>
                  <a:pt x="161177" y="0"/>
                  <a:pt x="360000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0" rIns="0"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3000" b="1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nl-NL" noProof="0"/>
              <a:t>#</a:t>
            </a:r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DFA88310-0E3D-4B58-BF59-6FB790A718F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419852" y="5422094"/>
            <a:ext cx="5113336" cy="540000"/>
          </a:xfrm>
          <a:custGeom>
            <a:avLst/>
            <a:gdLst>
              <a:gd name="connsiteX0" fmla="*/ 102002 w 5113336"/>
              <a:gd name="connsiteY0" fmla="*/ 0 h 612000"/>
              <a:gd name="connsiteX1" fmla="*/ 5011334 w 5113336"/>
              <a:gd name="connsiteY1" fmla="*/ 0 h 612000"/>
              <a:gd name="connsiteX2" fmla="*/ 5113336 w 5113336"/>
              <a:gd name="connsiteY2" fmla="*/ 102002 h 612000"/>
              <a:gd name="connsiteX3" fmla="*/ 5113336 w 5113336"/>
              <a:gd name="connsiteY3" fmla="*/ 509998 h 612000"/>
              <a:gd name="connsiteX4" fmla="*/ 5011334 w 5113336"/>
              <a:gd name="connsiteY4" fmla="*/ 612000 h 612000"/>
              <a:gd name="connsiteX5" fmla="*/ 102002 w 5113336"/>
              <a:gd name="connsiteY5" fmla="*/ 612000 h 612000"/>
              <a:gd name="connsiteX6" fmla="*/ 0 w 5113336"/>
              <a:gd name="connsiteY6" fmla="*/ 509998 h 612000"/>
              <a:gd name="connsiteX7" fmla="*/ 0 w 5113336"/>
              <a:gd name="connsiteY7" fmla="*/ 102002 h 612000"/>
              <a:gd name="connsiteX8" fmla="*/ 102002 w 5113336"/>
              <a:gd name="connsiteY8" fmla="*/ 0 h 6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13336" h="612000">
                <a:moveTo>
                  <a:pt x="102002" y="0"/>
                </a:moveTo>
                <a:lnTo>
                  <a:pt x="5011334" y="0"/>
                </a:lnTo>
                <a:cubicBezTo>
                  <a:pt x="5067668" y="0"/>
                  <a:pt x="5113336" y="45668"/>
                  <a:pt x="5113336" y="102002"/>
                </a:cubicBezTo>
                <a:lnTo>
                  <a:pt x="5113336" y="509998"/>
                </a:lnTo>
                <a:cubicBezTo>
                  <a:pt x="5113336" y="566332"/>
                  <a:pt x="5067668" y="612000"/>
                  <a:pt x="5011334" y="612000"/>
                </a:cubicBezTo>
                <a:lnTo>
                  <a:pt x="102002" y="612000"/>
                </a:lnTo>
                <a:cubicBezTo>
                  <a:pt x="45668" y="612000"/>
                  <a:pt x="0" y="566332"/>
                  <a:pt x="0" y="509998"/>
                </a:cubicBezTo>
                <a:lnTo>
                  <a:pt x="0" y="102002"/>
                </a:lnTo>
                <a:cubicBezTo>
                  <a:pt x="0" y="45668"/>
                  <a:pt x="45668" y="0"/>
                  <a:pt x="102002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50000"/>
            </a:schemeClr>
          </a:solidFill>
          <a:ln w="22225">
            <a:solidFill>
              <a:schemeClr val="accent1"/>
            </a:solidFill>
            <a:prstDash val="dash"/>
          </a:ln>
        </p:spPr>
        <p:txBody>
          <a:bodyPr wrap="square" lIns="720000" tIns="0" rIns="108000" anchor="ctr" anchorCtr="0">
            <a:noAutofit/>
          </a:bodyPr>
          <a:lstStyle>
            <a:lvl1pPr marL="0" indent="0">
              <a:buFontTx/>
              <a:buNone/>
              <a:defRPr sz="2200">
                <a:solidFill>
                  <a:schemeClr val="accent3">
                    <a:lumMod val="50000"/>
                  </a:schemeClr>
                </a:solidFill>
              </a:defRPr>
            </a:lvl1pPr>
            <a:lvl5pPr>
              <a:defRPr/>
            </a:lvl5pPr>
          </a:lstStyle>
          <a:p>
            <a:pPr lvl="0"/>
            <a:r>
              <a:rPr lang="nl-NL" noProof="0"/>
              <a:t>&lt;insert text&gt;</a:t>
            </a:r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1CDF079D-0BC7-4349-8C93-0EBC58C394B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275388" y="5333769"/>
            <a:ext cx="720000" cy="720000"/>
          </a:xfrm>
          <a:custGeom>
            <a:avLst/>
            <a:gdLst>
              <a:gd name="connsiteX0" fmla="*/ 360000 w 720000"/>
              <a:gd name="connsiteY0" fmla="*/ 0 h 720000"/>
              <a:gd name="connsiteX1" fmla="*/ 720000 w 720000"/>
              <a:gd name="connsiteY1" fmla="*/ 360000 h 720000"/>
              <a:gd name="connsiteX2" fmla="*/ 360000 w 720000"/>
              <a:gd name="connsiteY2" fmla="*/ 720000 h 720000"/>
              <a:gd name="connsiteX3" fmla="*/ 0 w 720000"/>
              <a:gd name="connsiteY3" fmla="*/ 360000 h 720000"/>
              <a:gd name="connsiteX4" fmla="*/ 360000 w 720000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000" h="720000">
                <a:moveTo>
                  <a:pt x="360000" y="0"/>
                </a:moveTo>
                <a:cubicBezTo>
                  <a:pt x="558823" y="0"/>
                  <a:pt x="720000" y="161177"/>
                  <a:pt x="720000" y="360000"/>
                </a:cubicBezTo>
                <a:cubicBezTo>
                  <a:pt x="720000" y="558823"/>
                  <a:pt x="558823" y="720000"/>
                  <a:pt x="360000" y="720000"/>
                </a:cubicBezTo>
                <a:cubicBezTo>
                  <a:pt x="161177" y="720000"/>
                  <a:pt x="0" y="558823"/>
                  <a:pt x="0" y="360000"/>
                </a:cubicBezTo>
                <a:cubicBezTo>
                  <a:pt x="0" y="161177"/>
                  <a:pt x="161177" y="0"/>
                  <a:pt x="360000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0" rIns="0"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3000" b="1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nl-NL" noProof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37110353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c_Contentbox comparison small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CFF0A-F55E-429B-B941-3D36B59C16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3" y="728663"/>
            <a:ext cx="10874375" cy="720725"/>
          </a:xfrm>
        </p:spPr>
        <p:txBody>
          <a:bodyPr/>
          <a:lstStyle>
            <a:lvl1pPr>
              <a:defRPr/>
            </a:lvl1pPr>
          </a:lstStyle>
          <a:p>
            <a:r>
              <a:rPr lang="nl-NL" noProof="0"/>
              <a:t>&lt;insert slide title here&gt;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95930-29A1-4FC1-AD43-9ED85F74130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58814" y="1736725"/>
            <a:ext cx="5113335" cy="433388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noProof="0"/>
              <a:t>&lt;keyword here&gt;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A0A164-4CAB-40BE-B0E4-7135954BE31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419850" y="1736725"/>
            <a:ext cx="5113338" cy="433388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noProof="0"/>
              <a:t>&lt;keyword here&gt;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3BBB71-56B4-4900-805A-91BE38F80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noProof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0218BF-8C07-4BE1-B11F-C6E3029CB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VAET (24-11-2023)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ACEC9D-7082-4CFB-A42D-184579B05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A96B6-8385-4046-B525-53A693D53CBF}" type="slidenum">
              <a:rPr lang="nl-NL" noProof="0" smtClean="0"/>
              <a:t>‹#›</a:t>
            </a:fld>
            <a:endParaRPr lang="nl-NL" noProof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34E8D1D-EAA7-4A70-812B-F69B392819C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58813" y="2170113"/>
            <a:ext cx="5113337" cy="3779837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 noProof="0"/>
              <a:t>&lt;bullettext&gt;, or add picture via icon below</a:t>
            </a:r>
          </a:p>
          <a:p>
            <a:pPr lvl="1"/>
            <a:r>
              <a:rPr lang="nl-NL" noProof="0"/>
              <a:t>&lt;subbullet here&gt;</a:t>
            </a:r>
          </a:p>
          <a:p>
            <a:pPr lvl="2"/>
            <a:r>
              <a:rPr lang="nl-NL" noProof="0"/>
              <a:t>&lt;subbullets here&gt;</a:t>
            </a:r>
          </a:p>
          <a:p>
            <a:pPr lvl="3"/>
            <a:r>
              <a:rPr lang="nl-NL" noProof="0"/>
              <a:t>&lt;etc.&gt;</a:t>
            </a:r>
          </a:p>
          <a:p>
            <a:pPr lvl="4"/>
            <a:r>
              <a:rPr lang="nl-NL" noProof="0"/>
              <a:t>&lt;etc.&gt;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00957819-E14B-4BC5-BDDC-983E5016CBF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419850" y="2170113"/>
            <a:ext cx="5113338" cy="3779837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 noProof="0" dirty="0"/>
              <a:t>&lt;</a:t>
            </a:r>
            <a:r>
              <a:rPr lang="nl-NL" noProof="0" dirty="0" err="1"/>
              <a:t>bullettext</a:t>
            </a:r>
            <a:r>
              <a:rPr lang="nl-NL" noProof="0" dirty="0"/>
              <a:t>&gt;, or </a:t>
            </a:r>
            <a:r>
              <a:rPr lang="nl-NL" noProof="0" dirty="0" err="1"/>
              <a:t>add</a:t>
            </a:r>
            <a:r>
              <a:rPr lang="nl-NL" noProof="0" dirty="0"/>
              <a:t> picture via icon below</a:t>
            </a:r>
          </a:p>
          <a:p>
            <a:pPr lvl="1"/>
            <a:r>
              <a:rPr lang="nl-NL" noProof="0" dirty="0"/>
              <a:t>&lt;</a:t>
            </a:r>
            <a:r>
              <a:rPr lang="nl-NL" noProof="0" dirty="0" err="1"/>
              <a:t>subbullet</a:t>
            </a:r>
            <a:r>
              <a:rPr lang="nl-NL" noProof="0" dirty="0"/>
              <a:t> here&gt;</a:t>
            </a:r>
          </a:p>
          <a:p>
            <a:pPr lvl="2"/>
            <a:r>
              <a:rPr lang="nl-NL" noProof="0" dirty="0"/>
              <a:t>&lt;</a:t>
            </a:r>
            <a:r>
              <a:rPr lang="nl-NL" noProof="0" dirty="0" err="1"/>
              <a:t>subbullets</a:t>
            </a:r>
            <a:r>
              <a:rPr lang="nl-NL" noProof="0" dirty="0"/>
              <a:t> here&gt;</a:t>
            </a:r>
          </a:p>
          <a:p>
            <a:pPr lvl="3"/>
            <a:r>
              <a:rPr lang="nl-NL" noProof="0" dirty="0"/>
              <a:t>&lt;etc.&gt;</a:t>
            </a:r>
          </a:p>
          <a:p>
            <a:pPr lvl="4"/>
            <a:r>
              <a:rPr lang="nl-NL" noProof="0" dirty="0"/>
              <a:t>&lt;etc.&gt;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26C714D5-A6C0-466A-AF6C-CFC31C6F02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73187" y="5972825"/>
            <a:ext cx="2160000" cy="216000"/>
          </a:xfrm>
        </p:spPr>
        <p:txBody>
          <a:bodyPr tIns="36000" rIns="0">
            <a:noAutofit/>
          </a:bodyPr>
          <a:lstStyle>
            <a:lvl1pPr marL="0" indent="0" algn="r">
              <a:buNone/>
              <a:defRPr sz="1200"/>
            </a:lvl1pPr>
          </a:lstStyle>
          <a:p>
            <a:pPr lvl="0"/>
            <a:r>
              <a:rPr lang="en-US" dirty="0" err="1"/>
              <a:t>bron</a:t>
            </a:r>
            <a:r>
              <a:rPr lang="en-US" dirty="0"/>
              <a:t>: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393465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d_Picture X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D56FF6F1-6DA4-4CC6-87D7-962816A3572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279263"/>
            <a:ext cx="12191999" cy="6174311"/>
          </a:xfrm>
          <a:custGeom>
            <a:avLst/>
            <a:gdLst>
              <a:gd name="connsiteX0" fmla="*/ 5745836 w 12191999"/>
              <a:gd name="connsiteY0" fmla="*/ 197669 h 6174311"/>
              <a:gd name="connsiteX1" fmla="*/ 6112076 w 12191999"/>
              <a:gd name="connsiteY1" fmla="*/ 197669 h 6174311"/>
              <a:gd name="connsiteX2" fmla="*/ 6111668 w 12191999"/>
              <a:gd name="connsiteY2" fmla="*/ 198311 h 6174311"/>
              <a:gd name="connsiteX3" fmla="*/ 5746300 w 12191999"/>
              <a:gd name="connsiteY3" fmla="*/ 198311 h 6174311"/>
              <a:gd name="connsiteX4" fmla="*/ 6237756 w 12191999"/>
              <a:gd name="connsiteY4" fmla="*/ 0 h 6174311"/>
              <a:gd name="connsiteX5" fmla="*/ 6393462 w 12191999"/>
              <a:gd name="connsiteY5" fmla="*/ 198311 h 6174311"/>
              <a:gd name="connsiteX6" fmla="*/ 12191999 w 12191999"/>
              <a:gd name="connsiteY6" fmla="*/ 198311 h 6174311"/>
              <a:gd name="connsiteX7" fmla="*/ 12191999 w 12191999"/>
              <a:gd name="connsiteY7" fmla="*/ 6174311 h 6174311"/>
              <a:gd name="connsiteX8" fmla="*/ 0 w 12191999"/>
              <a:gd name="connsiteY8" fmla="*/ 6174311 h 6174311"/>
              <a:gd name="connsiteX9" fmla="*/ 0 w 12191999"/>
              <a:gd name="connsiteY9" fmla="*/ 198311 h 6174311"/>
              <a:gd name="connsiteX10" fmla="*/ 5746300 w 12191999"/>
              <a:gd name="connsiteY10" fmla="*/ 198311 h 6174311"/>
              <a:gd name="connsiteX11" fmla="*/ 5943765 w 12191999"/>
              <a:gd name="connsiteY11" fmla="*/ 472352 h 6174311"/>
              <a:gd name="connsiteX12" fmla="*/ 6114638 w 12191999"/>
              <a:gd name="connsiteY12" fmla="*/ 197669 h 6174311"/>
              <a:gd name="connsiteX13" fmla="*/ 6112076 w 12191999"/>
              <a:gd name="connsiteY13" fmla="*/ 197669 h 6174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1999" h="6174311">
                <a:moveTo>
                  <a:pt x="5745836" y="197669"/>
                </a:moveTo>
                <a:lnTo>
                  <a:pt x="6112076" y="197669"/>
                </a:lnTo>
                <a:lnTo>
                  <a:pt x="6111668" y="198311"/>
                </a:lnTo>
                <a:lnTo>
                  <a:pt x="5746300" y="198311"/>
                </a:lnTo>
                <a:close/>
                <a:moveTo>
                  <a:pt x="6237756" y="0"/>
                </a:moveTo>
                <a:lnTo>
                  <a:pt x="6393462" y="198311"/>
                </a:lnTo>
                <a:lnTo>
                  <a:pt x="12191999" y="198311"/>
                </a:lnTo>
                <a:lnTo>
                  <a:pt x="12191999" y="6174311"/>
                </a:lnTo>
                <a:lnTo>
                  <a:pt x="0" y="6174311"/>
                </a:lnTo>
                <a:lnTo>
                  <a:pt x="0" y="198311"/>
                </a:lnTo>
                <a:lnTo>
                  <a:pt x="5746300" y="198311"/>
                </a:lnTo>
                <a:lnTo>
                  <a:pt x="5943765" y="472352"/>
                </a:lnTo>
                <a:lnTo>
                  <a:pt x="6114638" y="197669"/>
                </a:lnTo>
                <a:lnTo>
                  <a:pt x="6112076" y="197669"/>
                </a:lnTo>
                <a:close/>
              </a:path>
            </a:pathLst>
          </a:custGeom>
          <a:noFill/>
        </p:spPr>
        <p:txBody>
          <a:bodyPr wrap="square" lIns="864000" tIns="504000" rIns="864000" bIns="0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Tx/>
              <a:buNone/>
              <a:tabLst/>
              <a:defRPr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nl-NL" noProof="0"/>
              <a:t>Add a picture by clicking on the icon below. </a:t>
            </a:r>
            <a:br>
              <a:rPr lang="nl-NL" noProof="0"/>
            </a:br>
            <a:r>
              <a:rPr lang="nl-NL" noProof="0"/>
              <a:t>Scale &amp; move pic within the frame via tab ‘Format’  Crop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endParaRPr lang="nl-NL" noProof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nl-NL" noProof="0"/>
              <a:t>NB: this picture frame follows the ‘heartbeat’ at the top of the slide, </a:t>
            </a:r>
            <a:br>
              <a:rPr lang="nl-NL" noProof="0"/>
            </a:br>
            <a:r>
              <a:rPr lang="nl-NL" noProof="0"/>
              <a:t>don’t move or scale the frame itself</a:t>
            </a:r>
          </a:p>
          <a:p>
            <a:endParaRPr lang="nl-NL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174954-8845-4555-B9AA-A96867DBBF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noProof="0"/>
              <a:t>&lt;insert slide title here&gt;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0DCA66-E5D5-4BE7-B3CD-E37E4D34E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4D6FF1-71AF-4E17-8E63-FFDB858FC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VAET (24-11-2023)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6002BE-6493-407E-98C6-F770EB12F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A96B6-8385-4046-B525-53A693D53CBF}" type="slidenum">
              <a:rPr lang="nl-NL" noProof="0" smtClean="0"/>
              <a:t>‹#›</a:t>
            </a:fld>
            <a:endParaRPr lang="nl-NL" noProof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6E7459E-13C0-4319-AD79-D67A45FF43B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373187" y="5972825"/>
            <a:ext cx="2160000" cy="216000"/>
          </a:xfrm>
        </p:spPr>
        <p:txBody>
          <a:bodyPr tIns="36000" rIns="0">
            <a:noAutofit/>
          </a:bodyPr>
          <a:lstStyle>
            <a:lvl1pPr marL="0" indent="0" algn="r">
              <a:buNone/>
              <a:defRPr sz="1200"/>
            </a:lvl1pPr>
          </a:lstStyle>
          <a:p>
            <a:pPr lvl="0"/>
            <a:r>
              <a:rPr lang="en-US" dirty="0" err="1"/>
              <a:t>bron</a:t>
            </a:r>
            <a:r>
              <a:rPr lang="en-US" dirty="0"/>
              <a:t>: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83942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 black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96121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section header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60F01-2EEF-4177-8161-C1C7652A15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62100" y="1449388"/>
            <a:ext cx="9086850" cy="2179638"/>
          </a:xfrm>
        </p:spPr>
        <p:txBody>
          <a:bodyPr tIns="0" rIns="0" bIns="0" anchor="b" anchorCtr="0">
            <a:noAutofit/>
          </a:bodyPr>
          <a:lstStyle>
            <a:lvl1pPr algn="ctr">
              <a:lnSpc>
                <a:spcPct val="100000"/>
              </a:lnSpc>
              <a:defRPr sz="8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nl-NL" noProof="0"/>
              <a:t>&lt;Section header,</a:t>
            </a:r>
            <a:br>
              <a:rPr lang="nl-NL" noProof="0"/>
            </a:br>
            <a:r>
              <a:rPr lang="nl-NL" noProof="0"/>
              <a:t>max. two lines&gt;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CEEE23A-AB6D-48E3-82B7-95493BA17B5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447925" y="4429124"/>
            <a:ext cx="7315200" cy="1520825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nl-NL" noProof="0"/>
              <a:t>&lt;some text to explain what the upcoming section is about, max. three lines&gt;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930078-C8E6-4895-A21E-B90749B63F4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noProof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EC33EEA-7839-4916-B8F5-B1177AFC4C9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 noProof="0"/>
              <a:t>VAET (24-11-2023)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1D7645-D70E-4685-AA9E-1EEFF99CACF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C9A96B6-8385-4046-B525-53A693D53CBF}" type="slidenum">
              <a:rPr lang="nl-NL" noProof="0" smtClean="0"/>
              <a:pPr/>
              <a:t>‹#›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31713278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x_Vertic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0750A-16BD-4E2E-8C09-BC7A27A8B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nl-NL" noProof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94A086-60C1-48B1-BCBE-E6C24173D5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l-NL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0231B2-2E6F-4748-901A-389B3748B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5A5A43-9EF1-4877-90F0-9AECC1890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VAET (24-11-2023)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A76CBC-3B5C-4C9C-A7AF-6357C11F8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A96B6-8385-4046-B525-53A693D53CBF}" type="slidenum">
              <a:rPr lang="nl-NL" noProof="0" smtClean="0"/>
              <a:pPr/>
              <a:t>‹#›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22209167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x_Vertic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F04C335-4AD1-4527-B2DA-51D678F54F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944100" y="728663"/>
            <a:ext cx="1589088" cy="5221287"/>
          </a:xfrm>
        </p:spPr>
        <p:txBody>
          <a:bodyPr vert="eaVert"/>
          <a:lstStyle/>
          <a:p>
            <a:r>
              <a:rPr lang="en-US" noProof="0"/>
              <a:t>Click to edit Master title style</a:t>
            </a:r>
            <a:endParaRPr lang="nl-NL" noProof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511209-D09A-4681-824D-6F3544A767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58813" y="728663"/>
            <a:ext cx="9028111" cy="5221287"/>
          </a:xfrm>
        </p:spPr>
        <p:txBody>
          <a:bodyPr vert="eaVert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l-NL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89CED-B81B-487D-898F-BD02E45E5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1133B2-F026-4B99-98C2-D259EB614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VAET (24-11-2023)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B79353-24F0-497F-801C-B726EEB20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A96B6-8385-4046-B525-53A693D53CBF}" type="slidenum">
              <a:rPr lang="nl-NL" noProof="0" smtClean="0"/>
              <a:pPr/>
              <a:t>‹#›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8416065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96CE3-1684-488B-95C4-48D5072D7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D36DE5-33E9-4BE4-BDC1-9BD5BEBE2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6C9574-3B59-42E0-8BF6-9B60BCE1A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VAET (24-11-2023)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7949FB-7D5B-4CA0-B772-3EF69FBEC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CC330-578C-4E1D-AB3F-398C517F60E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887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ntent summary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60F01-2EEF-4177-8161-C1C7652A15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4" y="2714625"/>
            <a:ext cx="4703761" cy="1038225"/>
          </a:xfrm>
        </p:spPr>
        <p:txBody>
          <a:bodyPr tIns="0" rIns="0" bIns="0" anchor="t" anchorCtr="0">
            <a:normAutofit/>
          </a:bodyPr>
          <a:lstStyle>
            <a:lvl1pPr>
              <a:lnSpc>
                <a:spcPts val="11000"/>
              </a:lnSpc>
              <a:defRPr sz="9000" b="1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&lt;inhoud&gt;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1E5479-A45E-44B9-A0CA-853A6AFB0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94271C-30AF-4AC2-B9B9-7D521C005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VAET (24-11-2023)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140AF8-11C7-4FB7-9E81-046908FAA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A96B6-8385-4046-B525-53A693D53CBF}" type="slidenum">
              <a:rPr lang="nl-NL" noProof="0" smtClean="0"/>
              <a:t>‹#›</a:t>
            </a:fld>
            <a:endParaRPr lang="nl-NL" noProof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CEEE23A-AB6D-48E3-82B7-95493BA17B5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19850" y="1449388"/>
            <a:ext cx="5113338" cy="450056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 noProof="0"/>
              <a:t>&lt;bullettext here&gt;</a:t>
            </a:r>
          </a:p>
          <a:p>
            <a:pPr lvl="1"/>
            <a:r>
              <a:rPr lang="nl-NL" noProof="0"/>
              <a:t>&lt;subbullets here&gt;</a:t>
            </a:r>
          </a:p>
          <a:p>
            <a:pPr lvl="2"/>
            <a:r>
              <a:rPr lang="nl-NL" noProof="0"/>
              <a:t>&lt;subbullets here&gt;</a:t>
            </a:r>
          </a:p>
          <a:p>
            <a:pPr lvl="3"/>
            <a:r>
              <a:rPr lang="nl-NL" noProof="0"/>
              <a:t>&lt;etc.&gt;</a:t>
            </a:r>
          </a:p>
          <a:p>
            <a:pPr lvl="4"/>
            <a:r>
              <a:rPr lang="nl-NL" noProof="0"/>
              <a:t>&lt;etc.&gt;</a:t>
            </a:r>
          </a:p>
        </p:txBody>
      </p:sp>
    </p:spTree>
    <p:extLst>
      <p:ext uri="{BB962C8B-B14F-4D97-AF65-F5344CB8AC3E}">
        <p14:creationId xmlns:p14="http://schemas.microsoft.com/office/powerpoint/2010/main" val="2930044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a_Contentbox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60F01-2EEF-4177-8161-C1C7652A15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nl-NL" noProof="0"/>
              <a:t>&lt;insert slide title here&gt;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1E5479-A45E-44B9-A0CA-853A6AFB0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94271C-30AF-4AC2-B9B9-7D521C005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VAET (24-11-2023)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140AF8-11C7-4FB7-9E81-046908FAA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A96B6-8385-4046-B525-53A693D53CBF}" type="slidenum">
              <a:rPr lang="nl-NL" noProof="0" smtClean="0"/>
              <a:t>‹#›</a:t>
            </a:fld>
            <a:endParaRPr lang="nl-NL" noProof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27AD208-56A6-47F9-B322-BDE98663720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8812" y="1736724"/>
            <a:ext cx="10874375" cy="4213226"/>
          </a:xfrm>
          <a:prstGeom prst="rect">
            <a:avLst/>
          </a:prstGeom>
        </p:spPr>
        <p:txBody>
          <a:bodyPr vert="horz" lIns="0" tIns="72000" rIns="180000" bIns="0" rtlCol="0">
            <a:normAutofit/>
          </a:bodyPr>
          <a:lstStyle>
            <a:lvl1pPr>
              <a:lnSpc>
                <a:spcPct val="120000"/>
              </a:lnSpc>
              <a:defRPr>
                <a:sym typeface="Wingdings" panose="05000000000000000000" pitchFamily="2" charset="2"/>
              </a:defRPr>
            </a:lvl1pPr>
          </a:lstStyle>
          <a:p>
            <a:pPr lvl="0"/>
            <a:r>
              <a:rPr lang="nl-NL" noProof="0" dirty="0"/>
              <a:t>&lt;</a:t>
            </a:r>
            <a:r>
              <a:rPr lang="nl-NL" noProof="0" dirty="0" err="1"/>
              <a:t>bullettext</a:t>
            </a:r>
            <a:r>
              <a:rPr lang="nl-NL" noProof="0" dirty="0"/>
              <a:t>, </a:t>
            </a:r>
            <a:r>
              <a:rPr lang="nl-NL" noProof="0" dirty="0" err="1"/>
              <a:t>to</a:t>
            </a:r>
            <a:r>
              <a:rPr lang="nl-NL" noProof="0" dirty="0"/>
              <a:t> </a:t>
            </a:r>
            <a:r>
              <a:rPr lang="nl-NL" noProof="0" dirty="0" err="1"/>
              <a:t>remove</a:t>
            </a:r>
            <a:r>
              <a:rPr lang="nl-NL" noProof="0" dirty="0"/>
              <a:t> </a:t>
            </a:r>
            <a:r>
              <a:rPr lang="nl-NL" noProof="0" dirty="0" err="1"/>
              <a:t>bullets</a:t>
            </a:r>
            <a:r>
              <a:rPr lang="nl-NL" noProof="0" dirty="0"/>
              <a:t>: right-click on </a:t>
            </a:r>
            <a:r>
              <a:rPr lang="nl-NL" noProof="0" dirty="0" err="1"/>
              <a:t>the</a:t>
            </a:r>
            <a:r>
              <a:rPr lang="nl-NL" noProof="0" dirty="0"/>
              <a:t> </a:t>
            </a:r>
            <a:r>
              <a:rPr lang="nl-NL" noProof="0" dirty="0" err="1"/>
              <a:t>text</a:t>
            </a:r>
            <a:r>
              <a:rPr lang="nl-NL" noProof="0" dirty="0"/>
              <a:t>  </a:t>
            </a:r>
            <a:r>
              <a:rPr lang="nl-NL" noProof="0" dirty="0" err="1"/>
              <a:t>bullets</a:t>
            </a:r>
            <a:r>
              <a:rPr lang="nl-NL" noProof="0" dirty="0"/>
              <a:t> &amp; </a:t>
            </a:r>
            <a:r>
              <a:rPr lang="nl-NL" noProof="0" dirty="0" err="1"/>
              <a:t>numbering</a:t>
            </a:r>
            <a:r>
              <a:rPr lang="nl-NL" noProof="0" dirty="0"/>
              <a:t>  none. No </a:t>
            </a:r>
            <a:r>
              <a:rPr lang="nl-NL" noProof="0" dirty="0" err="1"/>
              <a:t>text</a:t>
            </a:r>
            <a:r>
              <a:rPr lang="nl-NL" noProof="0" dirty="0"/>
              <a:t>? </a:t>
            </a:r>
            <a:r>
              <a:rPr lang="nl-NL" noProof="0" dirty="0" err="1"/>
              <a:t>Use</a:t>
            </a:r>
            <a:r>
              <a:rPr lang="nl-NL" noProof="0" dirty="0"/>
              <a:t> </a:t>
            </a:r>
            <a:r>
              <a:rPr lang="nl-NL" noProof="0" dirty="0" err="1"/>
              <a:t>one</a:t>
            </a:r>
            <a:r>
              <a:rPr lang="nl-NL" noProof="0" dirty="0"/>
              <a:t> of </a:t>
            </a:r>
            <a:r>
              <a:rPr lang="nl-NL" noProof="0" dirty="0" err="1"/>
              <a:t>the</a:t>
            </a:r>
            <a:r>
              <a:rPr lang="nl-NL" noProof="0" dirty="0"/>
              <a:t> </a:t>
            </a:r>
            <a:r>
              <a:rPr lang="nl-NL" noProof="0" dirty="0" err="1"/>
              <a:t>icons</a:t>
            </a:r>
            <a:r>
              <a:rPr lang="nl-NL" noProof="0" dirty="0"/>
              <a:t> below&gt;</a:t>
            </a:r>
          </a:p>
          <a:p>
            <a:pPr lvl="1"/>
            <a:r>
              <a:rPr lang="nl-NL" noProof="0" dirty="0"/>
              <a:t>&lt;</a:t>
            </a:r>
            <a:r>
              <a:rPr lang="nl-NL" noProof="0" dirty="0" err="1"/>
              <a:t>subbullet</a:t>
            </a:r>
            <a:r>
              <a:rPr lang="nl-NL" noProof="0" dirty="0"/>
              <a:t> here&gt;</a:t>
            </a:r>
          </a:p>
          <a:p>
            <a:pPr lvl="2"/>
            <a:r>
              <a:rPr lang="nl-NL" noProof="0" dirty="0"/>
              <a:t>&lt;</a:t>
            </a:r>
            <a:r>
              <a:rPr lang="nl-NL" noProof="0" dirty="0" err="1"/>
              <a:t>subbullet</a:t>
            </a:r>
            <a:r>
              <a:rPr lang="nl-NL" noProof="0" dirty="0"/>
              <a:t> here&gt;</a:t>
            </a:r>
          </a:p>
          <a:p>
            <a:pPr lvl="3"/>
            <a:r>
              <a:rPr lang="nl-NL" noProof="0" dirty="0"/>
              <a:t>&lt;etc.&gt;</a:t>
            </a:r>
          </a:p>
          <a:p>
            <a:pPr lvl="4"/>
            <a:r>
              <a:rPr lang="nl-NL" noProof="0" dirty="0"/>
              <a:t>&lt;etc.&gt;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F78EA07-93BD-4B6E-A412-78ABF96C02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73187" y="5972825"/>
            <a:ext cx="2160000" cy="216000"/>
          </a:xfrm>
        </p:spPr>
        <p:txBody>
          <a:bodyPr tIns="36000" rIns="0">
            <a:noAutofit/>
          </a:bodyPr>
          <a:lstStyle>
            <a:lvl1pPr marL="0" indent="0" algn="r">
              <a:buNone/>
              <a:defRPr sz="1200"/>
            </a:lvl1pPr>
          </a:lstStyle>
          <a:p>
            <a:pPr lvl="0"/>
            <a:r>
              <a:rPr lang="en-US" dirty="0" err="1"/>
              <a:t>bron</a:t>
            </a:r>
            <a:r>
              <a:rPr lang="en-US" dirty="0"/>
              <a:t>: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62779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b_Picture + contentbox small + shor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3B8C-75FF-4081-BEF6-71F92CD6CC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19853" y="728661"/>
            <a:ext cx="5113336" cy="1372855"/>
          </a:xfrm>
        </p:spPr>
        <p:txBody>
          <a:bodyPr wrap="square" anchor="t" anchorCtr="0"/>
          <a:lstStyle>
            <a:lvl1pPr>
              <a:lnSpc>
                <a:spcPct val="110000"/>
              </a:lnSpc>
              <a:defRPr sz="4400"/>
            </a:lvl1pPr>
          </a:lstStyle>
          <a:p>
            <a:r>
              <a:rPr lang="nl-NL" noProof="0"/>
              <a:t>&lt;insert slide title across two lines&gt;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C1228D-9C33-4B54-8981-BF7135914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7E0642-BFAC-41DA-97D8-CDD8D3CCF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VAET (24-11-2023)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7F70BB-664A-4E89-8304-3636EE078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A96B6-8385-4046-B525-53A693D53CBF}" type="slidenum">
              <a:rPr lang="nl-NL" noProof="0" smtClean="0"/>
              <a:t>‹#›</a:t>
            </a:fld>
            <a:endParaRPr lang="nl-NL" noProof="0"/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425ED00C-C71C-45AF-AB64-123D08E9434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19850" y="2422358"/>
            <a:ext cx="5113338" cy="352759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 noProof="0" dirty="0"/>
              <a:t>&lt;</a:t>
            </a:r>
            <a:r>
              <a:rPr lang="nl-NL" noProof="0" dirty="0" err="1"/>
              <a:t>bullettext</a:t>
            </a:r>
            <a:r>
              <a:rPr lang="nl-NL" noProof="0" dirty="0"/>
              <a:t> here&gt;</a:t>
            </a:r>
          </a:p>
          <a:p>
            <a:pPr lvl="1"/>
            <a:r>
              <a:rPr lang="nl-NL" noProof="0" dirty="0"/>
              <a:t>&lt;</a:t>
            </a:r>
            <a:r>
              <a:rPr lang="nl-NL" noProof="0" dirty="0" err="1"/>
              <a:t>subbullet</a:t>
            </a:r>
            <a:r>
              <a:rPr lang="nl-NL" noProof="0" dirty="0"/>
              <a:t> here&gt;</a:t>
            </a:r>
          </a:p>
          <a:p>
            <a:pPr lvl="2"/>
            <a:r>
              <a:rPr lang="nl-NL" noProof="0" dirty="0" err="1"/>
              <a:t>Third</a:t>
            </a:r>
            <a:r>
              <a:rPr lang="nl-NL" noProof="0" dirty="0"/>
              <a:t> level</a:t>
            </a:r>
          </a:p>
          <a:p>
            <a:pPr lvl="3"/>
            <a:r>
              <a:rPr lang="nl-NL" noProof="0" dirty="0" err="1"/>
              <a:t>Fourth</a:t>
            </a:r>
            <a:r>
              <a:rPr lang="nl-NL" noProof="0" dirty="0"/>
              <a:t> level</a:t>
            </a:r>
          </a:p>
          <a:p>
            <a:pPr lvl="4"/>
            <a:r>
              <a:rPr lang="nl-NL" noProof="0" dirty="0" err="1"/>
              <a:t>Fifth</a:t>
            </a:r>
            <a:r>
              <a:rPr lang="nl-NL" noProof="0" dirty="0"/>
              <a:t> level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3695ECCA-8D5C-42BC-B11E-01BEBBD78A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8811" y="914401"/>
            <a:ext cx="5113338" cy="5035550"/>
          </a:xfrm>
          <a:noFill/>
        </p:spPr>
        <p:txBody>
          <a:bodyPr bIns="864000" anchor="ctr" anchorCtr="0">
            <a:noAutofit/>
          </a:bodyPr>
          <a:lstStyle>
            <a:lvl1pPr marL="0" indent="0" algn="ctr">
              <a:buNone/>
              <a:defRPr sz="3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nl-NL" noProof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7DDC0B17-1F15-48D6-9189-3573131761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12149" y="5972825"/>
            <a:ext cx="2160000" cy="216000"/>
          </a:xfrm>
        </p:spPr>
        <p:txBody>
          <a:bodyPr tIns="36000" rIns="0">
            <a:noAutofit/>
          </a:bodyPr>
          <a:lstStyle>
            <a:lvl1pPr marL="0" indent="0" algn="r">
              <a:buNone/>
              <a:defRPr sz="1200"/>
            </a:lvl1pPr>
          </a:lstStyle>
          <a:p>
            <a:pPr lvl="0"/>
            <a:r>
              <a:rPr lang="en-US" dirty="0" err="1"/>
              <a:t>bron</a:t>
            </a:r>
            <a:r>
              <a:rPr lang="en-US" dirty="0"/>
              <a:t>: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23005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c_Picture + contentbox small + lon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3B8C-75FF-4081-BEF6-71F92CD6CC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3" y="728662"/>
            <a:ext cx="10874376" cy="720726"/>
          </a:xfrm>
        </p:spPr>
        <p:txBody>
          <a:bodyPr wrap="none" anchor="b"/>
          <a:lstStyle>
            <a:lvl1pPr>
              <a:lnSpc>
                <a:spcPct val="110000"/>
              </a:lnSpc>
              <a:defRPr sz="4400"/>
            </a:lvl1pPr>
          </a:lstStyle>
          <a:p>
            <a:r>
              <a:rPr lang="nl-NL" noProof="0"/>
              <a:t>&lt;insert slide title&gt;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C1228D-9C33-4B54-8981-BF7135914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7E0642-BFAC-41DA-97D8-CDD8D3CCF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VAET (24-11-2023)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7F70BB-664A-4E89-8304-3636EE078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A96B6-8385-4046-B525-53A693D53CBF}" type="slidenum">
              <a:rPr lang="nl-NL" noProof="0" smtClean="0"/>
              <a:t>‹#›</a:t>
            </a:fld>
            <a:endParaRPr lang="nl-NL" noProof="0"/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425ED00C-C71C-45AF-AB64-123D08E9434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19850" y="1736725"/>
            <a:ext cx="5113338" cy="421322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 noProof="0"/>
              <a:t>&lt;bullettext here&gt;</a:t>
            </a:r>
          </a:p>
          <a:p>
            <a:pPr lvl="1"/>
            <a:r>
              <a:rPr lang="nl-NL" noProof="0"/>
              <a:t>&lt;subbullet here&gt;</a:t>
            </a:r>
          </a:p>
          <a:p>
            <a:pPr lvl="2"/>
            <a:r>
              <a:rPr lang="nl-NL" noProof="0"/>
              <a:t>Third level</a:t>
            </a:r>
          </a:p>
          <a:p>
            <a:pPr lvl="3"/>
            <a:r>
              <a:rPr lang="nl-NL" noProof="0"/>
              <a:t>Fourth level</a:t>
            </a:r>
          </a:p>
          <a:p>
            <a:pPr lvl="4"/>
            <a:r>
              <a:rPr lang="nl-NL" noProof="0"/>
              <a:t>Fifth level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3695ECCA-8D5C-42BC-B11E-01BEBBD78A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8811" y="1736725"/>
            <a:ext cx="5113338" cy="4213226"/>
          </a:xfrm>
          <a:noFill/>
        </p:spPr>
        <p:txBody>
          <a:bodyPr bIns="864000" anchor="ctr" anchorCtr="0">
            <a:noAutofit/>
          </a:bodyPr>
          <a:lstStyle>
            <a:lvl1pPr marL="0" indent="0" algn="ctr">
              <a:buNone/>
              <a:defRPr sz="3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nl-NL" noProof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55E7E34-F567-4CF8-81ED-441FC77447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12149" y="5972825"/>
            <a:ext cx="2160000" cy="216000"/>
          </a:xfrm>
        </p:spPr>
        <p:txBody>
          <a:bodyPr tIns="36000" rIns="0">
            <a:noAutofit/>
          </a:bodyPr>
          <a:lstStyle>
            <a:lvl1pPr marL="0" indent="0" algn="r">
              <a:buNone/>
              <a:defRPr sz="1200"/>
            </a:lvl1pPr>
          </a:lstStyle>
          <a:p>
            <a:pPr lvl="0"/>
            <a:r>
              <a:rPr lang="en-US" dirty="0" err="1"/>
              <a:t>bron</a:t>
            </a:r>
            <a:r>
              <a:rPr lang="en-US" dirty="0"/>
              <a:t>: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13007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d_Picture small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3B8C-75FF-4081-BEF6-71F92CD6CC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4" y="728662"/>
            <a:ext cx="10874374" cy="720726"/>
          </a:xfrm>
        </p:spPr>
        <p:txBody>
          <a:bodyPr anchor="b"/>
          <a:lstStyle>
            <a:lvl1pPr>
              <a:lnSpc>
                <a:spcPct val="110000"/>
              </a:lnSpc>
              <a:defRPr sz="4400"/>
            </a:lvl1pPr>
          </a:lstStyle>
          <a:p>
            <a:r>
              <a:rPr lang="nl-NL" noProof="0"/>
              <a:t>&lt;insert slide title here&gt;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4F8B8B-D74E-45B9-8A6F-80821C50C329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419850" y="1736725"/>
            <a:ext cx="5113338" cy="4213225"/>
          </a:xfrm>
          <a:noFill/>
          <a:ln>
            <a:noFill/>
          </a:ln>
        </p:spPr>
        <p:txBody>
          <a:bodyPr bIns="864000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Add picture, scale via tab ‘Format’  crop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C1228D-9C33-4B54-8981-BF7135914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7E0642-BFAC-41DA-97D8-CDD8D3CCF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VAET (24-11-2023)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7F70BB-664A-4E89-8304-3636EE078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A96B6-8385-4046-B525-53A693D53CBF}" type="slidenum">
              <a:rPr lang="nl-NL" noProof="0" smtClean="0"/>
              <a:t>‹#›</a:t>
            </a:fld>
            <a:endParaRPr lang="nl-NL" noProof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0F0953B0-F86B-442E-BF8B-4F7E199C8DD2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58811" y="1736725"/>
            <a:ext cx="5113338" cy="4213225"/>
          </a:xfrm>
          <a:noFill/>
          <a:ln>
            <a:noFill/>
          </a:ln>
        </p:spPr>
        <p:txBody>
          <a:bodyPr bIns="864000" anchor="ctr" anchorCtr="0">
            <a:noAutofit/>
          </a:bodyPr>
          <a:lstStyle>
            <a:lvl1pPr marL="0" indent="0" algn="ctr">
              <a:buNone/>
              <a:defRPr sz="240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noProof="0"/>
              <a:t>Add picture, scale via tab ‘Format’  crop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382756D-955F-4721-A2E5-7537A8080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373187" y="5972825"/>
            <a:ext cx="2160000" cy="216000"/>
          </a:xfrm>
        </p:spPr>
        <p:txBody>
          <a:bodyPr tIns="36000" rIns="0">
            <a:noAutofit/>
          </a:bodyPr>
          <a:lstStyle>
            <a:lvl1pPr marL="0" indent="0" algn="r">
              <a:buNone/>
              <a:defRPr sz="1200"/>
            </a:lvl1pPr>
          </a:lstStyle>
          <a:p>
            <a:pPr lvl="0"/>
            <a:r>
              <a:rPr lang="en-US" dirty="0" err="1"/>
              <a:t>bron</a:t>
            </a:r>
            <a:r>
              <a:rPr lang="en-US" dirty="0"/>
              <a:t>: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17019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e_Picture medi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3B8C-75FF-4081-BEF6-71F92CD6CC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4" y="728663"/>
            <a:ext cx="10874372" cy="720725"/>
          </a:xfrm>
        </p:spPr>
        <p:txBody>
          <a:bodyPr anchor="b" anchorCtr="0"/>
          <a:lstStyle>
            <a:lvl1pPr>
              <a:lnSpc>
                <a:spcPct val="110000"/>
              </a:lnSpc>
              <a:defRPr sz="4400"/>
            </a:lvl1pPr>
          </a:lstStyle>
          <a:p>
            <a:r>
              <a:rPr lang="nl-NL" noProof="0"/>
              <a:t>&lt;insert slide title here across a few lines&gt;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C1228D-9C33-4B54-8981-BF7135914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7E0642-BFAC-41DA-97D8-CDD8D3CCF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VAET (24-11-2023)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7F70BB-664A-4E89-8304-3636EE078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A96B6-8385-4046-B525-53A693D53CBF}" type="slidenum">
              <a:rPr lang="nl-NL" noProof="0" smtClean="0"/>
              <a:t>‹#›</a:t>
            </a:fld>
            <a:endParaRPr lang="nl-NL" noProof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ACCDA5-A4AD-4F8C-BC17-2E6D506A8B5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435320" y="1732335"/>
            <a:ext cx="7321359" cy="4217615"/>
          </a:xfrm>
          <a:noFill/>
        </p:spPr>
        <p:txBody>
          <a:bodyPr bIns="1476000" anchor="ctr" anchorCtr="0"/>
          <a:lstStyle>
            <a:lvl1pPr marL="0" indent="0" algn="ctr">
              <a:buFontTx/>
              <a:buNone/>
              <a:defRPr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defRPr>
            </a:lvl1pPr>
          </a:lstStyle>
          <a:p>
            <a:r>
              <a:rPr lang="nl-NL" noProof="0"/>
              <a:t>Add a picture by clicking on the icon below. </a:t>
            </a:r>
            <a:br>
              <a:rPr lang="nl-NL" noProof="0"/>
            </a:br>
            <a:r>
              <a:rPr lang="nl-NL" noProof="0"/>
              <a:t>Scale &amp; move pic within the frame via tab ‘Format’ </a:t>
            </a:r>
            <a:br>
              <a:rPr lang="nl-NL" noProof="0"/>
            </a:br>
            <a:r>
              <a:rPr lang="nl-NL" noProof="0"/>
              <a:t> Crop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1C17702-A6CE-4EAC-86E0-83C2740280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96679" y="5972825"/>
            <a:ext cx="2160000" cy="216000"/>
          </a:xfrm>
        </p:spPr>
        <p:txBody>
          <a:bodyPr tIns="36000" rIns="0">
            <a:noAutofit/>
          </a:bodyPr>
          <a:lstStyle>
            <a:lvl1pPr marL="0" indent="0" algn="r">
              <a:buNone/>
              <a:defRPr sz="1200"/>
            </a:lvl1pPr>
          </a:lstStyle>
          <a:p>
            <a:pPr lvl="0"/>
            <a:r>
              <a:rPr lang="en-US" dirty="0" err="1"/>
              <a:t>bron</a:t>
            </a:r>
            <a:r>
              <a:rPr lang="en-US" dirty="0"/>
              <a:t>: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41964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f_Picture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3B8C-75FF-4081-BEF6-71F92CD6CC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4" y="728662"/>
            <a:ext cx="10874374" cy="720726"/>
          </a:xfrm>
        </p:spPr>
        <p:txBody>
          <a:bodyPr anchor="b"/>
          <a:lstStyle>
            <a:lvl1pPr>
              <a:lnSpc>
                <a:spcPct val="110000"/>
              </a:lnSpc>
              <a:defRPr sz="4400"/>
            </a:lvl1pPr>
          </a:lstStyle>
          <a:p>
            <a:r>
              <a:rPr lang="nl-NL" noProof="0"/>
              <a:t>&lt;insert slide title here&gt;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C1228D-9C33-4B54-8981-BF7135914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7E0642-BFAC-41DA-97D8-CDD8D3CCF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VAET (24-11-2023)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7F70BB-664A-4E89-8304-3636EE078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A96B6-8385-4046-B525-53A693D53CBF}" type="slidenum">
              <a:rPr lang="nl-NL" noProof="0" smtClean="0"/>
              <a:t>‹#›</a:t>
            </a:fld>
            <a:endParaRPr lang="nl-NL" noProof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0F0953B0-F86B-442E-BF8B-4F7E199C8DD2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58810" y="1736725"/>
            <a:ext cx="10874377" cy="4213225"/>
          </a:xfrm>
          <a:noFill/>
        </p:spPr>
        <p:txBody>
          <a:bodyPr bIns="864000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Add a picture by clicking on the icon below. </a:t>
            </a:r>
            <a:br>
              <a:rPr lang="nl-NL" noProof="0"/>
            </a:br>
            <a:r>
              <a:rPr lang="nl-NL" noProof="0"/>
              <a:t>Scale &amp; move pic within the frame via tab ‘Format’  Crop</a:t>
            </a:r>
          </a:p>
          <a:p>
            <a:endParaRPr lang="nl-NL" noProof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9A68F25D-39DC-4724-9471-866B6D5B8E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373187" y="5972825"/>
            <a:ext cx="2160000" cy="216000"/>
          </a:xfrm>
        </p:spPr>
        <p:txBody>
          <a:bodyPr tIns="36000" rIns="0">
            <a:noAutofit/>
          </a:bodyPr>
          <a:lstStyle>
            <a:lvl1pPr marL="0" indent="0" algn="r">
              <a:buNone/>
              <a:defRPr sz="1200"/>
            </a:lvl1pPr>
          </a:lstStyle>
          <a:p>
            <a:pPr lvl="0"/>
            <a:r>
              <a:rPr lang="en-US" dirty="0" err="1"/>
              <a:t>bron</a:t>
            </a:r>
            <a:r>
              <a:rPr lang="en-US" dirty="0"/>
              <a:t>: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29573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f_Table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60F01-2EEF-4177-8161-C1C7652A15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nl-NL" noProof="0"/>
              <a:t>&lt;insert slide title here&gt;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1E5479-A45E-44B9-A0CA-853A6AFB0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94271C-30AF-4AC2-B9B9-7D521C005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VAET (24-11-2023)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140AF8-11C7-4FB7-9E81-046908FAA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A96B6-8385-4046-B525-53A693D53CBF}" type="slidenum">
              <a:rPr lang="nl-NL" noProof="0" smtClean="0"/>
              <a:t>‹#›</a:t>
            </a:fld>
            <a:endParaRPr lang="nl-NL" noProof="0"/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8F1D978A-BB1E-4BEF-AF61-AE703BF1B88B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/>
        <p:txBody>
          <a:bodyPr rIns="0" bIns="1296000" anchor="ctr" anchorCtr="0"/>
          <a:lstStyle>
            <a:lvl1pPr marL="0" indent="0" algn="ctr">
              <a:buFontTx/>
              <a:buNone/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 noProof="0"/>
              <a:t>Add a table by clicking on the icon below. </a:t>
            </a:r>
            <a:br>
              <a:rPr lang="nl-NL" noProof="0"/>
            </a:br>
            <a:r>
              <a:rPr lang="nl-NL" noProof="0"/>
              <a:t>Choose a colour scheme via the ‘Design’-tab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A953A75E-6673-43B8-BF52-EA14AE2A4C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373187" y="5972825"/>
            <a:ext cx="2160000" cy="216000"/>
          </a:xfrm>
        </p:spPr>
        <p:txBody>
          <a:bodyPr tIns="36000" rIns="0">
            <a:noAutofit/>
          </a:bodyPr>
          <a:lstStyle>
            <a:lvl1pPr marL="0" indent="0" algn="r">
              <a:buNone/>
              <a:defRPr sz="1200"/>
            </a:lvl1pPr>
          </a:lstStyle>
          <a:p>
            <a:pPr lvl="0"/>
            <a:r>
              <a:rPr lang="en-US" dirty="0" err="1"/>
              <a:t>bron</a:t>
            </a:r>
            <a:r>
              <a:rPr lang="en-US" dirty="0"/>
              <a:t>: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91287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BD4C2B-8121-4A5B-9C05-2DC7EC13A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728662"/>
            <a:ext cx="10874374" cy="720726"/>
          </a:xfrm>
          <a:prstGeom prst="rect">
            <a:avLst/>
          </a:prstGeom>
        </p:spPr>
        <p:txBody>
          <a:bodyPr vert="horz" lIns="0" tIns="0" rIns="180000" bIns="0" rtlCol="0" anchor="b" anchorCtr="0">
            <a:noAutofit/>
          </a:bodyPr>
          <a:lstStyle/>
          <a:p>
            <a:r>
              <a:rPr lang="nl-NL" noProof="0"/>
              <a:t>&lt;insert slide title here&gt;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90DD12-458A-472E-93D6-C709A1C3FE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2" y="1736724"/>
            <a:ext cx="10874375" cy="4213226"/>
          </a:xfrm>
          <a:prstGeom prst="rect">
            <a:avLst/>
          </a:prstGeom>
        </p:spPr>
        <p:txBody>
          <a:bodyPr vert="horz" lIns="0" tIns="72000" rIns="180000" bIns="0" rtlCol="0">
            <a:normAutofit/>
          </a:bodyPr>
          <a:lstStyle/>
          <a:p>
            <a:pPr lvl="0"/>
            <a:r>
              <a:rPr lang="nl-NL" noProof="0" dirty="0"/>
              <a:t>&lt;</a:t>
            </a:r>
            <a:r>
              <a:rPr lang="nl-NL" noProof="0" dirty="0" err="1"/>
              <a:t>bullettext</a:t>
            </a:r>
            <a:r>
              <a:rPr lang="nl-NL" noProof="0" dirty="0"/>
              <a:t>&gt; no </a:t>
            </a:r>
            <a:r>
              <a:rPr lang="nl-NL" noProof="0" dirty="0" err="1"/>
              <a:t>bullets</a:t>
            </a:r>
            <a:r>
              <a:rPr lang="nl-NL" noProof="0" dirty="0"/>
              <a:t>? Right-click on </a:t>
            </a:r>
            <a:r>
              <a:rPr lang="nl-NL" noProof="0" dirty="0" err="1"/>
              <a:t>the</a:t>
            </a:r>
            <a:r>
              <a:rPr lang="nl-NL" noProof="0" dirty="0"/>
              <a:t> </a:t>
            </a:r>
            <a:r>
              <a:rPr lang="nl-NL" noProof="0" dirty="0" err="1"/>
              <a:t>text</a:t>
            </a:r>
            <a:r>
              <a:rPr lang="nl-NL" noProof="0" dirty="0"/>
              <a:t>: </a:t>
            </a:r>
            <a:r>
              <a:rPr lang="nl-NL" noProof="0" dirty="0" err="1"/>
              <a:t>bullets</a:t>
            </a:r>
            <a:r>
              <a:rPr lang="nl-NL" noProof="0" dirty="0"/>
              <a:t> &amp; </a:t>
            </a:r>
            <a:r>
              <a:rPr lang="nl-NL" noProof="0" dirty="0" err="1"/>
              <a:t>numbering</a:t>
            </a:r>
            <a:r>
              <a:rPr lang="nl-NL" noProof="0" dirty="0"/>
              <a:t>: none</a:t>
            </a:r>
          </a:p>
          <a:p>
            <a:pPr lvl="1"/>
            <a:r>
              <a:rPr lang="nl-NL" noProof="0" dirty="0"/>
              <a:t>&lt;</a:t>
            </a:r>
            <a:r>
              <a:rPr lang="nl-NL" noProof="0" dirty="0" err="1"/>
              <a:t>subbullet</a:t>
            </a:r>
            <a:r>
              <a:rPr lang="nl-NL" noProof="0" dirty="0"/>
              <a:t> here&gt;</a:t>
            </a:r>
          </a:p>
          <a:p>
            <a:pPr lvl="2"/>
            <a:r>
              <a:rPr lang="nl-NL" noProof="0" dirty="0"/>
              <a:t>&lt;</a:t>
            </a:r>
            <a:r>
              <a:rPr lang="nl-NL" noProof="0" dirty="0" err="1"/>
              <a:t>subbullet</a:t>
            </a:r>
            <a:r>
              <a:rPr lang="nl-NL" noProof="0" dirty="0"/>
              <a:t> here&gt;</a:t>
            </a:r>
          </a:p>
          <a:p>
            <a:pPr lvl="3"/>
            <a:r>
              <a:rPr lang="nl-NL" noProof="0" dirty="0"/>
              <a:t>&lt;etc.&gt;</a:t>
            </a:r>
          </a:p>
          <a:p>
            <a:pPr lvl="4"/>
            <a:r>
              <a:rPr lang="nl-NL" noProof="0" dirty="0"/>
              <a:t>&lt;etc.&gt;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C009A9-0086-4628-BBE0-56CF662BBD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963" y="6524625"/>
            <a:ext cx="2446337" cy="3302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400">
                <a:solidFill>
                  <a:schemeClr val="accent2"/>
                </a:solidFill>
              </a:defRPr>
            </a:lvl1pPr>
          </a:lstStyle>
          <a:p>
            <a:endParaRPr lang="nl-NL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771D94-9F01-445E-9183-B2E7460D5E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72149" y="6524625"/>
            <a:ext cx="5572126" cy="3333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nl-NL" noProof="0"/>
              <a:t>VAET (24-11-2023)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93B133-3E8D-4364-B19F-B3C6DB3C2A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4275" y="6521450"/>
            <a:ext cx="512763" cy="3333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fld id="{1C9A96B6-8385-4046-B525-53A693D53CBF}" type="slidenum">
              <a:rPr lang="nl-NL" noProof="0" smtClean="0"/>
              <a:pPr/>
              <a:t>‹#›</a:t>
            </a:fld>
            <a:endParaRPr lang="nl-NL" noProof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6651F86-2E02-4B4C-8837-02C368F6BC8F}"/>
              </a:ext>
            </a:extLst>
          </p:cNvPr>
          <p:cNvCxnSpPr>
            <a:cxnSpLocks/>
          </p:cNvCxnSpPr>
          <p:nvPr/>
        </p:nvCxnSpPr>
        <p:spPr>
          <a:xfrm>
            <a:off x="11522074" y="6617496"/>
            <a:ext cx="0" cy="164306"/>
          </a:xfrm>
          <a:prstGeom prst="line">
            <a:avLst/>
          </a:prstGeom>
          <a:ln w="222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F483274-5405-4C90-AC76-70264ECE945C}"/>
              </a:ext>
            </a:extLst>
          </p:cNvPr>
          <p:cNvCxnSpPr>
            <a:cxnSpLocks/>
          </p:cNvCxnSpPr>
          <p:nvPr userDrawn="1"/>
        </p:nvCxnSpPr>
        <p:spPr>
          <a:xfrm>
            <a:off x="11522074" y="6617496"/>
            <a:ext cx="0" cy="164306"/>
          </a:xfrm>
          <a:prstGeom prst="line">
            <a:avLst/>
          </a:prstGeom>
          <a:ln w="222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2384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700" r:id="rId4"/>
    <p:sldLayoutId id="2147483712" r:id="rId5"/>
    <p:sldLayoutId id="2147483699" r:id="rId6"/>
    <p:sldLayoutId id="2147483696" r:id="rId7"/>
    <p:sldLayoutId id="2147483698" r:id="rId8"/>
    <p:sldLayoutId id="2147483702" r:id="rId9"/>
    <p:sldLayoutId id="2147483704" r:id="rId10"/>
    <p:sldLayoutId id="2147483695" r:id="rId11"/>
    <p:sldLayoutId id="2147483703" r:id="rId12"/>
    <p:sldLayoutId id="2147483694" r:id="rId13"/>
    <p:sldLayoutId id="2147483707" r:id="rId14"/>
    <p:sldLayoutId id="2147483705" r:id="rId15"/>
    <p:sldLayoutId id="2147483709" r:id="rId16"/>
    <p:sldLayoutId id="2147483710" r:id="rId17"/>
    <p:sldLayoutId id="2147483711" r:id="rId18"/>
    <p:sldLayoutId id="2147483713" r:id="rId19"/>
  </p:sldLayoutIdLst>
  <p:hf hdr="0" dt="0"/>
  <p:txStyles>
    <p:titleStyle>
      <a:lvl1pPr marL="0" indent="0" algn="l" defTabSz="914400" rtl="0" eaLnBrk="1" latinLnBrk="0" hangingPunct="1">
        <a:lnSpc>
          <a:spcPct val="120000"/>
        </a:lnSpc>
        <a:spcBef>
          <a:spcPct val="0"/>
        </a:spcBef>
        <a:buNone/>
        <a:defRPr sz="4400" kern="1200">
          <a:solidFill>
            <a:schemeClr val="accent5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●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803275" indent="-346075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60463" indent="-246063" algn="l" defTabSz="914400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Clr>
          <a:schemeClr val="accent1">
            <a:lumMod val="60000"/>
            <a:lumOff val="40000"/>
          </a:schemeClr>
        </a:buClr>
        <a:buFont typeface="Arial" panose="020B0604020202020204" pitchFamily="34" charset="0"/>
        <a:buChar char="●"/>
        <a:defRPr sz="22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Clr>
          <a:schemeClr val="accent1">
            <a:lumMod val="60000"/>
            <a:lumOff val="40000"/>
          </a:schemeClr>
        </a:buClr>
        <a:buFont typeface="Courier New" panose="02070309020205020404" pitchFamily="49" charset="0"/>
        <a:buChar char="o"/>
        <a:defRPr sz="20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4pPr>
      <a:lvl5pPr marL="1973263" indent="-144463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Clr>
          <a:schemeClr val="accent1">
            <a:lumMod val="40000"/>
            <a:lumOff val="60000"/>
          </a:schemeClr>
        </a:buClr>
        <a:buFont typeface="Arial" panose="020B0604020202020204" pitchFamily="34" charset="0"/>
        <a:buChar char="•"/>
        <a:defRPr sz="20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59">
          <p15:clr>
            <a:srgbClr val="F26B43"/>
          </p15:clr>
        </p15:guide>
        <p15:guide id="2" pos="3636">
          <p15:clr>
            <a:srgbClr val="F26B43"/>
          </p15:clr>
        </p15:guide>
        <p15:guide id="3" pos="4044">
          <p15:clr>
            <a:srgbClr val="F26B43"/>
          </p15:clr>
        </p15:guide>
        <p15:guide id="4" orient="horz" pos="913">
          <p15:clr>
            <a:srgbClr val="F26B43"/>
          </p15:clr>
        </p15:guide>
        <p15:guide id="5" orient="horz" pos="1094">
          <p15:clr>
            <a:srgbClr val="F26B43"/>
          </p15:clr>
        </p15:guide>
        <p15:guide id="6" orient="horz" pos="3748">
          <p15:clr>
            <a:srgbClr val="F26B43"/>
          </p15:clr>
        </p15:guide>
        <p15:guide id="7" pos="415">
          <p15:clr>
            <a:srgbClr val="F26B43"/>
          </p15:clr>
        </p15:guide>
        <p15:guide id="8" pos="7469">
          <p15:clr>
            <a:srgbClr val="F26B43"/>
          </p15:clr>
        </p15:guide>
        <p15:guide id="9" orient="horz" pos="4110">
          <p15:clr>
            <a:srgbClr val="F26B43"/>
          </p15:clr>
        </p15:guide>
        <p15:guide id="10" pos="211">
          <p15:clr>
            <a:srgbClr val="F26B43"/>
          </p15:clr>
        </p15:guide>
        <p15:guide id="11" pos="7265">
          <p15:clr>
            <a:srgbClr val="F26B43"/>
          </p15:clr>
        </p15:guide>
        <p15:guide id="1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7D7E089-AFD7-4843-8D6C-30C77C3477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1287" y="1833701"/>
            <a:ext cx="5133975" cy="2713036"/>
          </a:xfrm>
        </p:spPr>
        <p:txBody>
          <a:bodyPr/>
          <a:lstStyle/>
          <a:p>
            <a:r>
              <a:rPr lang="nl-NL" sz="3800" dirty="0"/>
              <a:t>CPB</a:t>
            </a:r>
            <a:br>
              <a:rPr lang="nl-NL" sz="3800" dirty="0"/>
            </a:br>
            <a:r>
              <a:rPr lang="nl-NL" sz="3800" dirty="0"/>
              <a:t>Langetermijnverkenning</a:t>
            </a:r>
            <a:br>
              <a:rPr lang="nl-NL" sz="3800" dirty="0"/>
            </a:br>
            <a:r>
              <a:rPr lang="nl-NL" sz="3800" dirty="0"/>
              <a:t>Nederland in 2050</a:t>
            </a:r>
            <a:br>
              <a:rPr lang="nl-NL" sz="3800" dirty="0"/>
            </a:br>
            <a:endParaRPr lang="nl-NL" sz="3800" dirty="0"/>
          </a:p>
        </p:txBody>
      </p:sp>
      <p:pic>
        <p:nvPicPr>
          <p:cNvPr id="14" name="Picture Placeholder 4">
            <a:extLst>
              <a:ext uri="{FF2B5EF4-FFF2-40B4-BE49-F238E27FC236}">
                <a16:creationId xmlns:a16="http://schemas.microsoft.com/office/drawing/2014/main" id="{16834CB5-AD78-4496-BD6F-9BEA533EA7C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alphaModFix/>
          </a:blip>
          <a:srcRect l="20424" r="20424"/>
          <a:stretch>
            <a:fillRect/>
          </a:stretch>
        </p:blipFill>
        <p:spPr>
          <a:xfrm>
            <a:off x="0" y="0"/>
            <a:ext cx="3048000" cy="34290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427BCDA-B911-426C-ADED-2E56ECA89C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1286" y="5728996"/>
            <a:ext cx="5445062" cy="734817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nl-NL" dirty="0"/>
              <a:t>VAET (24-11-2023)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EBB7BABD-0E9C-4A43-B42B-DBBD44AAB341}"/>
              </a:ext>
            </a:extLst>
          </p:cNvPr>
          <p:cNvSpPr txBox="1">
            <a:spLocks/>
          </p:cNvSpPr>
          <p:nvPr/>
        </p:nvSpPr>
        <p:spPr>
          <a:xfrm>
            <a:off x="6581286" y="4442791"/>
            <a:ext cx="4939201" cy="877633"/>
          </a:xfrm>
          <a:prstGeom prst="rect">
            <a:avLst/>
          </a:prstGeom>
        </p:spPr>
        <p:txBody>
          <a:bodyPr vert="horz" lIns="0" tIns="72000" rIns="18000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Tx/>
              <a:buNone/>
              <a:defRPr sz="2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3275" indent="-3460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0463" indent="-246063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●"/>
              <a:defRPr sz="22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>
                  <a:lumMod val="60000"/>
                  <a:lumOff val="40000"/>
                </a:schemeClr>
              </a:buClr>
              <a:buFont typeface="Courier New" panose="02070309020205020404" pitchFamily="49" charset="0"/>
              <a:buChar char="o"/>
              <a:defRPr sz="2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73263" indent="-144463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Jan-Maarten van Sonsbeek</a:t>
            </a:r>
          </a:p>
        </p:txBody>
      </p:sp>
    </p:spTree>
    <p:extLst>
      <p:ext uri="{BB962C8B-B14F-4D97-AF65-F5344CB8AC3E}">
        <p14:creationId xmlns:p14="http://schemas.microsoft.com/office/powerpoint/2010/main" val="41094177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D4007-635E-4458-8024-3A5DDF092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Trends en transities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2EA2A6-B27B-4C5B-AF6B-322A0F9833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6" y="1629569"/>
            <a:ext cx="5113335" cy="433388"/>
          </a:xfrm>
        </p:spPr>
        <p:txBody>
          <a:bodyPr>
            <a:normAutofit fontScale="92500" lnSpcReduction="10000"/>
          </a:bodyPr>
          <a:lstStyle/>
          <a:p>
            <a:r>
              <a:rPr lang="nl-NL" dirty="0"/>
              <a:t>Demografisch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BD2BC6-2EEF-4C14-8FC9-D154DA7070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847" y="1620044"/>
            <a:ext cx="5113338" cy="433388"/>
          </a:xfrm>
        </p:spPr>
        <p:txBody>
          <a:bodyPr>
            <a:normAutofit fontScale="92500" lnSpcReduction="10000"/>
          </a:bodyPr>
          <a:lstStyle/>
          <a:p>
            <a:r>
              <a:rPr lang="nl-NL" dirty="0"/>
              <a:t>Economische sectoren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F8D73A-1F84-414B-A64B-1F523EAA4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A96B6-8385-4046-B525-53A693D53CBF}" type="slidenum">
              <a:rPr lang="nl-NL" noProof="0" smtClean="0"/>
              <a:t>10</a:t>
            </a:fld>
            <a:endParaRPr lang="nl-NL" noProof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F07F012-42C2-487E-B13B-39E3DE5D29B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9849" y="2096035"/>
            <a:ext cx="4326067" cy="4326067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617D323-5D4B-42F4-90AC-010532C6AB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8813" y="2096035"/>
            <a:ext cx="4304594" cy="4304594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917CF-CE10-49EF-A316-EB67F7F23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VAET (24-11-2023)</a:t>
            </a:r>
          </a:p>
        </p:txBody>
      </p:sp>
    </p:spTree>
    <p:extLst>
      <p:ext uri="{BB962C8B-B14F-4D97-AF65-F5344CB8AC3E}">
        <p14:creationId xmlns:p14="http://schemas.microsoft.com/office/powerpoint/2010/main" val="17012082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E8A15-E057-4500-809B-3C6D2F1A9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</a:t>
            </a:r>
            <a:r>
              <a:rPr lang="en-US" dirty="0" err="1"/>
              <a:t>Demografie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E678DA-DF1C-4E74-84CC-21F0A623F6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/>
              <a:t>Kernboodschappen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0E0813-E999-416E-A242-23B1C5EA3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A96B6-8385-4046-B525-53A693D53CBF}" type="slidenum">
              <a:rPr lang="nl-NL" noProof="0" smtClean="0"/>
              <a:t>11</a:t>
            </a:fld>
            <a:endParaRPr lang="nl-NL" noProof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7DF7AB-AAA9-4F02-B832-BBAD6B1E9A9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7840" y="2170113"/>
            <a:ext cx="5751896" cy="3878995"/>
          </a:xfrm>
        </p:spPr>
        <p:txBody>
          <a:bodyPr>
            <a:noAutofit/>
          </a:bodyPr>
          <a:lstStyle/>
          <a:p>
            <a:r>
              <a:rPr lang="en-US" dirty="0" err="1"/>
              <a:t>Bevolking</a:t>
            </a:r>
            <a:r>
              <a:rPr lang="en-US" dirty="0"/>
              <a:t> </a:t>
            </a:r>
            <a:r>
              <a:rPr lang="en-US" dirty="0" err="1"/>
              <a:t>enorm</a:t>
            </a:r>
            <a:r>
              <a:rPr lang="en-US" dirty="0"/>
              <a:t> </a:t>
            </a:r>
            <a:r>
              <a:rPr lang="en-US" dirty="0" err="1"/>
              <a:t>gegroeid</a:t>
            </a:r>
            <a:endParaRPr lang="en-US" dirty="0"/>
          </a:p>
          <a:p>
            <a:r>
              <a:rPr lang="en-US" dirty="0" err="1"/>
              <a:t>Groei</a:t>
            </a:r>
            <a:r>
              <a:rPr lang="en-US" dirty="0"/>
              <a:t> </a:t>
            </a:r>
            <a:r>
              <a:rPr lang="en-US" dirty="0" err="1"/>
              <a:t>wordt</a:t>
            </a:r>
            <a:r>
              <a:rPr lang="en-US" dirty="0"/>
              <a:t> </a:t>
            </a:r>
            <a:r>
              <a:rPr lang="en-US" dirty="0" err="1"/>
              <a:t>momenteel</a:t>
            </a:r>
            <a:r>
              <a:rPr lang="en-US" dirty="0"/>
              <a:t> </a:t>
            </a:r>
            <a:r>
              <a:rPr lang="en-US" dirty="0" err="1"/>
              <a:t>volledig</a:t>
            </a:r>
            <a:r>
              <a:rPr lang="en-US" dirty="0"/>
              <a:t> </a:t>
            </a:r>
            <a:r>
              <a:rPr lang="en-US" dirty="0" err="1"/>
              <a:t>gedomineerd</a:t>
            </a:r>
            <a:r>
              <a:rPr lang="en-US" dirty="0"/>
              <a:t> door </a:t>
            </a:r>
            <a:r>
              <a:rPr lang="en-US" dirty="0" err="1"/>
              <a:t>migratie</a:t>
            </a:r>
            <a:endParaRPr lang="en-US" dirty="0"/>
          </a:p>
          <a:p>
            <a:r>
              <a:rPr lang="en-US" dirty="0" err="1"/>
              <a:t>Vergrijzing</a:t>
            </a:r>
            <a:r>
              <a:rPr lang="en-US" dirty="0"/>
              <a:t> in </a:t>
            </a:r>
            <a:r>
              <a:rPr lang="en-US" dirty="0" err="1"/>
              <a:t>internationaal</a:t>
            </a:r>
            <a:r>
              <a:rPr lang="en-US" dirty="0"/>
              <a:t> </a:t>
            </a:r>
            <a:r>
              <a:rPr lang="en-US" dirty="0" err="1"/>
              <a:t>perspectief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extreem</a:t>
            </a:r>
            <a:r>
              <a:rPr lang="en-US" dirty="0"/>
              <a:t>, </a:t>
            </a:r>
            <a:r>
              <a:rPr lang="en-US" dirty="0" err="1"/>
              <a:t>nog</a:t>
            </a:r>
            <a:r>
              <a:rPr lang="en-US" dirty="0"/>
              <a:t> </a:t>
            </a:r>
            <a:r>
              <a:rPr lang="en-US" dirty="0" err="1"/>
              <a:t>wel</a:t>
            </a:r>
            <a:r>
              <a:rPr lang="en-US" dirty="0"/>
              <a:t> </a:t>
            </a:r>
            <a:r>
              <a:rPr lang="en-US" dirty="0" err="1"/>
              <a:t>grote</a:t>
            </a:r>
            <a:r>
              <a:rPr lang="en-US" dirty="0"/>
              <a:t> </a:t>
            </a:r>
            <a:r>
              <a:rPr lang="en-US" dirty="0" err="1"/>
              <a:t>tijdelijke</a:t>
            </a:r>
            <a:r>
              <a:rPr lang="en-US" dirty="0"/>
              <a:t> </a:t>
            </a:r>
            <a:r>
              <a:rPr lang="en-US" dirty="0" err="1"/>
              <a:t>piek</a:t>
            </a:r>
            <a:endParaRPr lang="en-US" dirty="0"/>
          </a:p>
          <a:p>
            <a:r>
              <a:rPr lang="en-US" dirty="0" err="1"/>
              <a:t>Sterke</a:t>
            </a:r>
            <a:r>
              <a:rPr lang="en-US" dirty="0"/>
              <a:t> </a:t>
            </a:r>
            <a:r>
              <a:rPr lang="en-US" dirty="0" err="1"/>
              <a:t>stijging</a:t>
            </a:r>
            <a:r>
              <a:rPr lang="en-US" dirty="0"/>
              <a:t> </a:t>
            </a:r>
            <a:r>
              <a:rPr lang="en-US" dirty="0" err="1"/>
              <a:t>eenpersoonshuishoudens</a:t>
            </a:r>
            <a:r>
              <a:rPr lang="en-US" dirty="0"/>
              <a:t> en </a:t>
            </a:r>
            <a:r>
              <a:rPr lang="en-US" dirty="0" err="1"/>
              <a:t>kleinere</a:t>
            </a:r>
            <a:r>
              <a:rPr lang="en-US" dirty="0"/>
              <a:t> </a:t>
            </a:r>
            <a:r>
              <a:rPr lang="en-US" dirty="0" err="1"/>
              <a:t>gezinnen</a:t>
            </a:r>
            <a:endParaRPr lang="nl-NL" dirty="0"/>
          </a:p>
        </p:txBody>
      </p:sp>
      <p:pic>
        <p:nvPicPr>
          <p:cNvPr id="7" name="Content Placeholder 8">
            <a:extLst>
              <a:ext uri="{FF2B5EF4-FFF2-40B4-BE49-F238E27FC236}">
                <a16:creationId xmlns:a16="http://schemas.microsoft.com/office/drawing/2014/main" id="{8172E2A0-143A-4352-A382-F853A65BB8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19852" y="1422618"/>
            <a:ext cx="4784034" cy="477793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29C34F-F44F-4ED2-982C-C59AD3F5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VAET (24-11-2023)</a:t>
            </a:r>
          </a:p>
        </p:txBody>
      </p:sp>
    </p:spTree>
    <p:extLst>
      <p:ext uri="{BB962C8B-B14F-4D97-AF65-F5344CB8AC3E}">
        <p14:creationId xmlns:p14="http://schemas.microsoft.com/office/powerpoint/2010/main" val="10370738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61BF3-EE36-4C7B-BCEA-62A62D37A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</a:t>
            </a:r>
            <a:r>
              <a:rPr lang="en-US" dirty="0" err="1"/>
              <a:t>Beroepsbevolking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8291FA-8828-4405-A335-32468517B0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/>
              <a:t>Kernboodschappen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6F33EB-879F-4C7E-A88B-9EDBC1B4E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A96B6-8385-4046-B525-53A693D53CBF}" type="slidenum">
              <a:rPr lang="nl-NL" noProof="0" smtClean="0"/>
              <a:t>12</a:t>
            </a:fld>
            <a:endParaRPr lang="nl-NL" noProof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9E2A2D-2865-4BAD-9EFF-4633B4FC635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8813" y="2170113"/>
            <a:ext cx="5113337" cy="3959224"/>
          </a:xfrm>
        </p:spPr>
        <p:txBody>
          <a:bodyPr>
            <a:normAutofit lnSpcReduction="10000"/>
          </a:bodyPr>
          <a:lstStyle/>
          <a:p>
            <a:r>
              <a:rPr lang="nl-NL" dirty="0"/>
              <a:t>Participatie afgelopen decennia sterk gestegen na dal in jaren ’80</a:t>
            </a:r>
          </a:p>
          <a:p>
            <a:r>
              <a:rPr lang="nl-NL" dirty="0"/>
              <a:t>Opleidingsniveau beroepsbevolking enorm toegenomen</a:t>
            </a:r>
          </a:p>
          <a:p>
            <a:r>
              <a:rPr lang="nl-NL" dirty="0"/>
              <a:t>Aantal gewerkte uren per inwoner laatste 50 jaar vrij stabiel</a:t>
            </a:r>
          </a:p>
          <a:p>
            <a:r>
              <a:rPr lang="nl-NL" dirty="0"/>
              <a:t>In internationaal perspectief heel veel deeltijdwerk en flexwerk</a:t>
            </a:r>
          </a:p>
        </p:txBody>
      </p:sp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5CB2617C-5785-45F2-9E6A-DB46BB2D9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6988" y="1332050"/>
            <a:ext cx="4797287" cy="4797287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28C723-9B14-4F49-8553-96F6CFD56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VAET (24-11-2023)</a:t>
            </a:r>
          </a:p>
        </p:txBody>
      </p:sp>
    </p:spTree>
    <p:extLst>
      <p:ext uri="{BB962C8B-B14F-4D97-AF65-F5344CB8AC3E}">
        <p14:creationId xmlns:p14="http://schemas.microsoft.com/office/powerpoint/2010/main" val="15600637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B2A09-907F-401A-83CE-914ED4EA2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</a:t>
            </a:r>
            <a:r>
              <a:rPr lang="en-US" dirty="0" err="1"/>
              <a:t>Economie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13F06A-D106-45AA-888E-CBD1043CE5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468227"/>
            <a:ext cx="5113335" cy="433388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Kernboodschappen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FA31E4-A6BD-4AD6-BCF7-F16466886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A96B6-8385-4046-B525-53A693D53CBF}" type="slidenum">
              <a:rPr lang="nl-NL" noProof="0" smtClean="0"/>
              <a:t>13</a:t>
            </a:fld>
            <a:endParaRPr lang="nl-NL" noProof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7ABAD3-7414-4500-87C4-0314AF5759C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8813" y="2032197"/>
            <a:ext cx="5437187" cy="4278168"/>
          </a:xfrm>
        </p:spPr>
        <p:txBody>
          <a:bodyPr>
            <a:noAutofit/>
          </a:bodyPr>
          <a:lstStyle/>
          <a:p>
            <a:r>
              <a:rPr lang="nl-NL" dirty="0"/>
              <a:t>Open economie; internationale taakverdeling en samenwerking heel belangrijk voor Nederland</a:t>
            </a:r>
          </a:p>
          <a:p>
            <a:r>
              <a:rPr lang="nl-NL" dirty="0"/>
              <a:t>Transitie werkgelegenheid naar meer dan 80% in dienstensector</a:t>
            </a:r>
          </a:p>
          <a:p>
            <a:r>
              <a:rPr lang="nl-NL" dirty="0"/>
              <a:t>Enorme bbp-groei sinds 1950, maar wel al langdurig dalende arbeidsproductiviteitsgroei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4A33FB-AD5C-4886-8013-C4C79E4145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8024" y="1039161"/>
            <a:ext cx="4779678" cy="4779678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1D3D02D-854F-4B70-BB04-2E87073E6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VAET (24-11-2023)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1796528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8583F-0485-4A71-BC28-A94494F5C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</a:t>
            </a:r>
            <a:r>
              <a:rPr lang="nl-NL" dirty="0"/>
              <a:t>Overheidsfinanciën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A70C9C-1030-497B-B999-46FBFA27D3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607198"/>
            <a:ext cx="5113335" cy="433388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Kernboodschappen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0653EF-8982-4221-A505-653683C96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A96B6-8385-4046-B525-53A693D53CBF}" type="slidenum">
              <a:rPr lang="nl-NL" noProof="0" smtClean="0"/>
              <a:t>14</a:t>
            </a:fld>
            <a:endParaRPr lang="nl-NL" noProof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687FAB-A9F5-4E76-BC1F-C4AE42F5DD0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8813" y="2170113"/>
            <a:ext cx="5433478" cy="3779837"/>
          </a:xfrm>
        </p:spPr>
        <p:txBody>
          <a:bodyPr>
            <a:noAutofit/>
          </a:bodyPr>
          <a:lstStyle/>
          <a:p>
            <a:r>
              <a:rPr lang="nl-NL" dirty="0"/>
              <a:t>Omvang overheid lang beperkt tot ca. 10% bbp, groei vooral na 1950</a:t>
            </a:r>
          </a:p>
          <a:p>
            <a:r>
              <a:rPr lang="nl-NL" dirty="0"/>
              <a:t>Verschuiving overheidsuitgaven richting sociale stelsel</a:t>
            </a:r>
          </a:p>
          <a:p>
            <a:r>
              <a:rPr lang="nl-NL" dirty="0"/>
              <a:t>Rol niet-belastingmiddelen neemt af</a:t>
            </a:r>
          </a:p>
          <a:p>
            <a:endParaRPr lang="nl-NL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F0CECC-63EA-47C1-99A3-01F3AD5369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22900" y="1449388"/>
            <a:ext cx="4779678" cy="477967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2204BC-115B-4BAB-8591-08170F920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VAET (24-11-2023)</a:t>
            </a:r>
          </a:p>
        </p:txBody>
      </p:sp>
    </p:spTree>
    <p:extLst>
      <p:ext uri="{BB962C8B-B14F-4D97-AF65-F5344CB8AC3E}">
        <p14:creationId xmlns:p14="http://schemas.microsoft.com/office/powerpoint/2010/main" val="3407234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8583F-0485-4A71-BC28-A94494F5C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 Sociale </a:t>
            </a:r>
            <a:r>
              <a:rPr lang="en-US" dirty="0" err="1"/>
              <a:t>stelsel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A70C9C-1030-497B-B999-46FBFA27D3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607198"/>
            <a:ext cx="5113335" cy="433388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Kernboodschappen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0653EF-8982-4221-A505-653683C96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A96B6-8385-4046-B525-53A693D53CBF}" type="slidenum">
              <a:rPr lang="nl-NL" noProof="0" smtClean="0"/>
              <a:t>15</a:t>
            </a:fld>
            <a:endParaRPr lang="nl-NL" noProof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687FAB-A9F5-4E76-BC1F-C4AE42F5DD0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8813" y="2170113"/>
            <a:ext cx="5433478" cy="3779837"/>
          </a:xfrm>
        </p:spPr>
        <p:txBody>
          <a:bodyPr>
            <a:noAutofit/>
          </a:bodyPr>
          <a:lstStyle/>
          <a:p>
            <a:r>
              <a:rPr lang="nl-NL" dirty="0"/>
              <a:t>Sinds 1950 enorme groei collectieve uitgaven aan “welvaartsstaat”; 1983 forse correctie</a:t>
            </a:r>
          </a:p>
          <a:p>
            <a:r>
              <a:rPr lang="nl-NL" dirty="0"/>
              <a:t>Grote hervormingen sociale stelsel sinds jaren ’80 (deels ook privatisering)</a:t>
            </a:r>
          </a:p>
          <a:p>
            <a:r>
              <a:rPr lang="nl-NL" dirty="0"/>
              <a:t>Zorguitgaven groeien hard door </a:t>
            </a:r>
          </a:p>
          <a:p>
            <a:r>
              <a:rPr lang="nl-NL" dirty="0"/>
              <a:t>Privatisering </a:t>
            </a:r>
            <a:r>
              <a:rPr lang="nl-NL" dirty="0" err="1"/>
              <a:t>sz</a:t>
            </a:r>
            <a:r>
              <a:rPr lang="nl-NL" dirty="0"/>
              <a:t> </a:t>
            </a:r>
            <a:r>
              <a:rPr lang="nl-NL" dirty="0" err="1"/>
              <a:t>vs</a:t>
            </a:r>
            <a:r>
              <a:rPr lang="nl-NL" dirty="0"/>
              <a:t> collectivisering zorg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F0CECC-63EA-47C1-99A3-01F3AD5369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2839" y="1449388"/>
            <a:ext cx="4779678" cy="477967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2204BC-115B-4BAB-8591-08170F920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VAET (24-11-2023)</a:t>
            </a:r>
          </a:p>
        </p:txBody>
      </p:sp>
    </p:spTree>
    <p:extLst>
      <p:ext uri="{BB962C8B-B14F-4D97-AF65-F5344CB8AC3E}">
        <p14:creationId xmlns:p14="http://schemas.microsoft.com/office/powerpoint/2010/main" val="14556575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3E0A6-DB75-40DE-85A4-4DCA72D45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 Brede </a:t>
            </a:r>
            <a:r>
              <a:rPr lang="en-US" dirty="0" err="1"/>
              <a:t>welvaart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721228-9B95-436D-A262-78B8716C29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7537" y="1590420"/>
            <a:ext cx="5113335" cy="433388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Kernboodschappen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C53726-A19C-4A93-B6B9-3D430C098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A96B6-8385-4046-B525-53A693D53CBF}" type="slidenum">
              <a:rPr lang="nl-NL" noProof="0" smtClean="0"/>
              <a:t>16</a:t>
            </a:fld>
            <a:endParaRPr lang="nl-NL" noProof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5AA9D6-FA71-482D-93C9-42A1A0FC575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8813" y="2170113"/>
            <a:ext cx="5437187" cy="3959224"/>
          </a:xfrm>
        </p:spPr>
        <p:txBody>
          <a:bodyPr>
            <a:normAutofit/>
          </a:bodyPr>
          <a:lstStyle/>
          <a:p>
            <a:r>
              <a:rPr lang="nl-NL" dirty="0"/>
              <a:t>Grote vooruitgang op veel brede welvaartaspecten (opleiding, werkweek, gezondheid, democratie)</a:t>
            </a:r>
          </a:p>
          <a:p>
            <a:r>
              <a:rPr lang="nl-NL" dirty="0"/>
              <a:t>Maar sterke groei bevolking en welvaart  ten koste van leefomgeving; gevecht om de ruimte</a:t>
            </a:r>
          </a:p>
          <a:p>
            <a:r>
              <a:rPr lang="nl-NL" dirty="0"/>
              <a:t>Inkomensongelijkheid stabiel, vermogensongelijkheid neemt toe.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32C5D3-A2F7-4605-8E46-048F6DCA14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61759" y="1081202"/>
            <a:ext cx="5254307" cy="5254307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BFAE6C-8398-4787-BDE8-BDCB487CB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VAET (24-11-2023)</a:t>
            </a:r>
          </a:p>
        </p:txBody>
      </p:sp>
    </p:spTree>
    <p:extLst>
      <p:ext uri="{BB962C8B-B14F-4D97-AF65-F5344CB8AC3E}">
        <p14:creationId xmlns:p14="http://schemas.microsoft.com/office/powerpoint/2010/main" val="11600567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AB7DA9-B6E8-42D4-80CC-1C5A2FC44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VAET (24-11-2023)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31C874-1FDC-46AF-A387-DCEC3C070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A96B6-8385-4046-B525-53A693D53CBF}" type="slidenum">
              <a:rPr lang="nl-NL" noProof="0" smtClean="0"/>
              <a:t>17</a:t>
            </a:fld>
            <a:endParaRPr lang="nl-NL" noProof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A53C94C-4C0E-43D2-8B6B-493C4F3423E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83771" y="1449388"/>
            <a:ext cx="10749417" cy="4500562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nl-NL" sz="4800" dirty="0">
                <a:solidFill>
                  <a:schemeClr val="bg1">
                    <a:lumMod val="75000"/>
                  </a:schemeClr>
                </a:solidFill>
              </a:rPr>
              <a:t>Achtergrond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4800" dirty="0">
                <a:solidFill>
                  <a:schemeClr val="bg1">
                    <a:lumMod val="75000"/>
                  </a:schemeClr>
                </a:solidFill>
              </a:rPr>
              <a:t>Historische analyse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4800" b="1" dirty="0"/>
              <a:t>Langetermijnverkenning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4800" dirty="0">
                <a:solidFill>
                  <a:schemeClr val="bg1">
                    <a:lumMod val="75000"/>
                  </a:schemeClr>
                </a:solidFill>
              </a:rPr>
              <a:t>Scenario’s</a:t>
            </a:r>
          </a:p>
        </p:txBody>
      </p:sp>
    </p:spTree>
    <p:extLst>
      <p:ext uri="{BB962C8B-B14F-4D97-AF65-F5344CB8AC3E}">
        <p14:creationId xmlns:p14="http://schemas.microsoft.com/office/powerpoint/2010/main" val="14603991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55A70-EACC-4C1F-8195-DE40BDB00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Welvaart in 2050?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D7B600-B851-443D-B566-3541A76C2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VAET (24-11-2023)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757596-8DE8-4171-87F6-0B89F230A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A96B6-8385-4046-B525-53A693D53CBF}" type="slidenum">
              <a:rPr lang="nl-NL" noProof="0" smtClean="0"/>
              <a:t>18</a:t>
            </a:fld>
            <a:endParaRPr lang="nl-NL" noProof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0C994D9-720E-485B-A1D2-3C821928C14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sz="3600" dirty="0"/>
              <a:t>Twee centrale vragen:</a:t>
            </a:r>
          </a:p>
          <a:p>
            <a:r>
              <a:rPr lang="nl-NL" sz="3600" dirty="0"/>
              <a:t>Verdienvermogen</a:t>
            </a:r>
          </a:p>
          <a:p>
            <a:r>
              <a:rPr lang="nl-NL" sz="3600" dirty="0"/>
              <a:t>Verdeling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EA50F858-D102-4402-985A-89812E4CA34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-1" t="-1" r="-12667" b="540"/>
          <a:stretch/>
        </p:blipFill>
        <p:spPr>
          <a:xfrm>
            <a:off x="736466" y="1736724"/>
            <a:ext cx="5359534" cy="421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0710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4C34C-4CFD-4B83-8F10-ED8A71936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 staan voor grote uitdagingen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B3F64F-78A2-421E-845B-6FC8A2E9B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VAET (24-11-2023)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5B5AD4-3182-4CF8-BAF5-8E7254D16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A96B6-8385-4046-B525-53A693D53CBF}" type="slidenum">
              <a:rPr lang="nl-NL" noProof="0" smtClean="0"/>
              <a:t>19</a:t>
            </a:fld>
            <a:endParaRPr lang="nl-NL" noProof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C7AC965-852E-4144-BDB1-045A82BF3CB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nl-NL" dirty="0"/>
              <a:t>Vergrijzing</a:t>
            </a:r>
          </a:p>
          <a:p>
            <a:r>
              <a:rPr lang="nl-NL" dirty="0"/>
              <a:t>Krapte op arbeidsmarkt</a:t>
            </a:r>
          </a:p>
          <a:p>
            <a:r>
              <a:rPr lang="nl-NL" dirty="0"/>
              <a:t>Dalende arbeidsproductiviteit</a:t>
            </a:r>
          </a:p>
          <a:p>
            <a:r>
              <a:rPr lang="nl-NL" dirty="0"/>
              <a:t>Toenemende ongelijkheid</a:t>
            </a:r>
          </a:p>
          <a:p>
            <a:r>
              <a:rPr lang="nl-NL" dirty="0"/>
              <a:t>Verduurzaming</a:t>
            </a:r>
          </a:p>
          <a:p>
            <a:r>
              <a:rPr lang="nl-NL" dirty="0"/>
              <a:t>Gebrek aan ruimte</a:t>
            </a:r>
          </a:p>
          <a:p>
            <a:r>
              <a:rPr lang="nl-NL" dirty="0"/>
              <a:t>En nog veel meer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218F1494-2EAC-4044-AAE8-CC1540D80CB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9545" r="9545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230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AB7DA9-B6E8-42D4-80CC-1C5A2FC44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VAET (24-11-2023)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31C874-1FDC-46AF-A387-DCEC3C070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A96B6-8385-4046-B525-53A693D53CBF}" type="slidenum">
              <a:rPr lang="nl-NL" noProof="0" smtClean="0"/>
              <a:t>2</a:t>
            </a:fld>
            <a:endParaRPr lang="nl-NL" noProof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A53C94C-4C0E-43D2-8B6B-493C4F3423E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83771" y="1449388"/>
            <a:ext cx="10749417" cy="4500562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nl-NL" sz="4800" b="1" dirty="0"/>
              <a:t>Achtergrond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4800" dirty="0">
                <a:solidFill>
                  <a:schemeClr val="bg1">
                    <a:lumMod val="75000"/>
                  </a:schemeClr>
                </a:solidFill>
              </a:rPr>
              <a:t>Historische analyse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4800" dirty="0">
                <a:solidFill>
                  <a:schemeClr val="bg1">
                    <a:lumMod val="75000"/>
                  </a:schemeClr>
                </a:solidFill>
              </a:rPr>
              <a:t>Langetermijnverkenning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4800" dirty="0">
                <a:solidFill>
                  <a:schemeClr val="bg1">
                    <a:lumMod val="75000"/>
                  </a:schemeClr>
                </a:solidFill>
              </a:rPr>
              <a:t>Scenario’s</a:t>
            </a:r>
          </a:p>
        </p:txBody>
      </p:sp>
    </p:spTree>
    <p:extLst>
      <p:ext uri="{BB962C8B-B14F-4D97-AF65-F5344CB8AC3E}">
        <p14:creationId xmlns:p14="http://schemas.microsoft.com/office/powerpoint/2010/main" val="11675663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B3AE8-1908-44AB-92B0-462902E9F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Alles hangt met alles samen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E06FC9-E08D-4DBF-9173-E83630B73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VAET (24-11-2023)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FB23BD-05F1-426A-B58E-8768D8116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A96B6-8385-4046-B525-53A693D53CBF}" type="slidenum">
              <a:rPr lang="nl-NL" noProof="0" smtClean="0"/>
              <a:t>20</a:t>
            </a:fld>
            <a:endParaRPr lang="nl-NL" noProof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6555873-F46C-4066-AAC6-CD940736DE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19850" y="1736725"/>
            <a:ext cx="5346770" cy="4213225"/>
          </a:xfrm>
        </p:spPr>
        <p:txBody>
          <a:bodyPr>
            <a:normAutofit/>
          </a:bodyPr>
          <a:lstStyle/>
          <a:p>
            <a:r>
              <a:rPr lang="nl-NL" dirty="0"/>
              <a:t>Arbeidsmarkt – migratie</a:t>
            </a:r>
          </a:p>
          <a:p>
            <a:r>
              <a:rPr lang="nl-NL" dirty="0"/>
              <a:t>Migratie - woningmarkt</a:t>
            </a:r>
          </a:p>
          <a:p>
            <a:r>
              <a:rPr lang="nl-NL" dirty="0"/>
              <a:t>Ongelijkheid – economische groei</a:t>
            </a:r>
          </a:p>
          <a:p>
            <a:r>
              <a:rPr lang="nl-NL" dirty="0"/>
              <a:t>Economische groei - duurzaamheid</a:t>
            </a:r>
          </a:p>
          <a:p>
            <a:r>
              <a:rPr lang="nl-NL" dirty="0"/>
              <a:t>En nog veel meer  . . .</a:t>
            </a:r>
          </a:p>
          <a:p>
            <a:endParaRPr lang="nl-NL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24FC7188-8371-46BF-8D71-143AA579292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8802" b="8802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5628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0ED42-3237-4DAA-9040-0BB110EDE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Er zijn </a:t>
            </a:r>
            <a:r>
              <a:rPr lang="nl-NL" dirty="0" err="1"/>
              <a:t>trade-offs</a:t>
            </a:r>
            <a:endParaRPr lang="nl-NL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C22BA5-B7F4-4103-89A7-A8E0F98CD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VAET (24-11-2023)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AE4D17-F123-4C1A-8918-955CDBCC7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A96B6-8385-4046-B525-53A693D53CBF}" type="slidenum">
              <a:rPr lang="nl-NL" noProof="0" smtClean="0"/>
              <a:t>21</a:t>
            </a:fld>
            <a:endParaRPr lang="nl-NL" noProof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207488E-E920-4D50-A6AB-7B31CA1871C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nl-NL" dirty="0"/>
              <a:t>Economie en milieu</a:t>
            </a:r>
          </a:p>
          <a:p>
            <a:r>
              <a:rPr lang="nl-NL" dirty="0"/>
              <a:t>Groei en ongelijkheid</a:t>
            </a:r>
          </a:p>
          <a:p>
            <a:r>
              <a:rPr lang="nl-NL" dirty="0"/>
              <a:t>Maatwerk en eenvoud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D5F7AF48-9AB4-410F-8D59-56D244A9977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5451" r="5451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3202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27462-BEB3-4581-A3C7-28940635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Niet alles kan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054116-8FB2-4FB5-AC6E-224D5FA46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VAET (24-11-2023)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73938D-8DFD-4908-8BE8-3122FE6BE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A96B6-8385-4046-B525-53A693D53CBF}" type="slidenum">
              <a:rPr lang="nl-NL" noProof="0" smtClean="0"/>
              <a:t>22</a:t>
            </a:fld>
            <a:endParaRPr lang="nl-NL" noProof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60A5BA8-FA78-4839-AD40-0D9522973C7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nl-NL" dirty="0"/>
              <a:t>Fysieke grenzen</a:t>
            </a:r>
          </a:p>
          <a:p>
            <a:r>
              <a:rPr lang="nl-NL" dirty="0"/>
              <a:t>Budgettaire grenzen</a:t>
            </a:r>
          </a:p>
          <a:p>
            <a:r>
              <a:rPr lang="nl-NL" dirty="0"/>
              <a:t>Maatschappelijk draagvlak</a:t>
            </a:r>
          </a:p>
        </p:txBody>
      </p:sp>
      <p:pic>
        <p:nvPicPr>
          <p:cNvPr id="1026" name="Picture 2" descr="Intertemporele budgetlijn - Economielokaal">
            <a:extLst>
              <a:ext uri="{FF2B5EF4-FFF2-40B4-BE49-F238E27FC236}">
                <a16:creationId xmlns:a16="http://schemas.microsoft.com/office/drawing/2014/main" id="{6B176193-7938-40AA-9CCD-651CD2EAF1A8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79316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CFB45-C487-43F8-ADF1-AFD95762E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Focus op 5 terreinen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B7174D-5A3A-4C6A-9938-AA53ACC9D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VAET (24-11-2023)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13AFC6-2736-4DB7-BA5A-08C4AFEB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A96B6-8385-4046-B525-53A693D53CBF}" type="slidenum">
              <a:rPr lang="nl-NL" noProof="0" smtClean="0"/>
              <a:t>23</a:t>
            </a:fld>
            <a:endParaRPr lang="nl-NL" noProof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293258B-188D-4769-B3FF-25C3382E8F7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nl-NL" dirty="0"/>
              <a:t>Economie</a:t>
            </a:r>
          </a:p>
          <a:p>
            <a:r>
              <a:rPr lang="nl-NL" dirty="0"/>
              <a:t>Arbeidsmarkt</a:t>
            </a:r>
          </a:p>
          <a:p>
            <a:r>
              <a:rPr lang="nl-NL" dirty="0"/>
              <a:t>Sociale zekerheid</a:t>
            </a:r>
          </a:p>
          <a:p>
            <a:r>
              <a:rPr lang="nl-NL" dirty="0"/>
              <a:t>Zorg</a:t>
            </a:r>
          </a:p>
          <a:p>
            <a:r>
              <a:rPr lang="nl-NL" dirty="0"/>
              <a:t>Ruimte / wonen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DE9CDC-C201-4875-9817-DFCF15F57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12" y="1653597"/>
            <a:ext cx="4827588" cy="439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4213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113CC-49EC-4FB9-99CF-FB5F3632E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Trends en onzekerheden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2D9D4B-E1A8-404E-A03B-2BC07C20C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VAET (24-11-2023)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4AFEF9-4722-4268-A710-5863DDE70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A96B6-8385-4046-B525-53A693D53CBF}" type="slidenum">
              <a:rPr lang="nl-NL" noProof="0" smtClean="0"/>
              <a:t>24</a:t>
            </a:fld>
            <a:endParaRPr lang="nl-NL" noProof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5914FD0-5D04-49CA-B491-A12C3F4C1D7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nl-NL" dirty="0"/>
              <a:t>Achter de uitdagingen liggen vaak trends</a:t>
            </a:r>
          </a:p>
          <a:p>
            <a:r>
              <a:rPr lang="nl-NL" dirty="0"/>
              <a:t>Sommige zijn zeker</a:t>
            </a:r>
          </a:p>
          <a:p>
            <a:r>
              <a:rPr lang="nl-NL" dirty="0"/>
              <a:t>Andere zijn fundamenteel onzeker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EF58B632-620F-4E43-AAF7-3892568CDAA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8850" b="8850"/>
          <a:stretch>
            <a:fillRect/>
          </a:stretch>
        </p:blipFill>
        <p:spPr>
          <a:xfrm>
            <a:off x="658811" y="1546698"/>
            <a:ext cx="5343962" cy="4403253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A9FEB8E-F3B0-45F0-B95E-3C9B67724C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43234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AB7DA9-B6E8-42D4-80CC-1C5A2FC44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VAET (24-11-2023)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31C874-1FDC-46AF-A387-DCEC3C070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A96B6-8385-4046-B525-53A693D53CBF}" type="slidenum">
              <a:rPr lang="nl-NL" noProof="0" smtClean="0"/>
              <a:t>25</a:t>
            </a:fld>
            <a:endParaRPr lang="nl-NL" noProof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A53C94C-4C0E-43D2-8B6B-493C4F3423E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83771" y="1449388"/>
            <a:ext cx="10749417" cy="4500562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nl-NL" sz="4800" dirty="0">
                <a:solidFill>
                  <a:schemeClr val="bg1">
                    <a:lumMod val="75000"/>
                  </a:schemeClr>
                </a:solidFill>
              </a:rPr>
              <a:t>Achtergrond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4800" dirty="0">
                <a:solidFill>
                  <a:schemeClr val="bg1">
                    <a:lumMod val="75000"/>
                  </a:schemeClr>
                </a:solidFill>
              </a:rPr>
              <a:t>Historische analyse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4800" dirty="0">
                <a:solidFill>
                  <a:schemeClr val="bg1">
                    <a:lumMod val="75000"/>
                  </a:schemeClr>
                </a:solidFill>
              </a:rPr>
              <a:t>Langetermijnverkenning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4800" b="1" dirty="0"/>
              <a:t>Scenario’s</a:t>
            </a:r>
          </a:p>
        </p:txBody>
      </p:sp>
    </p:spTree>
    <p:extLst>
      <p:ext uri="{BB962C8B-B14F-4D97-AF65-F5344CB8AC3E}">
        <p14:creationId xmlns:p14="http://schemas.microsoft.com/office/powerpoint/2010/main" val="21032288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4C308-E63B-4E19-B209-64395E4F8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Trends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E18BF0-5EE0-4374-9200-820F37992D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Trends</a:t>
            </a:r>
            <a:endParaRPr lang="nl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C9422B-0901-451E-BD58-7AE241848C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/>
              <a:t>Voorbeelden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89C3FC-30A1-4388-BCDB-9F3A6ECBE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A96B6-8385-4046-B525-53A693D53CBF}" type="slidenum">
              <a:rPr lang="nl-NL" noProof="0" smtClean="0"/>
              <a:t>26</a:t>
            </a:fld>
            <a:endParaRPr lang="nl-NL" noProof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C3C124-5C36-489B-B3F8-6596FBFC419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b="1" dirty="0" err="1"/>
              <a:t>D</a:t>
            </a:r>
            <a:r>
              <a:rPr lang="en-US" dirty="0" err="1"/>
              <a:t>emografisch</a:t>
            </a:r>
            <a:endParaRPr lang="en-US" dirty="0"/>
          </a:p>
          <a:p>
            <a:r>
              <a:rPr lang="en-US" b="1" dirty="0" err="1"/>
              <a:t>E</a:t>
            </a:r>
            <a:r>
              <a:rPr lang="en-US" dirty="0" err="1"/>
              <a:t>conomisch</a:t>
            </a:r>
            <a:endParaRPr lang="en-US" dirty="0"/>
          </a:p>
          <a:p>
            <a:r>
              <a:rPr lang="en-US" b="1" dirty="0" err="1"/>
              <a:t>S</a:t>
            </a:r>
            <a:r>
              <a:rPr lang="en-US" dirty="0" err="1"/>
              <a:t>ociaal-cultureel</a:t>
            </a:r>
            <a:endParaRPr lang="en-US" dirty="0"/>
          </a:p>
          <a:p>
            <a:r>
              <a:rPr lang="en-US" b="1" dirty="0" err="1"/>
              <a:t>T</a:t>
            </a:r>
            <a:r>
              <a:rPr lang="en-US" dirty="0" err="1"/>
              <a:t>echnologisch</a:t>
            </a:r>
            <a:endParaRPr lang="en-US" dirty="0"/>
          </a:p>
          <a:p>
            <a:r>
              <a:rPr lang="en-US" b="1" dirty="0" err="1"/>
              <a:t>E</a:t>
            </a:r>
            <a:r>
              <a:rPr lang="en-US" dirty="0" err="1"/>
              <a:t>cologisch</a:t>
            </a:r>
            <a:endParaRPr lang="en-US" dirty="0"/>
          </a:p>
          <a:p>
            <a:r>
              <a:rPr lang="en-US" b="1" dirty="0" err="1"/>
              <a:t>P</a:t>
            </a:r>
            <a:r>
              <a:rPr lang="en-US" dirty="0" err="1"/>
              <a:t>olitiek</a:t>
            </a:r>
            <a:endParaRPr lang="nl-NL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C2F83CE-E4B2-434E-AA47-DE51BBF80C17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 err="1"/>
              <a:t>Vergrijzing</a:t>
            </a:r>
            <a:r>
              <a:rPr lang="en-US" dirty="0"/>
              <a:t>, </a:t>
            </a:r>
            <a:r>
              <a:rPr lang="en-US" dirty="0" err="1"/>
              <a:t>migratie</a:t>
            </a:r>
            <a:endParaRPr lang="en-US" dirty="0"/>
          </a:p>
          <a:p>
            <a:r>
              <a:rPr lang="en-US" dirty="0" err="1">
                <a:sym typeface="Wingdings" panose="05000000000000000000" pitchFamily="2" charset="2"/>
              </a:rPr>
              <a:t>Globalisering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productiviteit</a:t>
            </a:r>
            <a:endParaRPr lang="en-US" dirty="0">
              <a:sym typeface="Wingdings" panose="05000000000000000000" pitchFamily="2" charset="2"/>
            </a:endParaRPr>
          </a:p>
          <a:p>
            <a:r>
              <a:rPr lang="en-US" dirty="0" err="1">
                <a:sym typeface="Wingdings" panose="05000000000000000000" pitchFamily="2" charset="2"/>
              </a:rPr>
              <a:t>Individualisering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ongelijkheid</a:t>
            </a:r>
            <a:endParaRPr lang="en-US" dirty="0">
              <a:sym typeface="Wingdings" panose="05000000000000000000" pitchFamily="2" charset="2"/>
            </a:endParaRPr>
          </a:p>
          <a:p>
            <a:r>
              <a:rPr lang="en-US" dirty="0" err="1">
                <a:sym typeface="Wingdings" panose="05000000000000000000" pitchFamily="2" charset="2"/>
              </a:rPr>
              <a:t>Digitalisering</a:t>
            </a:r>
            <a:r>
              <a:rPr lang="en-US" dirty="0">
                <a:sym typeface="Wingdings" panose="05000000000000000000" pitchFamily="2" charset="2"/>
              </a:rPr>
              <a:t>, AI</a:t>
            </a:r>
          </a:p>
          <a:p>
            <a:r>
              <a:rPr lang="en-US" dirty="0" err="1">
                <a:sym typeface="Wingdings" panose="05000000000000000000" pitchFamily="2" charset="2"/>
              </a:rPr>
              <a:t>Klimaatverandering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biodiversiteit</a:t>
            </a:r>
            <a:endParaRPr lang="en-US" dirty="0">
              <a:sym typeface="Wingdings" panose="05000000000000000000" pitchFamily="2" charset="2"/>
            </a:endParaRPr>
          </a:p>
          <a:p>
            <a:r>
              <a:rPr lang="en-US" dirty="0" err="1">
                <a:sym typeface="Wingdings" panose="05000000000000000000" pitchFamily="2" charset="2"/>
              </a:rPr>
              <a:t>Geopolitieke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blokvorming</a:t>
            </a:r>
            <a:endParaRPr lang="en-US" dirty="0">
              <a:sym typeface="Wingdings" panose="05000000000000000000" pitchFamily="2" charset="2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4A048C-2134-4CAD-96EE-6CE445E6F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VAET (24-11-2023)</a:t>
            </a:r>
          </a:p>
        </p:txBody>
      </p:sp>
    </p:spTree>
    <p:extLst>
      <p:ext uri="{BB962C8B-B14F-4D97-AF65-F5344CB8AC3E}">
        <p14:creationId xmlns:p14="http://schemas.microsoft.com/office/powerpoint/2010/main" val="33782447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C1103-A2DD-418D-A9DF-5BD7FA583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Vijf fundamentele onzekerheden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EEEBD9-8FD5-4E54-B00E-3E951BAC8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A96B6-8385-4046-B525-53A693D53CBF}" type="slidenum">
              <a:rPr lang="nl-NL" noProof="0" smtClean="0"/>
              <a:t>27</a:t>
            </a:fld>
            <a:endParaRPr lang="nl-NL" noProof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7877EDD-66E0-4A0A-A3AD-C9102E8DB39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nl-NL" dirty="0"/>
              <a:t>Coördinatie door overheid</a:t>
            </a:r>
          </a:p>
          <a:p>
            <a:r>
              <a:rPr lang="nl-NL" dirty="0"/>
              <a:t>Internationale fragmentatie</a:t>
            </a:r>
          </a:p>
          <a:p>
            <a:r>
              <a:rPr lang="nl-NL" dirty="0"/>
              <a:t>Technologie</a:t>
            </a:r>
          </a:p>
          <a:p>
            <a:r>
              <a:rPr lang="nl-NL" dirty="0"/>
              <a:t>Migratie</a:t>
            </a:r>
          </a:p>
          <a:p>
            <a:r>
              <a:rPr lang="nl-NL" dirty="0"/>
              <a:t>Duurzaamheid</a:t>
            </a:r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2E5E84B2-D28A-4A87-863F-2D4EDE57836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8812" y="1591699"/>
            <a:ext cx="5113338" cy="4213226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F831D7-8693-4FC2-B7A3-236D23055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VAET (24-11-2023)</a:t>
            </a:r>
          </a:p>
        </p:txBody>
      </p:sp>
    </p:spTree>
    <p:extLst>
      <p:ext uri="{BB962C8B-B14F-4D97-AF65-F5344CB8AC3E}">
        <p14:creationId xmlns:p14="http://schemas.microsoft.com/office/powerpoint/2010/main" val="9003813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BD9D66B-7403-4114-916D-66243BD8A7EF}"/>
              </a:ext>
            </a:extLst>
          </p:cNvPr>
          <p:cNvCxnSpPr>
            <a:cxnSpLocks/>
          </p:cNvCxnSpPr>
          <p:nvPr/>
        </p:nvCxnSpPr>
        <p:spPr>
          <a:xfrm>
            <a:off x="5501955" y="1417739"/>
            <a:ext cx="0" cy="4731391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C1ACAE7-5684-4FA7-8F6F-683F87225808}"/>
              </a:ext>
            </a:extLst>
          </p:cNvPr>
          <p:cNvCxnSpPr>
            <a:cxnSpLocks/>
          </p:cNvCxnSpPr>
          <p:nvPr/>
        </p:nvCxnSpPr>
        <p:spPr>
          <a:xfrm>
            <a:off x="1593908" y="3885463"/>
            <a:ext cx="7617204" cy="11423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70ECFC75-567C-4D50-B063-3B61AE9C9234}"/>
              </a:ext>
            </a:extLst>
          </p:cNvPr>
          <p:cNvSpPr/>
          <p:nvPr/>
        </p:nvSpPr>
        <p:spPr>
          <a:xfrm>
            <a:off x="1959432" y="1882161"/>
            <a:ext cx="2799203" cy="143515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</a:rPr>
              <a:t>Groei</a:t>
            </a:r>
            <a:r>
              <a:rPr lang="en-US" sz="2000" b="1" dirty="0">
                <a:solidFill>
                  <a:schemeClr val="tx1"/>
                </a:solidFill>
              </a:rPr>
              <a:t>: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econ. </a:t>
            </a:r>
            <a:r>
              <a:rPr lang="en-US" sz="2000" dirty="0" err="1">
                <a:solidFill>
                  <a:schemeClr val="tx1"/>
                </a:solidFill>
              </a:rPr>
              <a:t>groei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sz="2000" dirty="0" err="1">
                <a:solidFill>
                  <a:schemeClr val="tx1"/>
                </a:solidFill>
              </a:rPr>
              <a:t>als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dominante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waarde</a:t>
            </a:r>
            <a:endParaRPr lang="nl-NL" sz="2400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E38B1E-959B-4430-9B4C-19689D102D8B}"/>
              </a:ext>
            </a:extLst>
          </p:cNvPr>
          <p:cNvSpPr txBox="1"/>
          <p:nvPr/>
        </p:nvSpPr>
        <p:spPr>
          <a:xfrm>
            <a:off x="4413868" y="793636"/>
            <a:ext cx="2176173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nl-NL" dirty="0"/>
              <a:t>Coördinatie overheid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11843C-35E8-488D-AB22-EF888266D356}"/>
              </a:ext>
            </a:extLst>
          </p:cNvPr>
          <p:cNvSpPr txBox="1"/>
          <p:nvPr/>
        </p:nvSpPr>
        <p:spPr>
          <a:xfrm>
            <a:off x="9308384" y="3661864"/>
            <a:ext cx="1445784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Fragmentatie</a:t>
            </a:r>
            <a:endParaRPr lang="nl-NL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1240BE-1844-4709-BC43-2DE189483A9B}"/>
              </a:ext>
            </a:extLst>
          </p:cNvPr>
          <p:cNvSpPr txBox="1"/>
          <p:nvPr/>
        </p:nvSpPr>
        <p:spPr>
          <a:xfrm>
            <a:off x="1496636" y="3572086"/>
            <a:ext cx="1010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minder</a:t>
            </a:r>
            <a:endParaRPr lang="nl-NL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21255A-6E3F-471F-9006-24D5811DF119}"/>
              </a:ext>
            </a:extLst>
          </p:cNvPr>
          <p:cNvSpPr txBox="1"/>
          <p:nvPr/>
        </p:nvSpPr>
        <p:spPr>
          <a:xfrm>
            <a:off x="8454884" y="3572086"/>
            <a:ext cx="914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meer</a:t>
            </a:r>
            <a:endParaRPr lang="nl-NL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093A2A-31EF-43C1-A122-D0C813EDB64E}"/>
              </a:ext>
            </a:extLst>
          </p:cNvPr>
          <p:cNvSpPr txBox="1"/>
          <p:nvPr/>
        </p:nvSpPr>
        <p:spPr>
          <a:xfrm>
            <a:off x="5038935" y="1124341"/>
            <a:ext cx="1119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minder</a:t>
            </a:r>
            <a:endParaRPr lang="nl-NL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975F7C-D382-4FF5-8F06-D624553A375F}"/>
              </a:ext>
            </a:extLst>
          </p:cNvPr>
          <p:cNvSpPr txBox="1"/>
          <p:nvPr/>
        </p:nvSpPr>
        <p:spPr>
          <a:xfrm>
            <a:off x="5171089" y="6104010"/>
            <a:ext cx="987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meer</a:t>
            </a:r>
            <a:endParaRPr lang="nl-NL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6489A26-BCC2-4B45-A2EE-A671FEA3397E}"/>
              </a:ext>
            </a:extLst>
          </p:cNvPr>
          <p:cNvSpPr/>
          <p:nvPr/>
        </p:nvSpPr>
        <p:spPr>
          <a:xfrm>
            <a:off x="1959432" y="4363255"/>
            <a:ext cx="2799204" cy="143515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</a:rPr>
              <a:t>Duurzaam</a:t>
            </a:r>
            <a:r>
              <a:rPr lang="en-US" sz="2000" b="1" dirty="0">
                <a:solidFill>
                  <a:schemeClr val="tx1"/>
                </a:solidFill>
              </a:rPr>
              <a:t>:</a:t>
            </a:r>
          </a:p>
          <a:p>
            <a:pPr algn="ctr"/>
            <a:r>
              <a:rPr lang="en-US" sz="2000" dirty="0" err="1">
                <a:solidFill>
                  <a:schemeClr val="tx1"/>
                </a:solidFill>
              </a:rPr>
              <a:t>duurzaamheid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als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dominante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waarde</a:t>
            </a:r>
            <a:endParaRPr lang="nl-NL" sz="2400" dirty="0">
              <a:solidFill>
                <a:schemeClr val="tx1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46EF882-ADFC-432A-9F2B-E58F97D9C21D}"/>
              </a:ext>
            </a:extLst>
          </p:cNvPr>
          <p:cNvSpPr/>
          <p:nvPr/>
        </p:nvSpPr>
        <p:spPr>
          <a:xfrm>
            <a:off x="6267257" y="4363255"/>
            <a:ext cx="2686731" cy="143515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</a:rPr>
              <a:t>Samen</a:t>
            </a:r>
            <a:r>
              <a:rPr lang="en-US" sz="2000" b="1" dirty="0">
                <a:solidFill>
                  <a:schemeClr val="tx1"/>
                </a:solidFill>
              </a:rPr>
              <a:t>:</a:t>
            </a:r>
          </a:p>
          <a:p>
            <a:pPr algn="ctr"/>
            <a:r>
              <a:rPr lang="en-US" sz="2000" dirty="0" err="1">
                <a:solidFill>
                  <a:schemeClr val="tx1"/>
                </a:solidFill>
              </a:rPr>
              <a:t>solidariteit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sz="2000" dirty="0" err="1">
                <a:solidFill>
                  <a:schemeClr val="tx1"/>
                </a:solidFill>
              </a:rPr>
              <a:t>als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dominante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waarde</a:t>
            </a:r>
            <a:endParaRPr lang="nl-NL" sz="2400" dirty="0">
              <a:solidFill>
                <a:schemeClr val="tx1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18BA827-A59A-4A6F-BC99-6ECA616A1DE8}"/>
              </a:ext>
            </a:extLst>
          </p:cNvPr>
          <p:cNvSpPr/>
          <p:nvPr/>
        </p:nvSpPr>
        <p:spPr>
          <a:xfrm>
            <a:off x="6267755" y="1882161"/>
            <a:ext cx="2686237" cy="143515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</a:rPr>
              <a:t>Autonoom</a:t>
            </a:r>
            <a:r>
              <a:rPr lang="en-US" sz="2000" b="1" dirty="0">
                <a:solidFill>
                  <a:schemeClr val="tx1"/>
                </a:solidFill>
              </a:rPr>
              <a:t>:</a:t>
            </a:r>
          </a:p>
          <a:p>
            <a:pPr algn="ctr"/>
            <a:r>
              <a:rPr lang="en-US" sz="2000" dirty="0" err="1">
                <a:solidFill>
                  <a:schemeClr val="tx1"/>
                </a:solidFill>
              </a:rPr>
              <a:t>weerbaarheid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sz="2000" dirty="0" err="1">
                <a:solidFill>
                  <a:schemeClr val="tx1"/>
                </a:solidFill>
              </a:rPr>
              <a:t>als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dominante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waarde</a:t>
            </a:r>
            <a:endParaRPr lang="nl-NL" sz="2400" dirty="0">
              <a:solidFill>
                <a:schemeClr val="tx1"/>
              </a:solidFill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DBE72410-EDFF-464E-BD52-145B65289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728662"/>
            <a:ext cx="4186457" cy="720726"/>
          </a:xfrm>
        </p:spPr>
        <p:txBody>
          <a:bodyPr/>
          <a:lstStyle/>
          <a:p>
            <a:r>
              <a:rPr lang="nl-NL" dirty="0"/>
              <a:t>Vier scenario’s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88D10E-3A83-4020-B60B-E2AC20099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CC330-578C-4E1D-AB3F-398C517F60E9}" type="slidenum">
              <a:rPr lang="nl-NL" smtClean="0"/>
              <a:t>28</a:t>
            </a:fld>
            <a:endParaRPr lang="nl-NL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9D0F68DD-447C-43F0-A9DD-C918840C6FE9}"/>
              </a:ext>
            </a:extLst>
          </p:cNvPr>
          <p:cNvSpPr txBox="1">
            <a:spLocks/>
          </p:cNvSpPr>
          <p:nvPr/>
        </p:nvSpPr>
        <p:spPr>
          <a:xfrm>
            <a:off x="7492078" y="739598"/>
            <a:ext cx="4186457" cy="720726"/>
          </a:xfrm>
          <a:prstGeom prst="rect">
            <a:avLst/>
          </a:prstGeom>
        </p:spPr>
        <p:txBody>
          <a:bodyPr vert="horz" lIns="0" tIns="0" rIns="18000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4400" kern="120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normatief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2BC2687-E33C-41F7-BDE6-B2304D9C5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VAET (24-11-2023)</a:t>
            </a:r>
          </a:p>
        </p:txBody>
      </p:sp>
    </p:spTree>
    <p:extLst>
      <p:ext uri="{BB962C8B-B14F-4D97-AF65-F5344CB8AC3E}">
        <p14:creationId xmlns:p14="http://schemas.microsoft.com/office/powerpoint/2010/main" val="31676281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BD9D66B-7403-4114-916D-66243BD8A7EF}"/>
              </a:ext>
            </a:extLst>
          </p:cNvPr>
          <p:cNvCxnSpPr>
            <a:cxnSpLocks/>
          </p:cNvCxnSpPr>
          <p:nvPr/>
        </p:nvCxnSpPr>
        <p:spPr>
          <a:xfrm>
            <a:off x="5501955" y="1417739"/>
            <a:ext cx="0" cy="4731391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C1ACAE7-5684-4FA7-8F6F-683F87225808}"/>
              </a:ext>
            </a:extLst>
          </p:cNvPr>
          <p:cNvCxnSpPr>
            <a:cxnSpLocks/>
          </p:cNvCxnSpPr>
          <p:nvPr/>
        </p:nvCxnSpPr>
        <p:spPr>
          <a:xfrm>
            <a:off x="1593908" y="3885463"/>
            <a:ext cx="7617204" cy="11423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70ECFC75-567C-4D50-B063-3B61AE9C9234}"/>
              </a:ext>
            </a:extLst>
          </p:cNvPr>
          <p:cNvSpPr/>
          <p:nvPr/>
        </p:nvSpPr>
        <p:spPr>
          <a:xfrm>
            <a:off x="1959432" y="1882161"/>
            <a:ext cx="2799203" cy="143515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</a:rPr>
              <a:t>Groei</a:t>
            </a:r>
            <a:r>
              <a:rPr lang="en-US" sz="2000" b="1" dirty="0">
                <a:solidFill>
                  <a:schemeClr val="tx1"/>
                </a:solidFill>
              </a:rPr>
              <a:t>:</a:t>
            </a:r>
          </a:p>
          <a:p>
            <a:pPr algn="ctr"/>
            <a:r>
              <a:rPr lang="en-US" sz="2000" dirty="0" err="1">
                <a:solidFill>
                  <a:schemeClr val="tx1"/>
                </a:solidFill>
              </a:rPr>
              <a:t>vergrijzing</a:t>
            </a:r>
            <a:r>
              <a:rPr lang="en-US" sz="2000" dirty="0">
                <a:solidFill>
                  <a:schemeClr val="tx1"/>
                </a:solidFill>
              </a:rPr>
              <a:t> en</a:t>
            </a:r>
          </a:p>
          <a:p>
            <a:pPr algn="ctr"/>
            <a:r>
              <a:rPr lang="en-US" sz="2000" dirty="0" err="1">
                <a:solidFill>
                  <a:schemeClr val="tx1"/>
                </a:solidFill>
              </a:rPr>
              <a:t>productiviteit</a:t>
            </a:r>
            <a:endParaRPr lang="en-US" sz="2000" dirty="0">
              <a:solidFill>
                <a:schemeClr val="tx1"/>
              </a:solidFill>
            </a:endParaRPr>
          </a:p>
          <a:p>
            <a:pPr algn="ctr"/>
            <a:r>
              <a:rPr lang="en-US" sz="2000" dirty="0" err="1">
                <a:solidFill>
                  <a:schemeClr val="tx1"/>
                </a:solidFill>
              </a:rPr>
              <a:t>topuitdaging</a:t>
            </a:r>
            <a:endParaRPr lang="nl-NL" sz="2000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E38B1E-959B-4430-9B4C-19689D102D8B}"/>
              </a:ext>
            </a:extLst>
          </p:cNvPr>
          <p:cNvSpPr txBox="1"/>
          <p:nvPr/>
        </p:nvSpPr>
        <p:spPr>
          <a:xfrm>
            <a:off x="4413868" y="793636"/>
            <a:ext cx="2176173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nl-NL" dirty="0"/>
              <a:t>Coördinatie overheid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11843C-35E8-488D-AB22-EF888266D356}"/>
              </a:ext>
            </a:extLst>
          </p:cNvPr>
          <p:cNvSpPr txBox="1"/>
          <p:nvPr/>
        </p:nvSpPr>
        <p:spPr>
          <a:xfrm>
            <a:off x="9308384" y="3661864"/>
            <a:ext cx="1445784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Fragmentatie</a:t>
            </a:r>
            <a:endParaRPr lang="nl-NL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1240BE-1844-4709-BC43-2DE189483A9B}"/>
              </a:ext>
            </a:extLst>
          </p:cNvPr>
          <p:cNvSpPr txBox="1"/>
          <p:nvPr/>
        </p:nvSpPr>
        <p:spPr>
          <a:xfrm>
            <a:off x="1496636" y="3572086"/>
            <a:ext cx="1010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minder</a:t>
            </a:r>
            <a:endParaRPr lang="nl-NL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21255A-6E3F-471F-9006-24D5811DF119}"/>
              </a:ext>
            </a:extLst>
          </p:cNvPr>
          <p:cNvSpPr txBox="1"/>
          <p:nvPr/>
        </p:nvSpPr>
        <p:spPr>
          <a:xfrm>
            <a:off x="8454884" y="3572086"/>
            <a:ext cx="914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meer</a:t>
            </a:r>
            <a:endParaRPr lang="nl-NL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093A2A-31EF-43C1-A122-D0C813EDB64E}"/>
              </a:ext>
            </a:extLst>
          </p:cNvPr>
          <p:cNvSpPr txBox="1"/>
          <p:nvPr/>
        </p:nvSpPr>
        <p:spPr>
          <a:xfrm>
            <a:off x="5038935" y="1124341"/>
            <a:ext cx="1119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minder</a:t>
            </a:r>
            <a:endParaRPr lang="nl-NL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975F7C-D382-4FF5-8F06-D624553A375F}"/>
              </a:ext>
            </a:extLst>
          </p:cNvPr>
          <p:cNvSpPr txBox="1"/>
          <p:nvPr/>
        </p:nvSpPr>
        <p:spPr>
          <a:xfrm>
            <a:off x="5171089" y="6104010"/>
            <a:ext cx="987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meer</a:t>
            </a:r>
            <a:endParaRPr lang="nl-NL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6489A26-BCC2-4B45-A2EE-A671FEA3397E}"/>
              </a:ext>
            </a:extLst>
          </p:cNvPr>
          <p:cNvSpPr/>
          <p:nvPr/>
        </p:nvSpPr>
        <p:spPr>
          <a:xfrm>
            <a:off x="1959432" y="4363255"/>
            <a:ext cx="2799204" cy="143515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</a:rPr>
              <a:t>Duurzaam</a:t>
            </a:r>
            <a:r>
              <a:rPr lang="en-US" sz="2000" b="1" dirty="0">
                <a:solidFill>
                  <a:schemeClr val="tx1"/>
                </a:solidFill>
              </a:rPr>
              <a:t>:</a:t>
            </a:r>
          </a:p>
          <a:p>
            <a:pPr algn="ctr"/>
            <a:r>
              <a:rPr lang="en-US" sz="2000" dirty="0" err="1">
                <a:solidFill>
                  <a:schemeClr val="tx1"/>
                </a:solidFill>
              </a:rPr>
              <a:t>transities</a:t>
            </a:r>
            <a:r>
              <a:rPr lang="en-US" sz="2000" dirty="0">
                <a:solidFill>
                  <a:schemeClr val="tx1"/>
                </a:solidFill>
              </a:rPr>
              <a:t> en</a:t>
            </a:r>
          </a:p>
          <a:p>
            <a:pPr algn="ctr"/>
            <a:r>
              <a:rPr lang="en-US" sz="2000" dirty="0" err="1">
                <a:solidFill>
                  <a:schemeClr val="tx1"/>
                </a:solidFill>
              </a:rPr>
              <a:t>ruimtegebrek</a:t>
            </a:r>
            <a:endParaRPr lang="en-US" sz="2000" dirty="0">
              <a:solidFill>
                <a:schemeClr val="tx1"/>
              </a:solidFill>
            </a:endParaRPr>
          </a:p>
          <a:p>
            <a:pPr algn="ctr"/>
            <a:r>
              <a:rPr lang="en-US" sz="2000" dirty="0" err="1">
                <a:solidFill>
                  <a:schemeClr val="tx1"/>
                </a:solidFill>
              </a:rPr>
              <a:t>topuitdaging</a:t>
            </a:r>
            <a:endParaRPr lang="nl-NL" sz="2000" dirty="0">
              <a:solidFill>
                <a:schemeClr val="tx1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46EF882-ADFC-432A-9F2B-E58F97D9C21D}"/>
              </a:ext>
            </a:extLst>
          </p:cNvPr>
          <p:cNvSpPr/>
          <p:nvPr/>
        </p:nvSpPr>
        <p:spPr>
          <a:xfrm>
            <a:off x="6267257" y="4363255"/>
            <a:ext cx="2686731" cy="143515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</a:rPr>
              <a:t>Samen</a:t>
            </a:r>
            <a:r>
              <a:rPr lang="en-US" sz="2000" b="1" dirty="0">
                <a:solidFill>
                  <a:schemeClr val="tx1"/>
                </a:solidFill>
              </a:rPr>
              <a:t>:</a:t>
            </a:r>
          </a:p>
          <a:p>
            <a:pPr algn="ctr"/>
            <a:r>
              <a:rPr lang="en-US" sz="2000" dirty="0" err="1">
                <a:solidFill>
                  <a:schemeClr val="tx1"/>
                </a:solidFill>
              </a:rPr>
              <a:t>ongelijkheid</a:t>
            </a:r>
            <a:r>
              <a:rPr lang="en-US" sz="2000" dirty="0">
                <a:solidFill>
                  <a:schemeClr val="tx1"/>
                </a:solidFill>
              </a:rPr>
              <a:t> en</a:t>
            </a:r>
          </a:p>
          <a:p>
            <a:pPr algn="ctr"/>
            <a:r>
              <a:rPr lang="en-US" sz="2000" dirty="0" err="1">
                <a:solidFill>
                  <a:schemeClr val="tx1"/>
                </a:solidFill>
              </a:rPr>
              <a:t>armoede</a:t>
            </a:r>
            <a:endParaRPr lang="en-US" sz="2000" dirty="0">
              <a:solidFill>
                <a:schemeClr val="tx1"/>
              </a:solidFill>
            </a:endParaRPr>
          </a:p>
          <a:p>
            <a:pPr algn="ctr"/>
            <a:r>
              <a:rPr lang="en-US" sz="2000" dirty="0" err="1">
                <a:solidFill>
                  <a:schemeClr val="tx1"/>
                </a:solidFill>
              </a:rPr>
              <a:t>topuitdaging</a:t>
            </a:r>
            <a:endParaRPr lang="nl-NL" sz="2000" dirty="0">
              <a:solidFill>
                <a:schemeClr val="tx1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18BA827-A59A-4A6F-BC99-6ECA616A1DE8}"/>
              </a:ext>
            </a:extLst>
          </p:cNvPr>
          <p:cNvSpPr/>
          <p:nvPr/>
        </p:nvSpPr>
        <p:spPr>
          <a:xfrm>
            <a:off x="6267755" y="1882161"/>
            <a:ext cx="2686237" cy="143515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</a:rPr>
              <a:t>Autonoom</a:t>
            </a:r>
            <a:r>
              <a:rPr lang="en-US" sz="2000" b="1" dirty="0">
                <a:solidFill>
                  <a:schemeClr val="tx1"/>
                </a:solidFill>
              </a:rPr>
              <a:t>:</a:t>
            </a:r>
          </a:p>
          <a:p>
            <a:pPr algn="ctr"/>
            <a:r>
              <a:rPr lang="en-US" sz="2000" dirty="0" err="1">
                <a:solidFill>
                  <a:schemeClr val="tx1"/>
                </a:solidFill>
              </a:rPr>
              <a:t>schokbestendigheid</a:t>
            </a:r>
            <a:r>
              <a:rPr lang="en-US" sz="2000" dirty="0">
                <a:solidFill>
                  <a:schemeClr val="tx1"/>
                </a:solidFill>
              </a:rPr>
              <a:t> en </a:t>
            </a:r>
            <a:r>
              <a:rPr lang="en-US" sz="2000" dirty="0" err="1">
                <a:solidFill>
                  <a:schemeClr val="tx1"/>
                </a:solidFill>
              </a:rPr>
              <a:t>migratie</a:t>
            </a:r>
            <a:endParaRPr lang="en-US" sz="2000" dirty="0">
              <a:solidFill>
                <a:schemeClr val="tx1"/>
              </a:solidFill>
            </a:endParaRPr>
          </a:p>
          <a:p>
            <a:pPr algn="ctr"/>
            <a:r>
              <a:rPr lang="en-US" sz="2000" dirty="0" err="1">
                <a:solidFill>
                  <a:schemeClr val="tx1"/>
                </a:solidFill>
              </a:rPr>
              <a:t>topuitdaging</a:t>
            </a:r>
            <a:endParaRPr lang="nl-NL" sz="2000" dirty="0">
              <a:solidFill>
                <a:schemeClr val="tx1"/>
              </a:solidFill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DBE72410-EDFF-464E-BD52-145B65289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728662"/>
            <a:ext cx="4186457" cy="720726"/>
          </a:xfrm>
        </p:spPr>
        <p:txBody>
          <a:bodyPr/>
          <a:lstStyle/>
          <a:p>
            <a:r>
              <a:rPr lang="nl-NL" dirty="0"/>
              <a:t>Vier scenario’s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88D10E-3A83-4020-B60B-E2AC20099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CC330-578C-4E1D-AB3F-398C517F60E9}" type="slidenum">
              <a:rPr lang="nl-NL" smtClean="0"/>
              <a:t>29</a:t>
            </a:fld>
            <a:endParaRPr lang="nl-NL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9D0F68DD-447C-43F0-A9DD-C918840C6FE9}"/>
              </a:ext>
            </a:extLst>
          </p:cNvPr>
          <p:cNvSpPr txBox="1">
            <a:spLocks/>
          </p:cNvSpPr>
          <p:nvPr/>
        </p:nvSpPr>
        <p:spPr>
          <a:xfrm>
            <a:off x="7492078" y="739598"/>
            <a:ext cx="4186457" cy="720726"/>
          </a:xfrm>
          <a:prstGeom prst="rect">
            <a:avLst/>
          </a:prstGeom>
        </p:spPr>
        <p:txBody>
          <a:bodyPr vert="horz" lIns="0" tIns="0" rIns="18000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4400" kern="120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normatief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2BC2687-E33C-41F7-BDE6-B2304D9C5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VAET (24-11-2023)</a:t>
            </a:r>
          </a:p>
        </p:txBody>
      </p:sp>
    </p:spTree>
    <p:extLst>
      <p:ext uri="{BB962C8B-B14F-4D97-AF65-F5344CB8AC3E}">
        <p14:creationId xmlns:p14="http://schemas.microsoft.com/office/powerpoint/2010/main" val="3804106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4C308-E63B-4E19-B209-64395E4F8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Historie</a:t>
            </a:r>
            <a:r>
              <a:rPr lang="en-US" dirty="0"/>
              <a:t> langetermijnverkenningen CPB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E18BF0-5EE0-4374-9200-820F37992D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/>
              <a:t>Visionaire</a:t>
            </a:r>
            <a:r>
              <a:rPr lang="en-US" dirty="0"/>
              <a:t> langetermijnverkenningen</a:t>
            </a:r>
            <a:endParaRPr lang="nl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C9422B-0901-451E-BD58-7AE241848C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/>
              <a:t>Overige</a:t>
            </a:r>
            <a:r>
              <a:rPr lang="en-US" dirty="0"/>
              <a:t> langetermijnverkenningen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89C3FC-30A1-4388-BCDB-9F3A6ECBE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A96B6-8385-4046-B525-53A693D53CBF}" type="slidenum">
              <a:rPr lang="nl-NL" noProof="0" smtClean="0"/>
              <a:t>3</a:t>
            </a:fld>
            <a:endParaRPr lang="nl-NL" noProof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C3C124-5C36-489B-B3F8-6596FBFC419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1955 - </a:t>
            </a:r>
            <a:r>
              <a:rPr lang="nl-NL" dirty="0"/>
              <a:t>Een verkenning der economische toekomstmogelijkheden van Nederland </a:t>
            </a:r>
          </a:p>
          <a:p>
            <a:r>
              <a:rPr lang="en-US" dirty="0"/>
              <a:t>1985 - </a:t>
            </a:r>
            <a:r>
              <a:rPr lang="nl-NL" dirty="0"/>
              <a:t>De Nederlandse economie op langere termijn</a:t>
            </a:r>
            <a:endParaRPr lang="en-US" dirty="0"/>
          </a:p>
          <a:p>
            <a:r>
              <a:rPr lang="en-US" dirty="0"/>
              <a:t>1993 - Scanning the Future (voor NL: Nederland in </a:t>
            </a:r>
            <a:r>
              <a:rPr lang="en-US" dirty="0" err="1"/>
              <a:t>Drievoud</a:t>
            </a:r>
            <a:r>
              <a:rPr lang="en-US" dirty="0"/>
              <a:t>)</a:t>
            </a:r>
          </a:p>
          <a:p>
            <a:r>
              <a:rPr lang="en-US" dirty="0"/>
              <a:t>2003 - Four Futures of Europe (voor NL: </a:t>
            </a:r>
            <a:r>
              <a:rPr lang="en-US" dirty="0" err="1"/>
              <a:t>Vier</a:t>
            </a:r>
            <a:r>
              <a:rPr lang="en-US" dirty="0"/>
              <a:t> </a:t>
            </a:r>
            <a:r>
              <a:rPr lang="en-US" dirty="0" err="1"/>
              <a:t>Vergezichten</a:t>
            </a:r>
            <a:r>
              <a:rPr lang="en-US" dirty="0"/>
              <a:t> op Nederland)</a:t>
            </a:r>
          </a:p>
          <a:p>
            <a:r>
              <a:rPr lang="en-US" dirty="0"/>
              <a:t>2010 - The Netherlands of 2040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C2F83CE-E4B2-434E-AA47-DE51BBF80C1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419849" y="2170113"/>
            <a:ext cx="5253595" cy="377983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Welvaart en </a:t>
            </a:r>
            <a:r>
              <a:rPr lang="en-US" dirty="0" err="1"/>
              <a:t>leefomgeving</a:t>
            </a:r>
            <a:endParaRPr lang="en-US" dirty="0"/>
          </a:p>
          <a:p>
            <a:pPr lvl="1"/>
            <a:r>
              <a:rPr lang="en-US" dirty="0" err="1"/>
              <a:t>Sinds</a:t>
            </a:r>
            <a:r>
              <a:rPr lang="en-US" dirty="0"/>
              <a:t> 1997, </a:t>
            </a:r>
            <a:r>
              <a:rPr lang="en-US" dirty="0" err="1"/>
              <a:t>laatste</a:t>
            </a:r>
            <a:r>
              <a:rPr lang="en-US" dirty="0"/>
              <a:t> in 2015 met PBL</a:t>
            </a:r>
          </a:p>
          <a:p>
            <a:r>
              <a:rPr lang="en-US" dirty="0" err="1"/>
              <a:t>Vergrijzingsstudies</a:t>
            </a:r>
            <a:endParaRPr lang="en-US" dirty="0"/>
          </a:p>
          <a:p>
            <a:pPr lvl="1"/>
            <a:r>
              <a:rPr lang="en-US" dirty="0" err="1"/>
              <a:t>Sinds</a:t>
            </a:r>
            <a:r>
              <a:rPr lang="en-US" dirty="0"/>
              <a:t> 2006, </a:t>
            </a:r>
            <a:r>
              <a:rPr lang="en-US" dirty="0" err="1"/>
              <a:t>laatste</a:t>
            </a:r>
            <a:r>
              <a:rPr lang="en-US" dirty="0"/>
              <a:t> in 2019</a:t>
            </a:r>
          </a:p>
          <a:p>
            <a:r>
              <a:rPr lang="nl-NL" dirty="0"/>
              <a:t>Strategische beleidsanalyses</a:t>
            </a:r>
          </a:p>
          <a:p>
            <a:pPr lvl="1"/>
            <a:r>
              <a:rPr lang="nl-NL" dirty="0"/>
              <a:t>O.m. immigratie (2003), verzorgingsstaat (2006) en zorg (2013)</a:t>
            </a:r>
          </a:p>
          <a:p>
            <a:r>
              <a:rPr lang="nl-NL" dirty="0" err="1"/>
              <a:t>Situatiespecifieke</a:t>
            </a:r>
            <a:r>
              <a:rPr lang="nl-NL" dirty="0"/>
              <a:t> analyses</a:t>
            </a:r>
          </a:p>
          <a:p>
            <a:pPr lvl="1"/>
            <a:r>
              <a:rPr lang="nl-NL" dirty="0" err="1"/>
              <a:t>Roads</a:t>
            </a:r>
            <a:r>
              <a:rPr lang="nl-NL" dirty="0"/>
              <a:t> to recovery (2014)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204917-F133-40F7-91BA-E88CFA348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VAET (24-11-2023)</a:t>
            </a:r>
          </a:p>
        </p:txBody>
      </p:sp>
    </p:spTree>
    <p:extLst>
      <p:ext uri="{BB962C8B-B14F-4D97-AF65-F5344CB8AC3E}">
        <p14:creationId xmlns:p14="http://schemas.microsoft.com/office/powerpoint/2010/main" val="27981192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BD9D66B-7403-4114-916D-66243BD8A7EF}"/>
              </a:ext>
            </a:extLst>
          </p:cNvPr>
          <p:cNvCxnSpPr>
            <a:cxnSpLocks/>
          </p:cNvCxnSpPr>
          <p:nvPr/>
        </p:nvCxnSpPr>
        <p:spPr>
          <a:xfrm>
            <a:off x="5501955" y="1417739"/>
            <a:ext cx="0" cy="473139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C1ACAE7-5684-4FA7-8F6F-683F87225808}"/>
              </a:ext>
            </a:extLst>
          </p:cNvPr>
          <p:cNvCxnSpPr>
            <a:cxnSpLocks/>
          </p:cNvCxnSpPr>
          <p:nvPr/>
        </p:nvCxnSpPr>
        <p:spPr>
          <a:xfrm>
            <a:off x="1593908" y="3885463"/>
            <a:ext cx="7617204" cy="1142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70ECFC75-567C-4D50-B063-3B61AE9C9234}"/>
              </a:ext>
            </a:extLst>
          </p:cNvPr>
          <p:cNvSpPr/>
          <p:nvPr/>
        </p:nvSpPr>
        <p:spPr>
          <a:xfrm>
            <a:off x="3617407" y="2764669"/>
            <a:ext cx="1835911" cy="107626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Groei</a:t>
            </a:r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 (B)</a:t>
            </a: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E38B1E-959B-4430-9B4C-19689D102D8B}"/>
              </a:ext>
            </a:extLst>
          </p:cNvPr>
          <p:cNvSpPr txBox="1"/>
          <p:nvPr/>
        </p:nvSpPr>
        <p:spPr>
          <a:xfrm>
            <a:off x="4413868" y="793636"/>
            <a:ext cx="2176173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nl-NL" dirty="0"/>
              <a:t>Coördinatie overheid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11843C-35E8-488D-AB22-EF888266D356}"/>
              </a:ext>
            </a:extLst>
          </p:cNvPr>
          <p:cNvSpPr txBox="1"/>
          <p:nvPr/>
        </p:nvSpPr>
        <p:spPr>
          <a:xfrm>
            <a:off x="9308384" y="3661864"/>
            <a:ext cx="1445784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Fragmentatie</a:t>
            </a:r>
            <a:endParaRPr lang="nl-NL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1240BE-1844-4709-BC43-2DE189483A9B}"/>
              </a:ext>
            </a:extLst>
          </p:cNvPr>
          <p:cNvSpPr txBox="1"/>
          <p:nvPr/>
        </p:nvSpPr>
        <p:spPr>
          <a:xfrm>
            <a:off x="1496636" y="3572086"/>
            <a:ext cx="1010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minder</a:t>
            </a:r>
            <a:endParaRPr lang="nl-NL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21255A-6E3F-471F-9006-24D5811DF119}"/>
              </a:ext>
            </a:extLst>
          </p:cNvPr>
          <p:cNvSpPr txBox="1"/>
          <p:nvPr/>
        </p:nvSpPr>
        <p:spPr>
          <a:xfrm>
            <a:off x="8454884" y="3572086"/>
            <a:ext cx="914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meer</a:t>
            </a:r>
            <a:endParaRPr lang="nl-NL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093A2A-31EF-43C1-A122-D0C813EDB64E}"/>
              </a:ext>
            </a:extLst>
          </p:cNvPr>
          <p:cNvSpPr txBox="1"/>
          <p:nvPr/>
        </p:nvSpPr>
        <p:spPr>
          <a:xfrm>
            <a:off x="5038935" y="1124341"/>
            <a:ext cx="1119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minder</a:t>
            </a:r>
            <a:endParaRPr lang="nl-NL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975F7C-D382-4FF5-8F06-D624553A375F}"/>
              </a:ext>
            </a:extLst>
          </p:cNvPr>
          <p:cNvSpPr txBox="1"/>
          <p:nvPr/>
        </p:nvSpPr>
        <p:spPr>
          <a:xfrm>
            <a:off x="5171089" y="6104010"/>
            <a:ext cx="987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meer</a:t>
            </a:r>
            <a:endParaRPr lang="nl-NL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6489A26-BCC2-4B45-A2EE-A671FEA3397E}"/>
              </a:ext>
            </a:extLst>
          </p:cNvPr>
          <p:cNvSpPr/>
          <p:nvPr/>
        </p:nvSpPr>
        <p:spPr>
          <a:xfrm>
            <a:off x="3696625" y="3941418"/>
            <a:ext cx="1743212" cy="106636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Duurzaam</a:t>
            </a:r>
            <a:r>
              <a:rPr lang="en-US" dirty="0">
                <a:solidFill>
                  <a:schemeClr val="tx1"/>
                </a:solidFill>
              </a:rPr>
              <a:t> (C)</a:t>
            </a: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46EF882-ADFC-432A-9F2B-E58F97D9C21D}"/>
              </a:ext>
            </a:extLst>
          </p:cNvPr>
          <p:cNvSpPr/>
          <p:nvPr/>
        </p:nvSpPr>
        <p:spPr>
          <a:xfrm>
            <a:off x="5564074" y="3929748"/>
            <a:ext cx="1700873" cy="107803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Samen</a:t>
            </a:r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(D)</a:t>
            </a: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18BA827-A59A-4A6F-BC99-6ECA616A1DE8}"/>
              </a:ext>
            </a:extLst>
          </p:cNvPr>
          <p:cNvSpPr/>
          <p:nvPr/>
        </p:nvSpPr>
        <p:spPr>
          <a:xfrm>
            <a:off x="5564074" y="2776090"/>
            <a:ext cx="1700874" cy="1076023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Autonoom</a:t>
            </a:r>
            <a:r>
              <a:rPr lang="en-US" dirty="0">
                <a:solidFill>
                  <a:schemeClr val="tx1"/>
                </a:solidFill>
              </a:rPr>
              <a:t> (A)</a:t>
            </a: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DBE72410-EDFF-464E-BD52-145B65289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728662"/>
            <a:ext cx="4186457" cy="720726"/>
          </a:xfrm>
        </p:spPr>
        <p:txBody>
          <a:bodyPr/>
          <a:lstStyle/>
          <a:p>
            <a:r>
              <a:rPr lang="nl-NL" dirty="0"/>
              <a:t>Voorwaarde: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88D10E-3A83-4020-B60B-E2AC20099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CC330-578C-4E1D-AB3F-398C517F60E9}" type="slidenum">
              <a:rPr lang="nl-NL" smtClean="0"/>
              <a:t>30</a:t>
            </a:fld>
            <a:endParaRPr lang="nl-NL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E8398F7E-4AE3-4B96-874E-7C79A6BCCD81}"/>
              </a:ext>
            </a:extLst>
          </p:cNvPr>
          <p:cNvSpPr txBox="1">
            <a:spLocks/>
          </p:cNvSpPr>
          <p:nvPr/>
        </p:nvSpPr>
        <p:spPr>
          <a:xfrm>
            <a:off x="6783706" y="739598"/>
            <a:ext cx="5143687" cy="720726"/>
          </a:xfrm>
          <a:prstGeom prst="rect">
            <a:avLst/>
          </a:prstGeom>
        </p:spPr>
        <p:txBody>
          <a:bodyPr vert="horz" lIns="0" tIns="0" rIns="18000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4400" kern="120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niet te dicht bij elkaar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1E01EF0-3168-458A-91F4-E7FF7322D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VAET (24-11-2023)</a:t>
            </a:r>
          </a:p>
        </p:txBody>
      </p:sp>
    </p:spTree>
    <p:extLst>
      <p:ext uri="{BB962C8B-B14F-4D97-AF65-F5344CB8AC3E}">
        <p14:creationId xmlns:p14="http://schemas.microsoft.com/office/powerpoint/2010/main" val="41461211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BD9D66B-7403-4114-916D-66243BD8A7EF}"/>
              </a:ext>
            </a:extLst>
          </p:cNvPr>
          <p:cNvCxnSpPr>
            <a:cxnSpLocks/>
          </p:cNvCxnSpPr>
          <p:nvPr/>
        </p:nvCxnSpPr>
        <p:spPr>
          <a:xfrm>
            <a:off x="5501955" y="1417739"/>
            <a:ext cx="0" cy="473139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C1ACAE7-5684-4FA7-8F6F-683F87225808}"/>
              </a:ext>
            </a:extLst>
          </p:cNvPr>
          <p:cNvCxnSpPr>
            <a:cxnSpLocks/>
          </p:cNvCxnSpPr>
          <p:nvPr/>
        </p:nvCxnSpPr>
        <p:spPr>
          <a:xfrm>
            <a:off x="1593908" y="3885463"/>
            <a:ext cx="7617204" cy="1142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70ECFC75-567C-4D50-B063-3B61AE9C9234}"/>
              </a:ext>
            </a:extLst>
          </p:cNvPr>
          <p:cNvSpPr/>
          <p:nvPr/>
        </p:nvSpPr>
        <p:spPr>
          <a:xfrm>
            <a:off x="1261986" y="1493673"/>
            <a:ext cx="1940681" cy="107626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E38B1E-959B-4430-9B4C-19689D102D8B}"/>
              </a:ext>
            </a:extLst>
          </p:cNvPr>
          <p:cNvSpPr txBox="1"/>
          <p:nvPr/>
        </p:nvSpPr>
        <p:spPr>
          <a:xfrm>
            <a:off x="4413868" y="793636"/>
            <a:ext cx="2176173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nl-NL" dirty="0"/>
              <a:t>Coördinatie overheid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11843C-35E8-488D-AB22-EF888266D356}"/>
              </a:ext>
            </a:extLst>
          </p:cNvPr>
          <p:cNvSpPr txBox="1"/>
          <p:nvPr/>
        </p:nvSpPr>
        <p:spPr>
          <a:xfrm>
            <a:off x="9308384" y="3661864"/>
            <a:ext cx="1445784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Fragmentatie</a:t>
            </a:r>
            <a:endParaRPr lang="nl-NL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1240BE-1844-4709-BC43-2DE189483A9B}"/>
              </a:ext>
            </a:extLst>
          </p:cNvPr>
          <p:cNvSpPr txBox="1"/>
          <p:nvPr/>
        </p:nvSpPr>
        <p:spPr>
          <a:xfrm>
            <a:off x="1496636" y="3572086"/>
            <a:ext cx="1010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minder</a:t>
            </a:r>
            <a:endParaRPr lang="nl-NL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21255A-6E3F-471F-9006-24D5811DF119}"/>
              </a:ext>
            </a:extLst>
          </p:cNvPr>
          <p:cNvSpPr txBox="1"/>
          <p:nvPr/>
        </p:nvSpPr>
        <p:spPr>
          <a:xfrm>
            <a:off x="8454884" y="3572086"/>
            <a:ext cx="914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meer</a:t>
            </a:r>
            <a:endParaRPr lang="nl-NL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093A2A-31EF-43C1-A122-D0C813EDB64E}"/>
              </a:ext>
            </a:extLst>
          </p:cNvPr>
          <p:cNvSpPr txBox="1"/>
          <p:nvPr/>
        </p:nvSpPr>
        <p:spPr>
          <a:xfrm>
            <a:off x="5038935" y="1124341"/>
            <a:ext cx="1119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minder</a:t>
            </a:r>
            <a:endParaRPr lang="nl-NL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975F7C-D382-4FF5-8F06-D624553A375F}"/>
              </a:ext>
            </a:extLst>
          </p:cNvPr>
          <p:cNvSpPr txBox="1"/>
          <p:nvPr/>
        </p:nvSpPr>
        <p:spPr>
          <a:xfrm>
            <a:off x="5171089" y="6104010"/>
            <a:ext cx="987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meer</a:t>
            </a:r>
            <a:endParaRPr lang="nl-NL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6489A26-BCC2-4B45-A2EE-A671FEA3397E}"/>
              </a:ext>
            </a:extLst>
          </p:cNvPr>
          <p:cNvSpPr/>
          <p:nvPr/>
        </p:nvSpPr>
        <p:spPr>
          <a:xfrm>
            <a:off x="3163296" y="4368024"/>
            <a:ext cx="1743212" cy="106636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Duurzaam</a:t>
            </a:r>
            <a:r>
              <a:rPr lang="en-US" dirty="0">
                <a:solidFill>
                  <a:schemeClr val="tx1"/>
                </a:solidFill>
              </a:rPr>
              <a:t> (C)</a:t>
            </a: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46EF882-ADFC-432A-9F2B-E58F97D9C21D}"/>
              </a:ext>
            </a:extLst>
          </p:cNvPr>
          <p:cNvSpPr/>
          <p:nvPr/>
        </p:nvSpPr>
        <p:spPr>
          <a:xfrm>
            <a:off x="6200901" y="4356354"/>
            <a:ext cx="1700873" cy="107803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Samen</a:t>
            </a:r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(D)</a:t>
            </a: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18BA827-A59A-4A6F-BC99-6ECA616A1DE8}"/>
              </a:ext>
            </a:extLst>
          </p:cNvPr>
          <p:cNvSpPr/>
          <p:nvPr/>
        </p:nvSpPr>
        <p:spPr>
          <a:xfrm>
            <a:off x="6200900" y="2407035"/>
            <a:ext cx="1700874" cy="1076023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Autonoom</a:t>
            </a:r>
            <a:r>
              <a:rPr lang="en-US" dirty="0">
                <a:solidFill>
                  <a:schemeClr val="tx1"/>
                </a:solidFill>
              </a:rPr>
              <a:t> (A)</a:t>
            </a: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DBE72410-EDFF-464E-BD52-145B65289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728662"/>
            <a:ext cx="4186457" cy="720726"/>
          </a:xfrm>
        </p:spPr>
        <p:txBody>
          <a:bodyPr/>
          <a:lstStyle/>
          <a:p>
            <a:r>
              <a:rPr lang="nl-NL" dirty="0"/>
              <a:t>Maar ook: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88D10E-3A83-4020-B60B-E2AC20099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CC330-578C-4E1D-AB3F-398C517F60E9}" type="slidenum">
              <a:rPr lang="nl-NL" smtClean="0"/>
              <a:t>31</a:t>
            </a:fld>
            <a:endParaRPr lang="nl-NL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E8398F7E-4AE3-4B96-874E-7C79A6BCCD81}"/>
              </a:ext>
            </a:extLst>
          </p:cNvPr>
          <p:cNvSpPr txBox="1">
            <a:spLocks/>
          </p:cNvSpPr>
          <p:nvPr/>
        </p:nvSpPr>
        <p:spPr>
          <a:xfrm>
            <a:off x="7053061" y="739598"/>
            <a:ext cx="4803977" cy="720726"/>
          </a:xfrm>
          <a:prstGeom prst="rect">
            <a:avLst/>
          </a:prstGeom>
        </p:spPr>
        <p:txBody>
          <a:bodyPr vert="horz" lIns="0" tIns="0" rIns="18000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4400" kern="120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niet te extreem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84B7365-1062-4707-BC0F-F8551AB51185}"/>
              </a:ext>
            </a:extLst>
          </p:cNvPr>
          <p:cNvSpPr/>
          <p:nvPr/>
        </p:nvSpPr>
        <p:spPr>
          <a:xfrm>
            <a:off x="3070597" y="2406797"/>
            <a:ext cx="1835911" cy="107626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Groei</a:t>
            </a:r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 (B)</a:t>
            </a: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72C9EC1-9E75-4C09-89E3-682EB3AD36FF}"/>
              </a:ext>
            </a:extLst>
          </p:cNvPr>
          <p:cNvSpPr/>
          <p:nvPr/>
        </p:nvSpPr>
        <p:spPr>
          <a:xfrm>
            <a:off x="8148764" y="1449388"/>
            <a:ext cx="1700874" cy="1076023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9E94BD2-74DC-474C-8F4B-FAA6E4E5676E}"/>
              </a:ext>
            </a:extLst>
          </p:cNvPr>
          <p:cNvSpPr/>
          <p:nvPr/>
        </p:nvSpPr>
        <p:spPr>
          <a:xfrm>
            <a:off x="8148765" y="5321295"/>
            <a:ext cx="1779005" cy="107803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13A356A-3AC0-4387-8E5A-3F2C109EDA13}"/>
              </a:ext>
            </a:extLst>
          </p:cNvPr>
          <p:cNvSpPr/>
          <p:nvPr/>
        </p:nvSpPr>
        <p:spPr>
          <a:xfrm>
            <a:off x="1261986" y="5292429"/>
            <a:ext cx="1743212" cy="106636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Degrowth?</a:t>
            </a: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FF00D5A-5260-4831-B0C3-95F6C63B7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VAET (24-11-2023)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91EB8BD-709D-462B-A47C-FCBD7A59413E}"/>
              </a:ext>
            </a:extLst>
          </p:cNvPr>
          <p:cNvCxnSpPr>
            <a:stCxn id="23" idx="1"/>
            <a:endCxn id="8" idx="5"/>
          </p:cNvCxnSpPr>
          <p:nvPr/>
        </p:nvCxnSpPr>
        <p:spPr>
          <a:xfrm flipH="1" flipV="1">
            <a:off x="2918461" y="2412319"/>
            <a:ext cx="420999" cy="1520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EE383ED-A7FA-4BE6-BC00-24D4FF24F54D}"/>
              </a:ext>
            </a:extLst>
          </p:cNvPr>
          <p:cNvCxnSpPr>
            <a:stCxn id="18" idx="3"/>
            <a:endCxn id="27" idx="7"/>
          </p:cNvCxnSpPr>
          <p:nvPr/>
        </p:nvCxnSpPr>
        <p:spPr>
          <a:xfrm flipH="1">
            <a:off x="2749911" y="5278224"/>
            <a:ext cx="668672" cy="1703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83D6A45-E270-44B1-9878-1074B41131CE}"/>
              </a:ext>
            </a:extLst>
          </p:cNvPr>
          <p:cNvCxnSpPr>
            <a:stCxn id="20" idx="7"/>
            <a:endCxn id="24" idx="3"/>
          </p:cNvCxnSpPr>
          <p:nvPr/>
        </p:nvCxnSpPr>
        <p:spPr>
          <a:xfrm flipV="1">
            <a:off x="7652687" y="2367831"/>
            <a:ext cx="745164" cy="1967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FB0976E-2F5F-4091-8EC9-90220DC09202}"/>
              </a:ext>
            </a:extLst>
          </p:cNvPr>
          <p:cNvCxnSpPr>
            <a:stCxn id="19" idx="5"/>
            <a:endCxn id="25" idx="1"/>
          </p:cNvCxnSpPr>
          <p:nvPr/>
        </p:nvCxnSpPr>
        <p:spPr>
          <a:xfrm>
            <a:off x="7652687" y="5276515"/>
            <a:ext cx="756607" cy="2026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11153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C1CB1-47E0-41E0-B8C0-6DE23709A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Veronderstellingen m.b.t. onzekerheden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B11C95-9428-4232-80E4-398D40020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A96B6-8385-4046-B525-53A693D53CBF}" type="slidenum">
              <a:rPr lang="nl-NL" noProof="0" smtClean="0"/>
              <a:t>32</a:t>
            </a:fld>
            <a:endParaRPr lang="nl-NL" noProof="0"/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AB8AE1E3-AC8E-429E-84E0-45E0D1A8A4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8708665"/>
              </p:ext>
            </p:extLst>
          </p:nvPr>
        </p:nvGraphicFramePr>
        <p:xfrm>
          <a:off x="658813" y="1547272"/>
          <a:ext cx="10903332" cy="42262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25702">
                  <a:extLst>
                    <a:ext uri="{9D8B030D-6E8A-4147-A177-3AD203B41FA5}">
                      <a16:colId xmlns:a16="http://schemas.microsoft.com/office/drawing/2014/main" val="3564354647"/>
                    </a:ext>
                  </a:extLst>
                </a:gridCol>
                <a:gridCol w="2238337">
                  <a:extLst>
                    <a:ext uri="{9D8B030D-6E8A-4147-A177-3AD203B41FA5}">
                      <a16:colId xmlns:a16="http://schemas.microsoft.com/office/drawing/2014/main" val="1502493316"/>
                    </a:ext>
                  </a:extLst>
                </a:gridCol>
                <a:gridCol w="2235998">
                  <a:extLst>
                    <a:ext uri="{9D8B030D-6E8A-4147-A177-3AD203B41FA5}">
                      <a16:colId xmlns:a16="http://schemas.microsoft.com/office/drawing/2014/main" val="1201798917"/>
                    </a:ext>
                  </a:extLst>
                </a:gridCol>
                <a:gridCol w="2234440">
                  <a:extLst>
                    <a:ext uri="{9D8B030D-6E8A-4147-A177-3AD203B41FA5}">
                      <a16:colId xmlns:a16="http://schemas.microsoft.com/office/drawing/2014/main" val="1393644058"/>
                    </a:ext>
                  </a:extLst>
                </a:gridCol>
                <a:gridCol w="2268855">
                  <a:extLst>
                    <a:ext uri="{9D8B030D-6E8A-4147-A177-3AD203B41FA5}">
                      <a16:colId xmlns:a16="http://schemas.microsoft.com/office/drawing/2014/main" val="2962846867"/>
                    </a:ext>
                  </a:extLst>
                </a:gridCol>
              </a:tblGrid>
              <a:tr h="90699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nl-NL" sz="1600" b="1" dirty="0">
                        <a:solidFill>
                          <a:schemeClr val="tx1"/>
                        </a:solidFill>
                        <a:effectLst/>
                        <a:latin typeface="RijksoverheidSerif" panose="02000506060000020004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 b="1" dirty="0">
                          <a:solidFill>
                            <a:schemeClr val="tx1"/>
                          </a:solidFill>
                          <a:effectLst/>
                        </a:rPr>
                        <a:t>Scenario A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 b="1" dirty="0">
                          <a:solidFill>
                            <a:schemeClr val="tx1"/>
                          </a:solidFill>
                          <a:effectLst/>
                        </a:rPr>
                        <a:t>Autonoom</a:t>
                      </a:r>
                      <a:endParaRPr lang="nl-NL" sz="1600" b="1" dirty="0">
                        <a:solidFill>
                          <a:schemeClr val="tx1"/>
                        </a:solidFill>
                        <a:effectLst/>
                        <a:latin typeface="RijksoverheidSerif" panose="02000506060000020004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Scenario B</a:t>
                      </a:r>
                      <a:endParaRPr lang="nl-NL" sz="16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</a:rPr>
                        <a:t>Groei</a:t>
                      </a:r>
                      <a:endParaRPr lang="nl-NL" sz="1600" b="1" dirty="0">
                        <a:solidFill>
                          <a:schemeClr val="tx1"/>
                        </a:solidFill>
                        <a:effectLst/>
                        <a:latin typeface="RijksoverheidSerif" panose="02000506060000020004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 b="1" dirty="0">
                          <a:solidFill>
                            <a:schemeClr val="tx1"/>
                          </a:solidFill>
                          <a:effectLst/>
                        </a:rPr>
                        <a:t>Scenario C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 b="1" dirty="0">
                          <a:solidFill>
                            <a:schemeClr val="tx1"/>
                          </a:solidFill>
                          <a:effectLst/>
                        </a:rPr>
                        <a:t>Duurzaam</a:t>
                      </a:r>
                      <a:endParaRPr lang="nl-NL" sz="1600" b="1" dirty="0">
                        <a:solidFill>
                          <a:schemeClr val="tx1"/>
                        </a:solidFill>
                        <a:effectLst/>
                        <a:latin typeface="RijksoverheidSerif" panose="02000506060000020004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 b="1" dirty="0">
                          <a:solidFill>
                            <a:schemeClr val="tx1"/>
                          </a:solidFill>
                          <a:effectLst/>
                        </a:rPr>
                        <a:t>Scenario D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 b="1" dirty="0">
                          <a:solidFill>
                            <a:schemeClr val="tx1"/>
                          </a:solidFill>
                          <a:effectLst/>
                        </a:rPr>
                        <a:t>Samen</a:t>
                      </a:r>
                      <a:endParaRPr lang="nl-NL" sz="1600" b="1" dirty="0">
                        <a:solidFill>
                          <a:schemeClr val="tx1"/>
                        </a:solidFill>
                        <a:effectLst/>
                        <a:latin typeface="RijksoverheidSerif" panose="02000506060000020004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2736542"/>
                  </a:ext>
                </a:extLst>
              </a:tr>
              <a:tr h="44575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 dirty="0">
                          <a:solidFill>
                            <a:schemeClr val="tx1"/>
                          </a:solidFill>
                          <a:effectLst/>
                          <a:latin typeface="RijksoverheidSerif" panose="02000506060000020004" pitchFamily="2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Coördinatie overheid</a:t>
                      </a:r>
                      <a:endParaRPr lang="nl-NL" sz="1600" dirty="0">
                        <a:solidFill>
                          <a:schemeClr val="tx1"/>
                        </a:solidFill>
                        <a:effectLst/>
                        <a:latin typeface="RijksoverheidSerif" panose="02000506060000020004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 dirty="0">
                          <a:solidFill>
                            <a:schemeClr val="tx1"/>
                          </a:solidFill>
                          <a:effectLst/>
                          <a:latin typeface="RijksoverheidSerif" panose="02000506060000020004" pitchFamily="2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Minder</a:t>
                      </a:r>
                      <a:endParaRPr lang="nl-NL" sz="1600" dirty="0">
                        <a:solidFill>
                          <a:schemeClr val="tx1"/>
                        </a:solidFill>
                        <a:effectLst/>
                        <a:latin typeface="RijksoverheidSerif" panose="02000506060000020004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>
                          <a:solidFill>
                            <a:schemeClr val="tx1"/>
                          </a:solidFill>
                          <a:effectLst/>
                          <a:latin typeface="RijksoverheidSerif" panose="02000506060000020004" pitchFamily="2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Minder</a:t>
                      </a:r>
                      <a:endParaRPr lang="nl-NL" sz="1600">
                        <a:solidFill>
                          <a:schemeClr val="tx1"/>
                        </a:solidFill>
                        <a:effectLst/>
                        <a:latin typeface="RijksoverheidSerif" panose="02000506060000020004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>
                          <a:solidFill>
                            <a:schemeClr val="tx1"/>
                          </a:solidFill>
                          <a:effectLst/>
                          <a:latin typeface="RijksoverheidSerif" panose="02000506060000020004" pitchFamily="2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Meer</a:t>
                      </a:r>
                      <a:endParaRPr lang="nl-NL" sz="1600">
                        <a:solidFill>
                          <a:schemeClr val="tx1"/>
                        </a:solidFill>
                        <a:effectLst/>
                        <a:latin typeface="RijksoverheidSerif" panose="02000506060000020004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>
                          <a:solidFill>
                            <a:schemeClr val="tx1"/>
                          </a:solidFill>
                          <a:effectLst/>
                          <a:latin typeface="RijksoverheidSerif" panose="02000506060000020004" pitchFamily="2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Meer</a:t>
                      </a:r>
                      <a:endParaRPr lang="nl-NL" sz="1600">
                        <a:solidFill>
                          <a:schemeClr val="tx1"/>
                        </a:solidFill>
                        <a:effectLst/>
                        <a:latin typeface="RijksoverheidSerif" panose="02000506060000020004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941814"/>
                  </a:ext>
                </a:extLst>
              </a:tr>
              <a:tr h="44575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 dirty="0">
                          <a:solidFill>
                            <a:schemeClr val="tx1"/>
                          </a:solidFill>
                          <a:effectLst/>
                          <a:latin typeface="RijksoverheidSerif" panose="02000506060000020004" pitchFamily="2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Internationale fragmentatie</a:t>
                      </a:r>
                      <a:endParaRPr lang="nl-NL" sz="1600" dirty="0">
                        <a:solidFill>
                          <a:schemeClr val="tx1"/>
                        </a:solidFill>
                        <a:effectLst/>
                        <a:latin typeface="RijksoverheidSerif" panose="02000506060000020004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 dirty="0">
                          <a:solidFill>
                            <a:schemeClr val="tx1"/>
                          </a:solidFill>
                          <a:effectLst/>
                          <a:latin typeface="RijksoverheidSerif" panose="02000506060000020004" pitchFamily="2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Meer</a:t>
                      </a:r>
                      <a:endParaRPr lang="nl-NL" sz="1600" dirty="0">
                        <a:solidFill>
                          <a:schemeClr val="tx1"/>
                        </a:solidFill>
                        <a:effectLst/>
                        <a:latin typeface="RijksoverheidSerif" panose="02000506060000020004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>
                          <a:solidFill>
                            <a:schemeClr val="tx1"/>
                          </a:solidFill>
                          <a:effectLst/>
                          <a:latin typeface="RijksoverheidSerif" panose="02000506060000020004" pitchFamily="2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Minder</a:t>
                      </a:r>
                      <a:endParaRPr lang="nl-NL" sz="1600">
                        <a:solidFill>
                          <a:schemeClr val="tx1"/>
                        </a:solidFill>
                        <a:effectLst/>
                        <a:latin typeface="RijksoverheidSerif" panose="02000506060000020004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>
                          <a:solidFill>
                            <a:schemeClr val="tx1"/>
                          </a:solidFill>
                          <a:effectLst/>
                          <a:latin typeface="RijksoverheidSerif" panose="02000506060000020004" pitchFamily="2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Minder</a:t>
                      </a:r>
                      <a:endParaRPr lang="nl-NL" sz="1600">
                        <a:solidFill>
                          <a:schemeClr val="tx1"/>
                        </a:solidFill>
                        <a:effectLst/>
                        <a:latin typeface="RijksoverheidSerif" panose="02000506060000020004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>
                          <a:solidFill>
                            <a:schemeClr val="tx1"/>
                          </a:solidFill>
                          <a:effectLst/>
                          <a:latin typeface="RijksoverheidSerif" panose="02000506060000020004" pitchFamily="2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Meer</a:t>
                      </a:r>
                      <a:endParaRPr lang="nl-NL" sz="1600">
                        <a:solidFill>
                          <a:schemeClr val="tx1"/>
                        </a:solidFill>
                        <a:effectLst/>
                        <a:latin typeface="RijksoverheidSerif" panose="02000506060000020004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7433512"/>
                  </a:ext>
                </a:extLst>
              </a:tr>
              <a:tr h="44575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>
                          <a:solidFill>
                            <a:schemeClr val="tx1"/>
                          </a:solidFill>
                          <a:effectLst/>
                          <a:latin typeface="RijksoverheidSerif" panose="02000506060000020004" pitchFamily="2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Technologische ontwikkeling</a:t>
                      </a:r>
                      <a:endParaRPr lang="nl-NL" sz="1600">
                        <a:solidFill>
                          <a:schemeClr val="tx1"/>
                        </a:solidFill>
                        <a:effectLst/>
                        <a:latin typeface="RijksoverheidSerif" panose="02000506060000020004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 dirty="0">
                          <a:solidFill>
                            <a:schemeClr val="tx1"/>
                          </a:solidFill>
                          <a:effectLst/>
                          <a:latin typeface="RijksoverheidSerif" panose="02000506060000020004" pitchFamily="2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Maatschappij omarmt ontwikkelingen, zeker m.b.t. veiligheid.</a:t>
                      </a:r>
                      <a:endParaRPr lang="nl-NL" sz="1600" dirty="0">
                        <a:solidFill>
                          <a:schemeClr val="tx1"/>
                        </a:solidFill>
                        <a:effectLst/>
                        <a:latin typeface="RijksoverheidSerif" panose="02000506060000020004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 dirty="0">
                          <a:solidFill>
                            <a:schemeClr val="tx1"/>
                          </a:solidFill>
                          <a:effectLst/>
                          <a:latin typeface="RijksoverheidSerif" panose="02000506060000020004" pitchFamily="2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Maatschappij omarmt ontwikkelingen, zeker m.b.t. productiviteit.</a:t>
                      </a:r>
                      <a:endParaRPr lang="nl-NL" sz="1600" dirty="0">
                        <a:solidFill>
                          <a:schemeClr val="tx1"/>
                        </a:solidFill>
                        <a:effectLst/>
                        <a:latin typeface="RijksoverheidSerif" panose="02000506060000020004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 dirty="0">
                          <a:solidFill>
                            <a:schemeClr val="tx1"/>
                          </a:solidFill>
                          <a:effectLst/>
                          <a:latin typeface="RijksoverheidSerif" panose="02000506060000020004" pitchFamily="2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Maatschappij omarmt ontwikkelingen, zeker m.b.t. duurzaamheid.</a:t>
                      </a:r>
                      <a:endParaRPr lang="nl-NL" sz="1600" dirty="0">
                        <a:solidFill>
                          <a:schemeClr val="tx1"/>
                        </a:solidFill>
                        <a:effectLst/>
                        <a:latin typeface="RijksoverheidSerif" panose="02000506060000020004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 dirty="0">
                          <a:solidFill>
                            <a:schemeClr val="tx1"/>
                          </a:solidFill>
                          <a:effectLst/>
                          <a:latin typeface="RijksoverheidSerif" panose="02000506060000020004" pitchFamily="2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Iets sceptischer houding t.o.v. technologie, niet ten koste van solidariteit.</a:t>
                      </a:r>
                      <a:endParaRPr lang="nl-NL" sz="1600" dirty="0">
                        <a:solidFill>
                          <a:schemeClr val="tx1"/>
                        </a:solidFill>
                        <a:effectLst/>
                        <a:latin typeface="RijksoverheidSerif" panose="02000506060000020004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1387235"/>
                  </a:ext>
                </a:extLst>
              </a:tr>
              <a:tr h="44575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 dirty="0">
                          <a:solidFill>
                            <a:schemeClr val="tx1"/>
                          </a:solidFill>
                          <a:effectLst/>
                          <a:latin typeface="RijksoverheidSerif" panose="02000506060000020004" pitchFamily="2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Omvang migratie</a:t>
                      </a:r>
                      <a:endParaRPr lang="nl-NL" sz="1600" dirty="0">
                        <a:solidFill>
                          <a:schemeClr val="tx1"/>
                        </a:solidFill>
                        <a:effectLst/>
                        <a:latin typeface="RijksoverheidSerif" panose="02000506060000020004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 dirty="0">
                          <a:solidFill>
                            <a:schemeClr val="tx1"/>
                          </a:solidFill>
                          <a:effectLst/>
                          <a:latin typeface="RijksoverheidSerif" panose="02000506060000020004" pitchFamily="2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(uitwerken i.h.k.v. migratieagenda A1)</a:t>
                      </a:r>
                      <a:endParaRPr lang="nl-NL" sz="1600" dirty="0">
                        <a:solidFill>
                          <a:schemeClr val="tx1"/>
                        </a:solidFill>
                        <a:effectLst/>
                        <a:latin typeface="RijksoverheidSerif" panose="02000506060000020004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 dirty="0">
                          <a:solidFill>
                            <a:schemeClr val="tx1"/>
                          </a:solidFill>
                          <a:effectLst/>
                          <a:latin typeface="RijksoverheidSerif" panose="02000506060000020004" pitchFamily="2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Beperkt </a:t>
                      </a:r>
                      <a:endParaRPr lang="nl-NL" sz="1600" dirty="0">
                        <a:solidFill>
                          <a:schemeClr val="tx1"/>
                        </a:solidFill>
                        <a:effectLst/>
                        <a:latin typeface="RijksoverheidSerif" panose="02000506060000020004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 dirty="0">
                          <a:solidFill>
                            <a:schemeClr val="tx1"/>
                          </a:solidFill>
                          <a:effectLst/>
                          <a:latin typeface="RijksoverheidSerif" panose="02000506060000020004" pitchFamily="2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(asielmigratie vs.  focus op zelfstandigheid)</a:t>
                      </a:r>
                      <a:endParaRPr lang="nl-NL" sz="1600" dirty="0">
                        <a:solidFill>
                          <a:schemeClr val="tx1"/>
                        </a:solidFill>
                        <a:effectLst/>
                        <a:latin typeface="RijksoverheidSerif" panose="02000506060000020004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 dirty="0">
                          <a:solidFill>
                            <a:schemeClr val="tx1"/>
                          </a:solidFill>
                          <a:effectLst/>
                          <a:latin typeface="RijksoverheidSerif" panose="02000506060000020004" pitchFamily="2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Veel </a:t>
                      </a:r>
                      <a:endParaRPr lang="nl-NL" sz="1600" dirty="0">
                        <a:solidFill>
                          <a:schemeClr val="tx1"/>
                        </a:solidFill>
                        <a:effectLst/>
                        <a:latin typeface="RijksoverheidSerif" panose="02000506060000020004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 dirty="0">
                          <a:solidFill>
                            <a:schemeClr val="tx1"/>
                          </a:solidFill>
                          <a:effectLst/>
                          <a:latin typeface="RijksoverheidSerif" panose="02000506060000020004" pitchFamily="2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(i.h.b. arbeidsmigratie)</a:t>
                      </a:r>
                      <a:endParaRPr lang="nl-NL" sz="1600" dirty="0">
                        <a:solidFill>
                          <a:schemeClr val="tx1"/>
                        </a:solidFill>
                        <a:effectLst/>
                        <a:latin typeface="RijksoverheidSerif" panose="02000506060000020004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 dirty="0">
                          <a:solidFill>
                            <a:schemeClr val="tx1"/>
                          </a:solidFill>
                          <a:effectLst/>
                          <a:latin typeface="RijksoverheidSerif" panose="02000506060000020004" pitchFamily="2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nl-NL" sz="1600" dirty="0">
                        <a:solidFill>
                          <a:schemeClr val="tx1"/>
                        </a:solidFill>
                        <a:effectLst/>
                        <a:latin typeface="RijksoverheidSerif" panose="02000506060000020004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 dirty="0">
                          <a:solidFill>
                            <a:schemeClr val="tx1"/>
                          </a:solidFill>
                          <a:effectLst/>
                          <a:latin typeface="RijksoverheidSerif" panose="02000506060000020004" pitchFamily="2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Basispad </a:t>
                      </a:r>
                      <a:endParaRPr lang="nl-NL" sz="1600" dirty="0">
                        <a:solidFill>
                          <a:schemeClr val="tx1"/>
                        </a:solidFill>
                        <a:effectLst/>
                        <a:latin typeface="RijksoverheidSerif" panose="02000506060000020004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 dirty="0">
                          <a:solidFill>
                            <a:schemeClr val="tx1"/>
                          </a:solidFill>
                          <a:effectLst/>
                          <a:latin typeface="RijksoverheidSerif" panose="02000506060000020004" pitchFamily="2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(arbeidsmigratie vs. eisen aan natuur) </a:t>
                      </a:r>
                      <a:endParaRPr lang="nl-NL" sz="1600" dirty="0">
                        <a:solidFill>
                          <a:schemeClr val="tx1"/>
                        </a:solidFill>
                        <a:effectLst/>
                        <a:latin typeface="RijksoverheidSerif" panose="02000506060000020004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 dirty="0">
                          <a:solidFill>
                            <a:schemeClr val="tx1"/>
                          </a:solidFill>
                          <a:effectLst/>
                          <a:latin typeface="RijksoverheidSerif" panose="02000506060000020004" pitchFamily="2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Beperkt </a:t>
                      </a:r>
                      <a:endParaRPr lang="nl-NL" sz="1600" dirty="0">
                        <a:solidFill>
                          <a:schemeClr val="tx1"/>
                        </a:solidFill>
                        <a:effectLst/>
                        <a:latin typeface="RijksoverheidSerif" panose="02000506060000020004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 dirty="0">
                          <a:solidFill>
                            <a:schemeClr val="tx1"/>
                          </a:solidFill>
                          <a:effectLst/>
                          <a:latin typeface="RijksoverheidSerif" panose="02000506060000020004" pitchFamily="2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(asielmigratie vs. solidariteit eigen groep)</a:t>
                      </a:r>
                      <a:endParaRPr lang="nl-NL" sz="1600" dirty="0">
                        <a:solidFill>
                          <a:schemeClr val="tx1"/>
                        </a:solidFill>
                        <a:effectLst/>
                        <a:latin typeface="RijksoverheidSerif" panose="02000506060000020004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2498890"/>
                  </a:ext>
                </a:extLst>
              </a:tr>
              <a:tr h="44575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 dirty="0">
                          <a:solidFill>
                            <a:schemeClr val="tx1"/>
                          </a:solidFill>
                          <a:effectLst/>
                          <a:latin typeface="RijksoverheidSerif" panose="02000506060000020004" pitchFamily="2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Duurzaamheid</a:t>
                      </a:r>
                      <a:endParaRPr lang="nl-NL" sz="1600" dirty="0">
                        <a:solidFill>
                          <a:schemeClr val="tx1"/>
                        </a:solidFill>
                        <a:effectLst/>
                        <a:latin typeface="RijksoverheidSerif" panose="02000506060000020004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 dirty="0">
                          <a:solidFill>
                            <a:schemeClr val="tx1"/>
                          </a:solidFill>
                          <a:effectLst/>
                          <a:latin typeface="RijksoverheidSerif" panose="02000506060000020004" pitchFamily="2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Minder</a:t>
                      </a:r>
                      <a:endParaRPr lang="nl-NL" sz="1600" dirty="0">
                        <a:solidFill>
                          <a:schemeClr val="tx1"/>
                        </a:solidFill>
                        <a:effectLst/>
                        <a:latin typeface="RijksoverheidSerif" panose="02000506060000020004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 dirty="0">
                          <a:solidFill>
                            <a:schemeClr val="tx1"/>
                          </a:solidFill>
                          <a:effectLst/>
                          <a:latin typeface="RijksoverheidSerif" panose="02000506060000020004" pitchFamily="2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(intern. fragmentatie)</a:t>
                      </a:r>
                      <a:endParaRPr lang="nl-NL" sz="1600" dirty="0">
                        <a:solidFill>
                          <a:schemeClr val="tx1"/>
                        </a:solidFill>
                        <a:effectLst/>
                        <a:latin typeface="RijksoverheidSerif" panose="02000506060000020004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 dirty="0">
                          <a:solidFill>
                            <a:schemeClr val="tx1"/>
                          </a:solidFill>
                          <a:effectLst/>
                          <a:latin typeface="RijksoverheidSerif" panose="02000506060000020004" pitchFamily="2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Ongeveer gelijk</a:t>
                      </a:r>
                      <a:endParaRPr lang="nl-NL" sz="1600" dirty="0">
                        <a:solidFill>
                          <a:schemeClr val="tx1"/>
                        </a:solidFill>
                        <a:effectLst/>
                        <a:latin typeface="RijksoverheidSerif" panose="02000506060000020004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 dirty="0">
                          <a:solidFill>
                            <a:schemeClr val="tx1"/>
                          </a:solidFill>
                          <a:effectLst/>
                          <a:latin typeface="RijksoverheidSerif" panose="02000506060000020004" pitchFamily="2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(niet ten koste van groei)</a:t>
                      </a:r>
                      <a:endParaRPr lang="nl-NL" sz="1600" dirty="0">
                        <a:solidFill>
                          <a:schemeClr val="tx1"/>
                        </a:solidFill>
                        <a:effectLst/>
                        <a:latin typeface="RijksoverheidSerif" panose="02000506060000020004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 dirty="0">
                          <a:solidFill>
                            <a:schemeClr val="tx1"/>
                          </a:solidFill>
                          <a:effectLst/>
                          <a:latin typeface="RijksoverheidSerif" panose="02000506060000020004" pitchFamily="2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Meer</a:t>
                      </a:r>
                      <a:endParaRPr lang="nl-NL" sz="1600" dirty="0">
                        <a:solidFill>
                          <a:schemeClr val="tx1"/>
                        </a:solidFill>
                        <a:effectLst/>
                        <a:latin typeface="RijksoverheidSerif" panose="02000506060000020004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 dirty="0">
                          <a:solidFill>
                            <a:schemeClr val="tx1"/>
                          </a:solidFill>
                          <a:effectLst/>
                          <a:latin typeface="RijksoverheidSerif" panose="02000506060000020004" pitchFamily="2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(intern. samenwerking)</a:t>
                      </a:r>
                      <a:endParaRPr lang="nl-NL" sz="1600" dirty="0">
                        <a:solidFill>
                          <a:schemeClr val="tx1"/>
                        </a:solidFill>
                        <a:effectLst/>
                        <a:latin typeface="RijksoverheidSerif" panose="02000506060000020004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 dirty="0">
                          <a:solidFill>
                            <a:schemeClr val="tx1"/>
                          </a:solidFill>
                          <a:effectLst/>
                          <a:latin typeface="RijksoverheidSerif" panose="02000506060000020004" pitchFamily="2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Ongeveer gelijk</a:t>
                      </a:r>
                      <a:endParaRPr lang="nl-NL" sz="1600" dirty="0">
                        <a:solidFill>
                          <a:schemeClr val="tx1"/>
                        </a:solidFill>
                        <a:effectLst/>
                        <a:latin typeface="RijksoverheidSerif" panose="02000506060000020004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 dirty="0">
                          <a:solidFill>
                            <a:schemeClr val="tx1"/>
                          </a:solidFill>
                          <a:effectLst/>
                          <a:latin typeface="RijksoverheidSerif" panose="02000506060000020004" pitchFamily="2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(wel lokaal)</a:t>
                      </a:r>
                      <a:endParaRPr lang="nl-NL" sz="1600" dirty="0">
                        <a:solidFill>
                          <a:schemeClr val="tx1"/>
                        </a:solidFill>
                        <a:effectLst/>
                        <a:latin typeface="RijksoverheidSerif" panose="02000506060000020004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6882966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7C4947-6342-458F-8B30-C3A163747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VAET (24-11-2023)</a:t>
            </a:r>
          </a:p>
        </p:txBody>
      </p:sp>
    </p:spTree>
    <p:extLst>
      <p:ext uri="{BB962C8B-B14F-4D97-AF65-F5344CB8AC3E}">
        <p14:creationId xmlns:p14="http://schemas.microsoft.com/office/powerpoint/2010/main" val="14088988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C1CB1-47E0-41E0-B8C0-6DE23709A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Veronderstellingen m.b.t. kernvariabelen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B11C95-9428-4232-80E4-398D40020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A96B6-8385-4046-B525-53A693D53CBF}" type="slidenum">
              <a:rPr lang="nl-NL" noProof="0" smtClean="0"/>
              <a:t>33</a:t>
            </a:fld>
            <a:endParaRPr lang="nl-NL" noProof="0"/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AB8AE1E3-AC8E-429E-84E0-45E0D1A8A4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3545130"/>
              </p:ext>
            </p:extLst>
          </p:nvPr>
        </p:nvGraphicFramePr>
        <p:xfrm>
          <a:off x="658813" y="1547272"/>
          <a:ext cx="10903332" cy="28424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25702">
                  <a:extLst>
                    <a:ext uri="{9D8B030D-6E8A-4147-A177-3AD203B41FA5}">
                      <a16:colId xmlns:a16="http://schemas.microsoft.com/office/drawing/2014/main" val="3564354647"/>
                    </a:ext>
                  </a:extLst>
                </a:gridCol>
                <a:gridCol w="2238337">
                  <a:extLst>
                    <a:ext uri="{9D8B030D-6E8A-4147-A177-3AD203B41FA5}">
                      <a16:colId xmlns:a16="http://schemas.microsoft.com/office/drawing/2014/main" val="1502493316"/>
                    </a:ext>
                  </a:extLst>
                </a:gridCol>
                <a:gridCol w="2235998">
                  <a:extLst>
                    <a:ext uri="{9D8B030D-6E8A-4147-A177-3AD203B41FA5}">
                      <a16:colId xmlns:a16="http://schemas.microsoft.com/office/drawing/2014/main" val="1201798917"/>
                    </a:ext>
                  </a:extLst>
                </a:gridCol>
                <a:gridCol w="2234440">
                  <a:extLst>
                    <a:ext uri="{9D8B030D-6E8A-4147-A177-3AD203B41FA5}">
                      <a16:colId xmlns:a16="http://schemas.microsoft.com/office/drawing/2014/main" val="1393644058"/>
                    </a:ext>
                  </a:extLst>
                </a:gridCol>
                <a:gridCol w="2268855">
                  <a:extLst>
                    <a:ext uri="{9D8B030D-6E8A-4147-A177-3AD203B41FA5}">
                      <a16:colId xmlns:a16="http://schemas.microsoft.com/office/drawing/2014/main" val="2962846867"/>
                    </a:ext>
                  </a:extLst>
                </a:gridCol>
              </a:tblGrid>
              <a:tr h="90699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nl-NL" sz="1600" b="1" dirty="0">
                        <a:solidFill>
                          <a:schemeClr val="tx1"/>
                        </a:solidFill>
                        <a:effectLst/>
                        <a:latin typeface="RijksoverheidSerif" panose="02000506060000020004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 b="1" dirty="0">
                          <a:solidFill>
                            <a:schemeClr val="tx1"/>
                          </a:solidFill>
                          <a:effectLst/>
                        </a:rPr>
                        <a:t>Scenario A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 b="1" dirty="0">
                          <a:solidFill>
                            <a:schemeClr val="tx1"/>
                          </a:solidFill>
                          <a:effectLst/>
                        </a:rPr>
                        <a:t>Autonoom</a:t>
                      </a:r>
                      <a:endParaRPr lang="nl-NL" sz="1600" b="1" dirty="0">
                        <a:solidFill>
                          <a:schemeClr val="tx1"/>
                        </a:solidFill>
                        <a:effectLst/>
                        <a:latin typeface="RijksoverheidSerif" panose="02000506060000020004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Scenario B</a:t>
                      </a:r>
                      <a:endParaRPr lang="nl-NL" sz="16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</a:rPr>
                        <a:t>Groei</a:t>
                      </a:r>
                      <a:endParaRPr lang="nl-NL" sz="1600" b="1" dirty="0">
                        <a:solidFill>
                          <a:schemeClr val="tx1"/>
                        </a:solidFill>
                        <a:effectLst/>
                        <a:latin typeface="RijksoverheidSerif" panose="02000506060000020004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 b="1" dirty="0">
                          <a:solidFill>
                            <a:schemeClr val="tx1"/>
                          </a:solidFill>
                          <a:effectLst/>
                        </a:rPr>
                        <a:t>Scenario C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 b="1" dirty="0">
                          <a:solidFill>
                            <a:schemeClr val="tx1"/>
                          </a:solidFill>
                          <a:effectLst/>
                        </a:rPr>
                        <a:t>Duurzaam</a:t>
                      </a:r>
                      <a:endParaRPr lang="nl-NL" sz="1600" b="1" dirty="0">
                        <a:solidFill>
                          <a:schemeClr val="tx1"/>
                        </a:solidFill>
                        <a:effectLst/>
                        <a:latin typeface="RijksoverheidSerif" panose="02000506060000020004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 b="1" dirty="0">
                          <a:solidFill>
                            <a:schemeClr val="tx1"/>
                          </a:solidFill>
                          <a:effectLst/>
                        </a:rPr>
                        <a:t>Scenario D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 b="1" dirty="0">
                          <a:solidFill>
                            <a:schemeClr val="tx1"/>
                          </a:solidFill>
                          <a:effectLst/>
                        </a:rPr>
                        <a:t>Samen</a:t>
                      </a:r>
                      <a:endParaRPr lang="nl-NL" sz="1600" b="1" dirty="0">
                        <a:solidFill>
                          <a:schemeClr val="tx1"/>
                        </a:solidFill>
                        <a:effectLst/>
                        <a:latin typeface="RijksoverheidSerif" panose="02000506060000020004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2736542"/>
                  </a:ext>
                </a:extLst>
              </a:tr>
              <a:tr h="44575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>
                          <a:solidFill>
                            <a:schemeClr val="tx1"/>
                          </a:solidFill>
                          <a:effectLst/>
                          <a:latin typeface="RijksoverheidSerif" panose="02000506060000020004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Bevolkingsgroei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>
                          <a:solidFill>
                            <a:schemeClr val="tx1"/>
                          </a:solidFill>
                          <a:effectLst/>
                          <a:latin typeface="RijksoverheidSerif" panose="02000506060000020004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(door migratie)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 dirty="0">
                          <a:solidFill>
                            <a:schemeClr val="tx1"/>
                          </a:solidFill>
                          <a:effectLst/>
                          <a:latin typeface="RijksoverheidSerif" panose="02000506060000020004" pitchFamily="2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Beperkt</a:t>
                      </a:r>
                      <a:endParaRPr lang="nl-NL" sz="1600" dirty="0">
                        <a:solidFill>
                          <a:schemeClr val="tx1"/>
                        </a:solidFill>
                        <a:effectLst/>
                        <a:latin typeface="RijksoverheidSerif" panose="02000506060000020004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 dirty="0">
                          <a:solidFill>
                            <a:schemeClr val="tx1"/>
                          </a:solidFill>
                          <a:effectLst/>
                          <a:latin typeface="RijksoverheidSerif" panose="02000506060000020004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Veel</a:t>
                      </a:r>
                      <a:endParaRPr lang="nl-NL" sz="1600" dirty="0">
                        <a:solidFill>
                          <a:schemeClr val="tx1"/>
                        </a:solidFill>
                        <a:effectLst/>
                        <a:latin typeface="RijksoverheidSerif" panose="02000506060000020004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 dirty="0">
                          <a:solidFill>
                            <a:schemeClr val="tx1"/>
                          </a:solidFill>
                          <a:effectLst/>
                          <a:latin typeface="RijksoverheidSerif" panose="02000506060000020004" pitchFamily="2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Basispad</a:t>
                      </a:r>
                      <a:endParaRPr lang="nl-NL" sz="1600" dirty="0">
                        <a:solidFill>
                          <a:schemeClr val="tx1"/>
                        </a:solidFill>
                        <a:effectLst/>
                        <a:latin typeface="RijksoverheidSerif" panose="02000506060000020004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 dirty="0">
                          <a:solidFill>
                            <a:schemeClr val="tx1"/>
                          </a:solidFill>
                          <a:effectLst/>
                          <a:latin typeface="RijksoverheidSerif" panose="02000506060000020004" pitchFamily="2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Beperkt</a:t>
                      </a:r>
                      <a:endParaRPr lang="nl-NL" sz="1600" dirty="0">
                        <a:solidFill>
                          <a:schemeClr val="tx1"/>
                        </a:solidFill>
                        <a:effectLst/>
                        <a:latin typeface="RijksoverheidSerif" panose="02000506060000020004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941814"/>
                  </a:ext>
                </a:extLst>
              </a:tr>
              <a:tr h="44575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>
                          <a:solidFill>
                            <a:schemeClr val="tx1"/>
                          </a:solidFill>
                          <a:effectLst/>
                          <a:latin typeface="RijksoverheidSerif" panose="02000506060000020004" pitchFamily="2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Productiviteitsgroei</a:t>
                      </a:r>
                      <a:endParaRPr lang="nl-NL" sz="1600">
                        <a:solidFill>
                          <a:schemeClr val="tx1"/>
                        </a:solidFill>
                        <a:effectLst/>
                        <a:latin typeface="RijksoverheidSerif" panose="02000506060000020004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>
                          <a:solidFill>
                            <a:schemeClr val="tx1"/>
                          </a:solidFill>
                          <a:effectLst/>
                          <a:latin typeface="RijksoverheidSerif" panose="02000506060000020004" pitchFamily="2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Lager</a:t>
                      </a:r>
                      <a:endParaRPr lang="nl-NL" sz="1600">
                        <a:solidFill>
                          <a:schemeClr val="tx1"/>
                        </a:solidFill>
                        <a:effectLst/>
                        <a:latin typeface="RijksoverheidSerif" panose="02000506060000020004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>
                          <a:solidFill>
                            <a:schemeClr val="tx1"/>
                          </a:solidFill>
                          <a:effectLst/>
                          <a:latin typeface="RijksoverheidSerif" panose="02000506060000020004" pitchFamily="2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(internationale fragmentatie)</a:t>
                      </a:r>
                      <a:endParaRPr lang="nl-NL" sz="1600">
                        <a:solidFill>
                          <a:schemeClr val="tx1"/>
                        </a:solidFill>
                        <a:effectLst/>
                        <a:latin typeface="RijksoverheidSerif" panose="02000506060000020004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>
                          <a:solidFill>
                            <a:schemeClr val="tx1"/>
                          </a:solidFill>
                          <a:effectLst/>
                          <a:latin typeface="RijksoverheidSerif" panose="02000506060000020004" pitchFamily="2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Hoger</a:t>
                      </a:r>
                      <a:endParaRPr lang="nl-NL" sz="1600">
                        <a:solidFill>
                          <a:schemeClr val="tx1"/>
                        </a:solidFill>
                        <a:effectLst/>
                        <a:latin typeface="RijksoverheidSerif" panose="02000506060000020004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>
                          <a:solidFill>
                            <a:schemeClr val="tx1"/>
                          </a:solidFill>
                          <a:effectLst/>
                          <a:latin typeface="RijksoverheidSerif" panose="02000506060000020004" pitchFamily="2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(mag ten koste duurzaamheid)</a:t>
                      </a:r>
                      <a:endParaRPr lang="nl-NL" sz="1600">
                        <a:solidFill>
                          <a:schemeClr val="tx1"/>
                        </a:solidFill>
                        <a:effectLst/>
                        <a:latin typeface="RijksoverheidSerif" panose="02000506060000020004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>
                          <a:solidFill>
                            <a:schemeClr val="tx1"/>
                          </a:solidFill>
                          <a:effectLst/>
                          <a:latin typeface="RijksoverheidSerif" panose="02000506060000020004" pitchFamily="2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Hoger</a:t>
                      </a:r>
                      <a:endParaRPr lang="nl-NL" sz="1600">
                        <a:solidFill>
                          <a:schemeClr val="tx1"/>
                        </a:solidFill>
                        <a:effectLst/>
                        <a:latin typeface="RijksoverheidSerif" panose="02000506060000020004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>
                          <a:solidFill>
                            <a:schemeClr val="tx1"/>
                          </a:solidFill>
                          <a:effectLst/>
                          <a:latin typeface="RijksoverheidSerif" panose="02000506060000020004" pitchFamily="2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(niet ten koste duurzaamheid)</a:t>
                      </a:r>
                      <a:endParaRPr lang="nl-NL" sz="1600">
                        <a:solidFill>
                          <a:schemeClr val="tx1"/>
                        </a:solidFill>
                        <a:effectLst/>
                        <a:latin typeface="RijksoverheidSerif" panose="02000506060000020004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>
                          <a:solidFill>
                            <a:schemeClr val="tx1"/>
                          </a:solidFill>
                          <a:effectLst/>
                          <a:latin typeface="RijksoverheidSerif" panose="02000506060000020004" pitchFamily="2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Lager</a:t>
                      </a:r>
                      <a:endParaRPr lang="nl-NL" sz="1600">
                        <a:solidFill>
                          <a:schemeClr val="tx1"/>
                        </a:solidFill>
                        <a:effectLst/>
                        <a:latin typeface="RijksoverheidSerif" panose="02000506060000020004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>
                          <a:solidFill>
                            <a:schemeClr val="tx1"/>
                          </a:solidFill>
                          <a:effectLst/>
                          <a:latin typeface="RijksoverheidSerif" panose="02000506060000020004" pitchFamily="2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(internationale fragmentatie)</a:t>
                      </a:r>
                      <a:endParaRPr lang="nl-NL" sz="1600">
                        <a:solidFill>
                          <a:schemeClr val="tx1"/>
                        </a:solidFill>
                        <a:effectLst/>
                        <a:latin typeface="RijksoverheidSerif" panose="02000506060000020004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7433512"/>
                  </a:ext>
                </a:extLst>
              </a:tr>
              <a:tr h="44575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>
                          <a:solidFill>
                            <a:schemeClr val="tx1"/>
                          </a:solidFill>
                          <a:effectLst/>
                          <a:latin typeface="RijksoverheidSerif" panose="02000506060000020004" pitchFamily="2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Mate van ongelijkheid</a:t>
                      </a:r>
                      <a:endParaRPr lang="nl-NL" sz="1600">
                        <a:solidFill>
                          <a:schemeClr val="tx1"/>
                        </a:solidFill>
                        <a:effectLst/>
                        <a:latin typeface="RijksoverheidSerif" panose="02000506060000020004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>
                          <a:solidFill>
                            <a:schemeClr val="tx1"/>
                          </a:solidFill>
                          <a:effectLst/>
                          <a:latin typeface="RijksoverheidSerif" panose="02000506060000020004" pitchFamily="2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Hoger</a:t>
                      </a:r>
                      <a:endParaRPr lang="nl-NL" sz="1600">
                        <a:solidFill>
                          <a:schemeClr val="tx1"/>
                        </a:solidFill>
                        <a:effectLst/>
                        <a:latin typeface="RijksoverheidSerif" panose="02000506060000020004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>
                          <a:solidFill>
                            <a:schemeClr val="tx1"/>
                          </a:solidFill>
                          <a:effectLst/>
                          <a:latin typeface="RijksoverheidSerif" panose="02000506060000020004" pitchFamily="2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Hoger</a:t>
                      </a:r>
                      <a:endParaRPr lang="nl-NL" sz="1600">
                        <a:solidFill>
                          <a:schemeClr val="tx1"/>
                        </a:solidFill>
                        <a:effectLst/>
                        <a:latin typeface="RijksoverheidSerif" panose="02000506060000020004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>
                          <a:solidFill>
                            <a:schemeClr val="tx1"/>
                          </a:solidFill>
                          <a:effectLst/>
                          <a:latin typeface="RijksoverheidSerif" panose="02000506060000020004" pitchFamily="2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Lager</a:t>
                      </a:r>
                      <a:endParaRPr lang="nl-NL" sz="1600">
                        <a:solidFill>
                          <a:schemeClr val="tx1"/>
                        </a:solidFill>
                        <a:effectLst/>
                        <a:latin typeface="RijksoverheidSerif" panose="02000506060000020004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 dirty="0">
                          <a:solidFill>
                            <a:schemeClr val="tx1"/>
                          </a:solidFill>
                          <a:effectLst/>
                          <a:latin typeface="RijksoverheidSerif" panose="02000506060000020004" pitchFamily="2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Lager</a:t>
                      </a:r>
                      <a:endParaRPr lang="nl-NL" sz="1600" dirty="0">
                        <a:solidFill>
                          <a:schemeClr val="tx1"/>
                        </a:solidFill>
                        <a:effectLst/>
                        <a:latin typeface="RijksoverheidSerif" panose="02000506060000020004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1387235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C65F03-6FB5-4189-8C3F-4AD6C82CC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VAET (24-11-2023)</a:t>
            </a:r>
          </a:p>
        </p:txBody>
      </p:sp>
    </p:spTree>
    <p:extLst>
      <p:ext uri="{BB962C8B-B14F-4D97-AF65-F5344CB8AC3E}">
        <p14:creationId xmlns:p14="http://schemas.microsoft.com/office/powerpoint/2010/main" val="9124325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A414B-30E8-4936-A3D6-DE04DE613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Opzet</a:t>
            </a:r>
            <a:r>
              <a:rPr lang="en-US" dirty="0"/>
              <a:t> </a:t>
            </a:r>
            <a:r>
              <a:rPr lang="en-US" dirty="0" err="1"/>
              <a:t>studie</a:t>
            </a:r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5A09AA-7343-4D20-BC0E-24B55BD0F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VAET (24-11-2023)</a:t>
            </a:r>
            <a:endParaRPr lang="nl-NL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1DD26-5551-4FBB-876A-9C16096C9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A96B6-8385-4046-B525-53A693D53CBF}" type="slidenum">
              <a:rPr lang="nl-NL" noProof="0" smtClean="0"/>
              <a:t>34</a:t>
            </a:fld>
            <a:endParaRPr lang="nl-NL" noProof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E7DE5FE-197E-4E2A-9889-8A539DCADAA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8814" y="1617287"/>
            <a:ext cx="5741986" cy="4332663"/>
          </a:xfrm>
        </p:spPr>
        <p:txBody>
          <a:bodyPr>
            <a:normAutofit/>
          </a:bodyPr>
          <a:lstStyle/>
          <a:p>
            <a:r>
              <a:rPr lang="en-US" dirty="0"/>
              <a:t>Trends</a:t>
            </a:r>
          </a:p>
          <a:p>
            <a:r>
              <a:rPr lang="en-US" dirty="0" err="1"/>
              <a:t>Onzekerheden</a:t>
            </a:r>
            <a:endParaRPr lang="en-US" dirty="0"/>
          </a:p>
          <a:p>
            <a:r>
              <a:rPr lang="en-US" dirty="0" err="1"/>
              <a:t>Maatschappelijke</a:t>
            </a:r>
            <a:r>
              <a:rPr lang="en-US" dirty="0"/>
              <a:t> </a:t>
            </a:r>
            <a:r>
              <a:rPr lang="en-US" dirty="0" err="1"/>
              <a:t>uitdagingen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scenario’s</a:t>
            </a:r>
            <a:endParaRPr lang="en-US" dirty="0"/>
          </a:p>
          <a:p>
            <a:r>
              <a:rPr lang="en-US" dirty="0" err="1"/>
              <a:t>Uitwerking</a:t>
            </a:r>
            <a:r>
              <a:rPr lang="en-US" dirty="0"/>
              <a:t> </a:t>
            </a:r>
            <a:r>
              <a:rPr lang="en-US" dirty="0" err="1"/>
              <a:t>economie</a:t>
            </a:r>
            <a:r>
              <a:rPr lang="en-US" dirty="0"/>
              <a:t>, </a:t>
            </a:r>
            <a:r>
              <a:rPr lang="en-US" dirty="0" err="1"/>
              <a:t>arbeidsmarkt</a:t>
            </a:r>
            <a:r>
              <a:rPr lang="en-US" dirty="0"/>
              <a:t>, </a:t>
            </a:r>
            <a:r>
              <a:rPr lang="en-US" dirty="0" err="1"/>
              <a:t>sociale</a:t>
            </a:r>
            <a:r>
              <a:rPr lang="en-US" dirty="0"/>
              <a:t> </a:t>
            </a:r>
            <a:r>
              <a:rPr lang="en-US" dirty="0" err="1"/>
              <a:t>zekerheid</a:t>
            </a:r>
            <a:r>
              <a:rPr lang="en-US" dirty="0"/>
              <a:t>, </a:t>
            </a:r>
            <a:r>
              <a:rPr lang="en-US" dirty="0" err="1"/>
              <a:t>zorg</a:t>
            </a:r>
            <a:r>
              <a:rPr lang="en-US" dirty="0"/>
              <a:t>, </a:t>
            </a:r>
            <a:r>
              <a:rPr lang="en-US" dirty="0" err="1"/>
              <a:t>ruimte</a:t>
            </a:r>
            <a:r>
              <a:rPr lang="en-US" dirty="0"/>
              <a:t>/</a:t>
            </a:r>
            <a:r>
              <a:rPr lang="en-US" dirty="0" err="1"/>
              <a:t>wonen</a:t>
            </a:r>
            <a:endParaRPr lang="en-US" dirty="0"/>
          </a:p>
          <a:p>
            <a:r>
              <a:rPr lang="en-US" dirty="0" err="1"/>
              <a:t>Vergelijking</a:t>
            </a:r>
            <a:r>
              <a:rPr lang="en-US" dirty="0"/>
              <a:t> scenario’s en </a:t>
            </a:r>
            <a:r>
              <a:rPr lang="en-US" dirty="0" err="1"/>
              <a:t>beleid</a:t>
            </a:r>
            <a:endParaRPr lang="en-US" dirty="0"/>
          </a:p>
        </p:txBody>
      </p:sp>
      <p:pic>
        <p:nvPicPr>
          <p:cNvPr id="17" name="Picture 2" descr="Euro sign logo PNG free download">
            <a:extLst>
              <a:ext uri="{FF2B5EF4-FFF2-40B4-BE49-F238E27FC236}">
                <a16:creationId xmlns:a16="http://schemas.microsoft.com/office/drawing/2014/main" id="{9CABB82A-6030-4B39-B4C5-381EBAD26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6208" y="4807481"/>
            <a:ext cx="1173437" cy="116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Wauw! Schitterende video van de aarde | RTL Nieuws">
            <a:extLst>
              <a:ext uri="{FF2B5EF4-FFF2-40B4-BE49-F238E27FC236}">
                <a16:creationId xmlns:a16="http://schemas.microsoft.com/office/drawing/2014/main" id="{22ECEDDC-E624-4B9F-93EA-D33441FE5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997" y="3007349"/>
            <a:ext cx="2119934" cy="119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Hand getekende mensen avatar collectie | Gratis Vector">
            <a:extLst>
              <a:ext uri="{FF2B5EF4-FFF2-40B4-BE49-F238E27FC236}">
                <a16:creationId xmlns:a16="http://schemas.microsoft.com/office/drawing/2014/main" id="{84784120-0B9C-4AD8-8CE8-23BAC2920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519" y="1168432"/>
            <a:ext cx="1990320" cy="1408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17510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D23DE-4408-4203-979F-0085525F9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Er valt veel te kiezen, we moeten kiezen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D0959-91A7-4B27-AA37-2C6B8DA71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VAET (24-11-2023)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FC4F8B-7334-4B7A-B488-AF9031AFE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A96B6-8385-4046-B525-53A693D53CBF}" type="slidenum">
              <a:rPr lang="nl-NL" noProof="0" smtClean="0"/>
              <a:t>35</a:t>
            </a:fld>
            <a:endParaRPr lang="nl-NL" noProof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39EC95B6-A7CC-40DF-927A-4B774AB8282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r="1980"/>
          <a:stretch/>
        </p:blipFill>
        <p:spPr>
          <a:xfrm>
            <a:off x="3215480" y="1759599"/>
            <a:ext cx="5113338" cy="421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5988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98412973-1E06-4565-89D7-AA0CB8ED1882}"/>
              </a:ext>
            </a:extLst>
          </p:cNvPr>
          <p:cNvSpPr txBox="1">
            <a:spLocks/>
          </p:cNvSpPr>
          <p:nvPr/>
        </p:nvSpPr>
        <p:spPr>
          <a:xfrm>
            <a:off x="658813" y="4573771"/>
            <a:ext cx="5113337" cy="809625"/>
          </a:xfrm>
          <a:prstGeom prst="rect">
            <a:avLst/>
          </a:prstGeom>
        </p:spPr>
        <p:txBody>
          <a:bodyPr lIns="0" tIns="0" rIns="0" bIns="0"/>
          <a:lstStyle>
            <a:lvl1pPr marL="360000" indent="-36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●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3275" indent="-3460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0463" indent="-246063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●"/>
              <a:defRPr sz="22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>
                  <a:lumMod val="60000"/>
                  <a:lumOff val="40000"/>
                </a:schemeClr>
              </a:buClr>
              <a:buFont typeface="Courier New" panose="02070309020205020404" pitchFamily="49" charset="0"/>
              <a:buChar char="o"/>
              <a:defRPr sz="2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73263" indent="-144463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3200" dirty="0">
                <a:solidFill>
                  <a:schemeClr val="accent2"/>
                </a:solidFill>
              </a:rPr>
              <a:t>www.cpb.nl  | @</a:t>
            </a:r>
            <a:r>
              <a:rPr lang="nl-NL" sz="3200" dirty="0" err="1">
                <a:solidFill>
                  <a:schemeClr val="accent2"/>
                </a:solidFill>
              </a:rPr>
              <a:t>CPBnl</a:t>
            </a:r>
            <a:endParaRPr lang="nl-NL" sz="3200" dirty="0">
              <a:solidFill>
                <a:schemeClr val="accent2"/>
              </a:solidFill>
            </a:endParaRP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F16F2516-F0BA-46B5-9C79-FD50B8401555}"/>
              </a:ext>
            </a:extLst>
          </p:cNvPr>
          <p:cNvSpPr txBox="1">
            <a:spLocks/>
          </p:cNvSpPr>
          <p:nvPr/>
        </p:nvSpPr>
        <p:spPr>
          <a:xfrm>
            <a:off x="658813" y="2195624"/>
            <a:ext cx="5113337" cy="2014871"/>
          </a:xfrm>
          <a:prstGeom prst="rect">
            <a:avLst/>
          </a:prstGeom>
        </p:spPr>
        <p:txBody>
          <a:bodyPr lIns="0" tIns="0" rIns="0" bIns="0" anchor="b" anchorCtr="0"/>
          <a:lstStyle>
            <a:lvl1pPr marL="360000" indent="-36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●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3275" indent="-3460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0463" indent="-246063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●"/>
              <a:defRPr sz="22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>
                  <a:lumMod val="60000"/>
                  <a:lumOff val="40000"/>
                </a:schemeClr>
              </a:buClr>
              <a:buFont typeface="Courier New" panose="02070309020205020404" pitchFamily="49" charset="0"/>
              <a:buChar char="o"/>
              <a:defRPr sz="2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73263" indent="-144463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6000" b="1">
                <a:solidFill>
                  <a:schemeClr val="accent2"/>
                </a:solidFill>
              </a:rPr>
              <a:t>Centraal </a:t>
            </a:r>
            <a:br>
              <a:rPr lang="nl-NL" sz="6000" b="1">
                <a:solidFill>
                  <a:schemeClr val="accent2"/>
                </a:solidFill>
              </a:rPr>
            </a:br>
            <a:r>
              <a:rPr lang="nl-NL" sz="6000" b="1">
                <a:solidFill>
                  <a:schemeClr val="accent2"/>
                </a:solidFill>
              </a:rPr>
              <a:t>Planbureau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98F77E70-0786-4581-B8C4-891C5B10C2D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0458" r="20458"/>
          <a:stretch>
            <a:fillRect/>
          </a:stretch>
        </p:blipFill>
        <p:spPr>
          <a:xfrm>
            <a:off x="9140470" y="7072"/>
            <a:ext cx="3051530" cy="343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555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3F8FB-E79D-4688-9E7A-61771AE4F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Waarom</a:t>
            </a:r>
            <a:r>
              <a:rPr lang="en-US" dirty="0"/>
              <a:t> nu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nieuwe</a:t>
            </a:r>
            <a:r>
              <a:rPr lang="en-US" dirty="0"/>
              <a:t> langetermijnverkenning?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C988AB-C214-416D-8E74-4A968C55D4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/>
              <a:t>Kansen</a:t>
            </a:r>
            <a:endParaRPr lang="nl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6C9B88-F55C-4D24-A87F-FF39247407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/>
              <a:t>Positiebepaling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BDBB4D-411F-4FC3-8E5E-1FD5FA1F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A96B6-8385-4046-B525-53A693D53CBF}" type="slidenum">
              <a:rPr lang="nl-NL" noProof="0" smtClean="0"/>
              <a:t>4</a:t>
            </a:fld>
            <a:endParaRPr lang="nl-NL" noProof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B0FCC4-9047-48AC-92BC-D2A63B9B6C7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err="1"/>
              <a:t>Bijzondere</a:t>
            </a:r>
            <a:r>
              <a:rPr lang="en-US" dirty="0"/>
              <a:t> </a:t>
            </a:r>
            <a:r>
              <a:rPr lang="en-US" dirty="0" err="1"/>
              <a:t>tijd</a:t>
            </a:r>
            <a:r>
              <a:rPr lang="en-US" dirty="0"/>
              <a:t> (corona, </a:t>
            </a:r>
            <a:r>
              <a:rPr lang="en-US" dirty="0" err="1"/>
              <a:t>geopolitiek</a:t>
            </a:r>
            <a:r>
              <a:rPr lang="en-US" dirty="0"/>
              <a:t>, </a:t>
            </a:r>
            <a:r>
              <a:rPr lang="en-US" dirty="0" err="1"/>
              <a:t>grote</a:t>
            </a:r>
            <a:r>
              <a:rPr lang="en-US" dirty="0"/>
              <a:t> </a:t>
            </a:r>
            <a:r>
              <a:rPr lang="en-US" dirty="0" err="1"/>
              <a:t>transities</a:t>
            </a:r>
            <a:r>
              <a:rPr lang="en-US" dirty="0"/>
              <a:t> op </a:t>
            </a:r>
            <a:r>
              <a:rPr lang="en-US" dirty="0" err="1"/>
              <a:t>komst</a:t>
            </a:r>
            <a:r>
              <a:rPr lang="en-US" dirty="0"/>
              <a:t>)</a:t>
            </a:r>
            <a:endParaRPr lang="en-US" dirty="0">
              <a:sym typeface="Wingdings" panose="05000000000000000000" pitchFamily="2" charset="2"/>
            </a:endParaRPr>
          </a:p>
          <a:p>
            <a:r>
              <a:rPr lang="nl-NL" dirty="0"/>
              <a:t>Enthousiasme buitenwereld</a:t>
            </a:r>
          </a:p>
          <a:p>
            <a:r>
              <a:rPr lang="nl-NL" dirty="0"/>
              <a:t>Behoefte </a:t>
            </a:r>
            <a:r>
              <a:rPr lang="nl-NL" dirty="0" err="1"/>
              <a:t>narratieven</a:t>
            </a:r>
            <a:endParaRPr lang="nl-NL" dirty="0"/>
          </a:p>
          <a:p>
            <a:r>
              <a:rPr lang="nl-NL" dirty="0"/>
              <a:t>Behoefte aan kwantitatief houvast</a:t>
            </a:r>
          </a:p>
          <a:p>
            <a:r>
              <a:rPr lang="nl-NL" dirty="0"/>
              <a:t>Brede </a:t>
            </a:r>
            <a:r>
              <a:rPr lang="nl-NL" dirty="0" err="1"/>
              <a:t>welvaartsdenken</a:t>
            </a:r>
            <a:endParaRPr lang="nl-NL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824EA83-5B41-4FB3-ADC9-072B53368CC0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Doel</a:t>
            </a:r>
          </a:p>
          <a:p>
            <a:r>
              <a:rPr lang="en-US" dirty="0"/>
              <a:t>Centrale vragen</a:t>
            </a:r>
          </a:p>
          <a:p>
            <a:r>
              <a:rPr lang="en-US" dirty="0"/>
              <a:t>Focus</a:t>
            </a:r>
          </a:p>
          <a:p>
            <a:r>
              <a:rPr lang="en-US" dirty="0" err="1"/>
              <a:t>Methode</a:t>
            </a:r>
            <a:endParaRPr lang="en-US" dirty="0"/>
          </a:p>
          <a:p>
            <a:r>
              <a:rPr lang="en-US" dirty="0" err="1"/>
              <a:t>Omgeving</a:t>
            </a:r>
            <a:endParaRPr lang="en-US" dirty="0"/>
          </a:p>
          <a:p>
            <a:r>
              <a:rPr lang="en-US" dirty="0" err="1"/>
              <a:t>Organisatorische</a:t>
            </a:r>
            <a:r>
              <a:rPr lang="en-US" dirty="0"/>
              <a:t> </a:t>
            </a:r>
            <a:r>
              <a:rPr lang="en-US" dirty="0" err="1"/>
              <a:t>inbedding</a:t>
            </a:r>
            <a:endParaRPr lang="nl-NL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B97FF5-AC52-474C-A6F4-D881DEE47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VAET (24-11-2023)</a:t>
            </a:r>
          </a:p>
        </p:txBody>
      </p:sp>
    </p:spTree>
    <p:extLst>
      <p:ext uri="{BB962C8B-B14F-4D97-AF65-F5344CB8AC3E}">
        <p14:creationId xmlns:p14="http://schemas.microsoft.com/office/powerpoint/2010/main" val="22843435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038CD-2846-4EB0-9675-4FC7C0F8B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Omgeving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FBCB0B-A93E-4238-8E5B-0E1C33D444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812" y="1736725"/>
            <a:ext cx="4696960" cy="433388"/>
          </a:xfrm>
        </p:spPr>
        <p:txBody>
          <a:bodyPr>
            <a:normAutofit fontScale="92500" lnSpcReduction="10000"/>
          </a:bodyPr>
          <a:lstStyle/>
          <a:p>
            <a:r>
              <a:rPr lang="nl-NL" dirty="0"/>
              <a:t>Parallelle trajecten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AD70F0-038B-427D-92F1-D5A16ED8C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A96B6-8385-4046-B525-53A693D53CBF}" type="slidenum">
              <a:rPr lang="nl-NL" noProof="0" smtClean="0"/>
              <a:t>5</a:t>
            </a:fld>
            <a:endParaRPr lang="nl-NL" noProof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D93F4D5-2C5A-43BD-B01A-98874E3F1C1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58811" y="2170113"/>
            <a:ext cx="5108943" cy="3959224"/>
          </a:xfrm>
        </p:spPr>
        <p:txBody>
          <a:bodyPr>
            <a:normAutofit fontScale="92500" lnSpcReduction="10000"/>
          </a:bodyPr>
          <a:lstStyle/>
          <a:p>
            <a:r>
              <a:rPr lang="nl-NL" dirty="0"/>
              <a:t>PBL: Ruimtelijke Verkenning (verschenen maart 2023), Welvaart Leefomgeving (2024), Trajectverkenning klimaatneutraal 2050 (2024)</a:t>
            </a:r>
          </a:p>
          <a:p>
            <a:r>
              <a:rPr lang="nl-NL" dirty="0"/>
              <a:t>SCP: Toekomstverkenning sociale cohesie (2023), Sociale en culturele verkenningen (2024)</a:t>
            </a:r>
          </a:p>
          <a:p>
            <a:r>
              <a:rPr lang="nl-NL" dirty="0"/>
              <a:t>RIVM: Volksgezondheid toekomstverkenning (Mei 2024)</a:t>
            </a:r>
          </a:p>
          <a:p>
            <a:endParaRPr lang="nl-NL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F24BA18-4467-40F0-A901-CA93F082AB38}"/>
              </a:ext>
            </a:extLst>
          </p:cNvPr>
          <p:cNvSpPr txBox="1">
            <a:spLocks/>
          </p:cNvSpPr>
          <p:nvPr/>
        </p:nvSpPr>
        <p:spPr>
          <a:xfrm>
            <a:off x="6096000" y="1696566"/>
            <a:ext cx="5680668" cy="433388"/>
          </a:xfrm>
          <a:prstGeom prst="rect">
            <a:avLst/>
          </a:prstGeom>
        </p:spPr>
        <p:txBody>
          <a:bodyPr vert="horz" lIns="0" tIns="72000" rIns="180000" bIns="0" rtlCol="0" anchor="b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Courier New" panose="02070309020205020404" pitchFamily="49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None/>
              <a:defRPr sz="1800" b="1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>
                  <a:lumMod val="60000"/>
                  <a:lumOff val="40000"/>
                </a:schemeClr>
              </a:buClr>
              <a:buFont typeface="Courier New" panose="02070309020205020404" pitchFamily="49" charset="0"/>
              <a:buNone/>
              <a:defRPr sz="1600" b="1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>
                  <a:lumMod val="40000"/>
                  <a:lumOff val="60000"/>
                </a:schemeClr>
              </a:buClr>
              <a:buFont typeface="Arial" panose="020B0604020202020204" pitchFamily="34" charset="0"/>
              <a:buNone/>
              <a:defRPr sz="1600" b="1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En er zijn nog veel meer plannen en trajecten</a:t>
            </a:r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69659C40-3281-413D-B0C7-7F00223916E0}"/>
              </a:ext>
            </a:extLst>
          </p:cNvPr>
          <p:cNvSpPr txBox="1">
            <a:spLocks/>
          </p:cNvSpPr>
          <p:nvPr/>
        </p:nvSpPr>
        <p:spPr>
          <a:xfrm>
            <a:off x="6096000" y="2170113"/>
            <a:ext cx="6096000" cy="3959224"/>
          </a:xfrm>
          <a:prstGeom prst="rect">
            <a:avLst/>
          </a:prstGeom>
        </p:spPr>
        <p:txBody>
          <a:bodyPr vert="horz" lIns="0" tIns="72000" rIns="180000" bIns="0" rtlCol="0">
            <a:normAutofit/>
          </a:bodyPr>
          <a:lstStyle>
            <a:lvl1pPr marL="360000" indent="-36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●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3275" indent="-3460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0463" indent="-246063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●"/>
              <a:defRPr sz="2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>
                  <a:lumMod val="60000"/>
                  <a:lumOff val="40000"/>
                </a:schemeClr>
              </a:buClr>
              <a:buFont typeface="Courier New" panose="02070309020205020404" pitchFamily="49" charset="0"/>
              <a:buChar char="o"/>
              <a:defRPr sz="2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73263" indent="-144463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RIVM/TNO (i.o.v. SZW): Toekomstverkenning Gezond &amp; Veilig werken (verschenen februari 2023)</a:t>
            </a:r>
          </a:p>
          <a:p>
            <a:r>
              <a:rPr lang="nl-NL" dirty="0"/>
              <a:t>STT: Toekomst van globalisering (2023)</a:t>
            </a:r>
          </a:p>
          <a:p>
            <a:r>
              <a:rPr lang="nl-NL" dirty="0"/>
              <a:t>Argumentenfabriek: Denktank Nederland 2040 (i.o.v. VNG), Langetermijndenktank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BCB45B-EFA6-4252-A876-978D153E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VAET (24-11-2023)</a:t>
            </a:r>
          </a:p>
        </p:txBody>
      </p:sp>
    </p:spTree>
    <p:extLst>
      <p:ext uri="{BB962C8B-B14F-4D97-AF65-F5344CB8AC3E}">
        <p14:creationId xmlns:p14="http://schemas.microsoft.com/office/powerpoint/2010/main" val="10899514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AB7DA9-B6E8-42D4-80CC-1C5A2FC44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VAET (24-11-2023)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31C874-1FDC-46AF-A387-DCEC3C070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A96B6-8385-4046-B525-53A693D53CBF}" type="slidenum">
              <a:rPr lang="nl-NL" noProof="0" smtClean="0"/>
              <a:t>6</a:t>
            </a:fld>
            <a:endParaRPr lang="nl-NL" noProof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A53C94C-4C0E-43D2-8B6B-493C4F3423E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83771" y="1449388"/>
            <a:ext cx="10749417" cy="4500562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nl-NL" sz="4800" dirty="0">
                <a:solidFill>
                  <a:schemeClr val="bg1">
                    <a:lumMod val="75000"/>
                  </a:schemeClr>
                </a:solidFill>
              </a:rPr>
              <a:t>Achtergrond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4800" b="1" dirty="0"/>
              <a:t>Historische analyse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4800" dirty="0">
                <a:solidFill>
                  <a:schemeClr val="bg1">
                    <a:lumMod val="75000"/>
                  </a:schemeClr>
                </a:solidFill>
              </a:rPr>
              <a:t>Langetermijnverkenning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4800" dirty="0">
                <a:solidFill>
                  <a:schemeClr val="bg1">
                    <a:lumMod val="75000"/>
                  </a:schemeClr>
                </a:solidFill>
              </a:rPr>
              <a:t>Scenario’s</a:t>
            </a:r>
          </a:p>
        </p:txBody>
      </p:sp>
    </p:spTree>
    <p:extLst>
      <p:ext uri="{BB962C8B-B14F-4D97-AF65-F5344CB8AC3E}">
        <p14:creationId xmlns:p14="http://schemas.microsoft.com/office/powerpoint/2010/main" val="18830285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4C308-E63B-4E19-B209-64395E4F8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Historische</a:t>
            </a:r>
            <a:r>
              <a:rPr lang="en-US" dirty="0"/>
              <a:t> </a:t>
            </a:r>
            <a:r>
              <a:rPr lang="en-US" dirty="0" err="1"/>
              <a:t>analyse</a:t>
            </a:r>
            <a:r>
              <a:rPr lang="en-US" dirty="0"/>
              <a:t>: fundament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E18BF0-5EE0-4374-9200-820F37992D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Binnen CPB</a:t>
            </a:r>
            <a:endParaRPr lang="nl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C9422B-0901-451E-BD58-7AE241848C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Buiten CPB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89C3FC-30A1-4388-BCDB-9F3A6ECBE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A96B6-8385-4046-B525-53A693D53CBF}" type="slidenum">
              <a:rPr lang="nl-NL" noProof="0" smtClean="0"/>
              <a:t>7</a:t>
            </a:fld>
            <a:endParaRPr lang="nl-NL" noProof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C3C124-5C36-489B-B3F8-6596FBFC419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Collectieve</a:t>
            </a:r>
            <a:r>
              <a:rPr lang="en-US" dirty="0"/>
              <a:t> </a:t>
            </a:r>
            <a:r>
              <a:rPr lang="en-US" dirty="0" err="1"/>
              <a:t>uitgaven</a:t>
            </a:r>
            <a:r>
              <a:rPr lang="en-US" dirty="0"/>
              <a:t> in </a:t>
            </a:r>
            <a:r>
              <a:rPr lang="en-US" dirty="0" err="1"/>
              <a:t>historisch</a:t>
            </a:r>
            <a:r>
              <a:rPr lang="en-US" dirty="0"/>
              <a:t> </a:t>
            </a:r>
            <a:r>
              <a:rPr lang="en-US" dirty="0" err="1"/>
              <a:t>perspectief</a:t>
            </a:r>
            <a:r>
              <a:rPr lang="en-US" dirty="0"/>
              <a:t> (2006)</a:t>
            </a:r>
          </a:p>
          <a:p>
            <a:r>
              <a:rPr lang="en-US" dirty="0"/>
              <a:t>Why did the Netherlands develop so early? The legacy of the brethren of the common life (2013)</a:t>
            </a:r>
            <a:endParaRPr lang="nl-NL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C2F83CE-E4B2-434E-AA47-DE51BBF80C1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419850" y="2170113"/>
            <a:ext cx="5613124" cy="3779837"/>
          </a:xfrm>
        </p:spPr>
        <p:txBody>
          <a:bodyPr>
            <a:normAutofit/>
          </a:bodyPr>
          <a:lstStyle/>
          <a:p>
            <a:r>
              <a:rPr lang="en-US" dirty="0" err="1">
                <a:sym typeface="Wingdings" panose="05000000000000000000" pitchFamily="2" charset="2"/>
              </a:rPr>
              <a:t>Internationaal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toonaangevende</a:t>
            </a:r>
            <a:r>
              <a:rPr lang="en-US" dirty="0">
                <a:sym typeface="Wingdings" panose="05000000000000000000" pitchFamily="2" charset="2"/>
              </a:rPr>
              <a:t> studies van </a:t>
            </a:r>
            <a:r>
              <a:rPr lang="en-US" dirty="0" err="1">
                <a:sym typeface="Wingdings" panose="05000000000000000000" pitchFamily="2" charset="2"/>
              </a:rPr>
              <a:t>o.m</a:t>
            </a:r>
            <a:r>
              <a:rPr lang="en-US" dirty="0">
                <a:sym typeface="Wingdings" panose="05000000000000000000" pitchFamily="2" charset="2"/>
              </a:rPr>
              <a:t>. Acemoglu, Piketty, Kuznets, Milanovic</a:t>
            </a:r>
          </a:p>
          <a:p>
            <a:r>
              <a:rPr lang="en-US" dirty="0">
                <a:sym typeface="Wingdings" panose="05000000000000000000" pitchFamily="2" charset="2"/>
              </a:rPr>
              <a:t>Binnen Nederland </a:t>
            </a:r>
            <a:r>
              <a:rPr lang="en-US" dirty="0" err="1">
                <a:sym typeface="Wingdings" panose="05000000000000000000" pitchFamily="2" charset="2"/>
              </a:rPr>
              <a:t>werk</a:t>
            </a:r>
            <a:r>
              <a:rPr lang="en-US" dirty="0">
                <a:sym typeface="Wingdings" panose="05000000000000000000" pitchFamily="2" charset="2"/>
              </a:rPr>
              <a:t> van </a:t>
            </a:r>
            <a:r>
              <a:rPr lang="en-US" dirty="0" err="1">
                <a:sym typeface="Wingdings" panose="05000000000000000000" pitchFamily="2" charset="2"/>
              </a:rPr>
              <a:t>o.m</a:t>
            </a:r>
            <a:r>
              <a:rPr lang="en-US" dirty="0">
                <a:sym typeface="Wingdings" panose="05000000000000000000" pitchFamily="2" charset="2"/>
              </a:rPr>
              <a:t>. Jan Luiten van Zanden, Bas van Bavel</a:t>
            </a:r>
          </a:p>
          <a:p>
            <a:r>
              <a:rPr lang="en-US" dirty="0" err="1">
                <a:sym typeface="Wingdings" panose="05000000000000000000" pitchFamily="2" charset="2"/>
              </a:rPr>
              <a:t>Vanuit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internationale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organisaties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o.m</a:t>
            </a:r>
            <a:r>
              <a:rPr lang="en-US" dirty="0">
                <a:sym typeface="Wingdings" panose="05000000000000000000" pitchFamily="2" charset="2"/>
              </a:rPr>
              <a:t>. How was life? (OECD, 2014/2021)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384070-A9EB-4F39-827F-9741D2D70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VAET (24-11-2023)</a:t>
            </a:r>
          </a:p>
        </p:txBody>
      </p:sp>
    </p:spTree>
    <p:extLst>
      <p:ext uri="{BB962C8B-B14F-4D97-AF65-F5344CB8AC3E}">
        <p14:creationId xmlns:p14="http://schemas.microsoft.com/office/powerpoint/2010/main" val="3162345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85F1A-0F61-4585-9585-F4C25957F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VAET (24-11-2023)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7DFE73-9E73-4AA4-A6EC-5BD63D564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A96B6-8385-4046-B525-53A693D53CBF}" type="slidenum">
              <a:rPr lang="nl-NL" noProof="0" smtClean="0"/>
              <a:t>8</a:t>
            </a:fld>
            <a:endParaRPr lang="nl-NL" noProof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ECCE15F-E60F-4EC7-9234-B7C40C1C69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589" y="899350"/>
            <a:ext cx="11156153" cy="453829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CEE8CB4-4E49-4445-BC8E-CAB2E2504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589" y="5440816"/>
            <a:ext cx="9940575" cy="102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3190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27964-2C1B-43E1-BCCD-E6792597C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Historische analyse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A08B0B-0DBE-4152-8917-7F7ECC7AE7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NL" dirty="0"/>
              <a:t>Achtergrond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5FECE8-93A0-412F-80D8-C1DFBBAFEF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NL" dirty="0"/>
              <a:t>Opbouw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85F1A-0F61-4585-9585-F4C25957F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VAET (24-11-2023)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7DFE73-9E73-4AA4-A6EC-5BD63D564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A96B6-8385-4046-B525-53A693D53CBF}" type="slidenum">
              <a:rPr lang="nl-NL" noProof="0" smtClean="0"/>
              <a:t>9</a:t>
            </a:fld>
            <a:endParaRPr lang="nl-NL" noProof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021A7DC-F633-4D12-AE87-4CA1FD1CCB9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nl-NL" dirty="0"/>
              <a:t>Eerste mijlpaal van programma</a:t>
            </a:r>
          </a:p>
          <a:p>
            <a:r>
              <a:rPr lang="nl-NL" dirty="0"/>
              <a:t>13 juli gepubliceerd</a:t>
            </a:r>
          </a:p>
          <a:p>
            <a:r>
              <a:rPr lang="nl-NL" dirty="0"/>
              <a:t>Historische trends en transities</a:t>
            </a:r>
          </a:p>
          <a:p>
            <a:r>
              <a:rPr lang="nl-NL" dirty="0"/>
              <a:t>Bestaand materiaal</a:t>
            </a:r>
          </a:p>
          <a:p>
            <a:r>
              <a:rPr lang="nl-NL" dirty="0"/>
              <a:t>Toegevoegde waarde?</a:t>
            </a:r>
          </a:p>
          <a:p>
            <a:r>
              <a:rPr lang="nl-NL" dirty="0"/>
              <a:t>Lessen voor de toekomst?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EF2821A-A9FD-4ACA-A6FC-16D6F269DE6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419849" y="2170113"/>
            <a:ext cx="5572125" cy="3779837"/>
          </a:xfrm>
        </p:spPr>
        <p:txBody>
          <a:bodyPr>
            <a:normAutofit lnSpcReduction="10000"/>
          </a:bodyPr>
          <a:lstStyle/>
          <a:p>
            <a:r>
              <a:rPr lang="nl-NL" dirty="0"/>
              <a:t>Systematisch, samenhangend en toegankelijk verhaal in 6 hoofdstukken:</a:t>
            </a:r>
          </a:p>
          <a:p>
            <a:pPr marL="900475" lvl="1" indent="-457200">
              <a:buFont typeface="+mj-lt"/>
              <a:buAutoNum type="arabicPeriod"/>
            </a:pPr>
            <a:r>
              <a:rPr lang="en-US" dirty="0" err="1">
                <a:sym typeface="Wingdings" panose="05000000000000000000" pitchFamily="2" charset="2"/>
              </a:rPr>
              <a:t>Demografie</a:t>
            </a:r>
            <a:endParaRPr lang="en-US" dirty="0">
              <a:sym typeface="Wingdings" panose="05000000000000000000" pitchFamily="2" charset="2"/>
            </a:endParaRPr>
          </a:p>
          <a:p>
            <a:pPr marL="900475" lvl="1" indent="-457200">
              <a:buFont typeface="+mj-lt"/>
              <a:buAutoNum type="arabicPeriod"/>
            </a:pPr>
            <a:r>
              <a:rPr lang="en-US" dirty="0" err="1">
                <a:sym typeface="Wingdings" panose="05000000000000000000" pitchFamily="2" charset="2"/>
              </a:rPr>
              <a:t>Beroepsbevolking</a:t>
            </a:r>
            <a:endParaRPr lang="en-US" dirty="0">
              <a:sym typeface="Wingdings" panose="05000000000000000000" pitchFamily="2" charset="2"/>
            </a:endParaRPr>
          </a:p>
          <a:p>
            <a:pPr marL="900475" lvl="1" indent="-457200">
              <a:buFont typeface="+mj-lt"/>
              <a:buAutoNum type="arabicPeriod"/>
            </a:pPr>
            <a:r>
              <a:rPr lang="en-US" dirty="0" err="1">
                <a:sym typeface="Wingdings" panose="05000000000000000000" pitchFamily="2" charset="2"/>
              </a:rPr>
              <a:t>Economie</a:t>
            </a:r>
            <a:endParaRPr lang="en-US" dirty="0">
              <a:sym typeface="Wingdings" panose="05000000000000000000" pitchFamily="2" charset="2"/>
            </a:endParaRPr>
          </a:p>
          <a:p>
            <a:pPr marL="900475" lvl="1" indent="-457200">
              <a:buFont typeface="+mj-lt"/>
              <a:buAutoNum type="arabicPeriod"/>
            </a:pPr>
            <a:r>
              <a:rPr lang="en-US" dirty="0" err="1">
                <a:sym typeface="Wingdings" panose="05000000000000000000" pitchFamily="2" charset="2"/>
              </a:rPr>
              <a:t>Overheidsfinanciën</a:t>
            </a:r>
            <a:endParaRPr lang="en-US" dirty="0">
              <a:sym typeface="Wingdings" panose="05000000000000000000" pitchFamily="2" charset="2"/>
            </a:endParaRPr>
          </a:p>
          <a:p>
            <a:pPr marL="900475" lvl="1" indent="-457200">
              <a:buFont typeface="+mj-lt"/>
              <a:buAutoNum type="arabicPeriod"/>
            </a:pPr>
            <a:r>
              <a:rPr lang="en-US" dirty="0" err="1">
                <a:sym typeface="Wingdings" panose="05000000000000000000" pitchFamily="2" charset="2"/>
              </a:rPr>
              <a:t>Welvaartsstaat</a:t>
            </a:r>
            <a:endParaRPr lang="en-US" dirty="0">
              <a:sym typeface="Wingdings" panose="05000000000000000000" pitchFamily="2" charset="2"/>
            </a:endParaRPr>
          </a:p>
          <a:p>
            <a:pPr marL="900475" lvl="1" indent="-457200">
              <a:buFont typeface="+mj-lt"/>
              <a:buAutoNum type="arabicPeriod"/>
            </a:pPr>
            <a:r>
              <a:rPr lang="en-US" dirty="0">
                <a:sym typeface="Wingdings" panose="05000000000000000000" pitchFamily="2" charset="2"/>
              </a:rPr>
              <a:t>Brede </a:t>
            </a:r>
            <a:r>
              <a:rPr lang="en-US" dirty="0" err="1">
                <a:sym typeface="Wingdings" panose="05000000000000000000" pitchFamily="2" charset="2"/>
              </a:rPr>
              <a:t>welvaartsaspecten</a:t>
            </a:r>
            <a:endParaRPr lang="en-US" dirty="0">
              <a:sym typeface="Wingdings" panose="05000000000000000000" pitchFamily="2" charset="2"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54553843"/>
      </p:ext>
    </p:extLst>
  </p:cSld>
  <p:clrMapOvr>
    <a:masterClrMapping/>
  </p:clrMapOvr>
</p:sld>
</file>

<file path=ppt/theme/theme1.xml><?xml version="1.0" encoding="utf-8"?>
<a:theme xmlns:a="http://schemas.openxmlformats.org/drawingml/2006/main" name="3g_Table large">
  <a:themeElements>
    <a:clrScheme name="CPB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A5FF"/>
      </a:accent1>
      <a:accent2>
        <a:srgbClr val="E6006E"/>
      </a:accent2>
      <a:accent3>
        <a:srgbClr val="005FAF"/>
      </a:accent3>
      <a:accent4>
        <a:srgbClr val="96827D"/>
      </a:accent4>
      <a:accent5>
        <a:srgbClr val="820050"/>
      </a:accent5>
      <a:accent6>
        <a:srgbClr val="F596AF"/>
      </a:accent6>
      <a:hlink>
        <a:srgbClr val="00A5FF"/>
      </a:hlink>
      <a:folHlink>
        <a:srgbClr val="954F72"/>
      </a:folHlink>
    </a:clrScheme>
    <a:fontScheme name="CPB Theme">
      <a:majorFont>
        <a:latin typeface="RijksoverheidSansHeading"/>
        <a:ea typeface=""/>
        <a:cs typeface=""/>
      </a:majorFont>
      <a:minorFont>
        <a:latin typeface="RijksoverheidSans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PB-sjabloon2019-NL-v2" id="{5FCC8840-5024-47CD-9DDC-8D16B25A0C3E}" vid="{2008118E-5E65-45B5-979E-5D017F4FF34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PB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A5FF"/>
      </a:accent1>
      <a:accent2>
        <a:srgbClr val="E6006E"/>
      </a:accent2>
      <a:accent3>
        <a:srgbClr val="005FAF"/>
      </a:accent3>
      <a:accent4>
        <a:srgbClr val="96827D"/>
      </a:accent4>
      <a:accent5>
        <a:srgbClr val="820050"/>
      </a:accent5>
      <a:accent6>
        <a:srgbClr val="F596AF"/>
      </a:accent6>
      <a:hlink>
        <a:srgbClr val="00A5FF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D035FE267A7CE45BD40A9AA6579DB16" ma:contentTypeVersion="19" ma:contentTypeDescription="Een nieuw document maken." ma:contentTypeScope="" ma:versionID="83c299a6e09f5042db1159fc4809c50f">
  <xsd:schema xmlns:xsd="http://www.w3.org/2001/XMLSchema" xmlns:xs="http://www.w3.org/2001/XMLSchema" xmlns:p="http://schemas.microsoft.com/office/2006/metadata/properties" xmlns:ns2="f7247cda-4b2b-409d-88f9-df6b27603fb3" xmlns:ns3="abd63848-2595-43f6-a4af-174b0e53bd70" targetNamespace="http://schemas.microsoft.com/office/2006/metadata/properties" ma:root="true" ma:fieldsID="fd084999f72bb3d2159e79dead8319a8" ns2:_="" ns3:_="">
    <xsd:import namespace="f7247cda-4b2b-409d-88f9-df6b27603fb3"/>
    <xsd:import namespace="abd63848-2595-43f6-a4af-174b0e53bd7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Notitie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Statu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247cda-4b2b-409d-88f9-df6b27603fb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Notitie" ma:index="14" nillable="true" ma:displayName="Notitie" ma:format="Dropdown" ma:internalName="Notitie">
      <xsd:simpleType>
        <xsd:restriction base="dms:Text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9af1b232-8950-420c-a310-57ce6f91c71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Status" ma:index="24" nillable="true" ma:displayName="Status" ma:format="Dropdown" ma:internalName="Status">
      <xsd:simpleType>
        <xsd:restriction base="dms:Choice">
          <xsd:enumeration value="Concept"/>
          <xsd:enumeration value="Definitief"/>
        </xsd:restriction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d63848-2595-43f6-a4af-174b0e53bd7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921bc35-4d0f-496e-9639-16944019ca27}" ma:internalName="TaxCatchAll" ma:showField="CatchAllData" ma:web="abd63848-2595-43f6-a4af-174b0e53bd7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C4767EA-02A0-4946-9E94-6E8B0895B54D}"/>
</file>

<file path=customXml/itemProps2.xml><?xml version="1.0" encoding="utf-8"?>
<ds:datastoreItem xmlns:ds="http://schemas.openxmlformats.org/officeDocument/2006/customXml" ds:itemID="{B1E93065-FAEC-469E-AA06-70B7657BCEA1}"/>
</file>

<file path=docProps/app.xml><?xml version="1.0" encoding="utf-8"?>
<Properties xmlns="http://schemas.openxmlformats.org/officeDocument/2006/extended-properties" xmlns:vt="http://schemas.openxmlformats.org/officeDocument/2006/docPropsVTypes">
  <TotalTime>7336</TotalTime>
  <Words>1344</Words>
  <Application>Microsoft Office PowerPoint</Application>
  <PresentationFormat>Widescreen</PresentationFormat>
  <Paragraphs>398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RijksoverheidSansText</vt:lpstr>
      <vt:lpstr>Arial</vt:lpstr>
      <vt:lpstr>RijksoverheidSansHeading</vt:lpstr>
      <vt:lpstr>Calibri</vt:lpstr>
      <vt:lpstr>Courier New</vt:lpstr>
      <vt:lpstr>RijksoverheidSerif</vt:lpstr>
      <vt:lpstr>3g_Table large</vt:lpstr>
      <vt:lpstr>CPB Langetermijnverkenning Nederland in 2050 </vt:lpstr>
      <vt:lpstr>PowerPoint Presentation</vt:lpstr>
      <vt:lpstr>Historie langetermijnverkenningen CPB</vt:lpstr>
      <vt:lpstr>Waarom nu een nieuwe langetermijnverkenning?</vt:lpstr>
      <vt:lpstr>Omgeving</vt:lpstr>
      <vt:lpstr>PowerPoint Presentation</vt:lpstr>
      <vt:lpstr>Historische analyse: fundament</vt:lpstr>
      <vt:lpstr>PowerPoint Presentation</vt:lpstr>
      <vt:lpstr>Historische analyse</vt:lpstr>
      <vt:lpstr>Trends en transities</vt:lpstr>
      <vt:lpstr>1. Demografie</vt:lpstr>
      <vt:lpstr>2. Beroepsbevolking</vt:lpstr>
      <vt:lpstr>3. Economie</vt:lpstr>
      <vt:lpstr>4. Overheidsfinanciën</vt:lpstr>
      <vt:lpstr>5. Sociale stelsel</vt:lpstr>
      <vt:lpstr>6. Brede welvaart</vt:lpstr>
      <vt:lpstr>PowerPoint Presentation</vt:lpstr>
      <vt:lpstr>Welvaart in 2050?</vt:lpstr>
      <vt:lpstr>We staan voor grote uitdagingen</vt:lpstr>
      <vt:lpstr>Alles hangt met alles samen</vt:lpstr>
      <vt:lpstr>Er zijn trade-offs</vt:lpstr>
      <vt:lpstr>Niet alles kan</vt:lpstr>
      <vt:lpstr>Focus op 5 terreinen</vt:lpstr>
      <vt:lpstr>Trends en onzekerheden</vt:lpstr>
      <vt:lpstr>PowerPoint Presentation</vt:lpstr>
      <vt:lpstr>Trends</vt:lpstr>
      <vt:lpstr>Vijf fundamentele onzekerheden</vt:lpstr>
      <vt:lpstr>Vier scenario’s</vt:lpstr>
      <vt:lpstr>Vier scenario’s</vt:lpstr>
      <vt:lpstr>Voorwaarde:</vt:lpstr>
      <vt:lpstr>Maar ook:</vt:lpstr>
      <vt:lpstr>Veronderstellingen m.b.t. onzekerheden</vt:lpstr>
      <vt:lpstr>Veronderstellingen m.b.t. kernvariabelen</vt:lpstr>
      <vt:lpstr>Opzet studie</vt:lpstr>
      <vt:lpstr>Er valt veel te kiezen, we moeten kiezen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Verstraten</dc:creator>
  <cp:lastModifiedBy>Jan-Maarten van Sonsbeek</cp:lastModifiedBy>
  <cp:revision>154</cp:revision>
  <cp:lastPrinted>2021-10-25T14:40:19Z</cp:lastPrinted>
  <dcterms:created xsi:type="dcterms:W3CDTF">2021-06-29T18:28:17Z</dcterms:created>
  <dcterms:modified xsi:type="dcterms:W3CDTF">2023-11-23T11:57:19Z</dcterms:modified>
</cp:coreProperties>
</file>